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12190730" cy="6859905"/>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7.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A096D9-060E-4670-8BFA-0A25A8EED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860B6-C92F-4B16-9E04-E337DDFD2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1C00B7-4FEE-4BFC-B1CD-83C784965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B69A26-97AD-417D-9306-74E99A812D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943AAB-0678-4CB8-BC6A-45E1CA6A8A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9D6EF2-0EFF-4447-9485-BB9F9CC86B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815B3D-7402-4A4D-BEDC-CD38588EE0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679D9C-5854-43EE-A768-775273CCEF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4E4B2-AD07-4F1B-B154-A29438601A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D5CC51-2EC4-4A02-9476-49E0E53DA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12F127-87AC-4D5F-802E-871D7A5C46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solidFill>
          <a:schemeClr val="bg1"/>
        </a:solidFill>
        <a:effectLst/>
      </p:bgPr>
    </p:bg>
    <p:spTree>
      <p:nvGrpSpPr>
        <p:cNvPr id="1" name=""/>
        <p:cNvGrpSpPr/>
        <p:nvPr/>
      </p:nvGrpSpPr>
      <p:grpSpPr>
        <a:xfrm>
          <a:off x="0" y="0"/>
          <a:ext cx="0" cy="0"/>
        </a:xfrm>
      </p:grpSpPr>
      <p:sp>
        <p:nvSpPr>
          <p:cNvPr id="3" name="内容占位符 2"/>
          <p:cNvSpPr>
            <a:spLocks noGrp="1"/>
          </p:cNvSpPr>
          <p:nvPr>
            <p:ph idx="1"/>
          </p:nvPr>
        </p:nvSpPr>
        <p:spPr>
          <a:xfrm>
            <a:off x="451604" y="1170096"/>
            <a:ext cx="11376000" cy="784772"/>
          </a:xfrm>
        </p:spPr>
        <p:txBody>
          <a:bodyPr/>
          <a:lstStyle>
            <a:lvl1pPr marL="0" indent="0" eaLnBrk="1">
              <a:buFontTx/>
              <a:buNone/>
              <a:defRPr b="0"/>
            </a:lvl1pPr>
          </a:lstStyle>
          <a:p>
            <a:pPr lvl="0"/>
            <a:r>
              <a:rPr lang="zh-CN" altLang="en-US" noProof="1" smtClean="0"/>
              <a:t>单击此处编辑母版文本样式</a:t>
            </a:r>
            <a:endParaRPr lang="zh-CN" altLang="en-US" noProof="1" smtClean="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bg>
      <p:bgPr>
        <a:solidFill>
          <a:schemeClr val="bg1"/>
        </a:solidFill>
        <a:effectLst/>
      </p:bgPr>
    </p:bg>
    <p:spTree>
      <p:nvGrpSpPr>
        <p:cNvPr id="1" name=""/>
        <p:cNvGrpSpPr/>
        <p:nvPr/>
      </p:nvGrpSpPr>
      <p:grpSpPr>
        <a:xfrm>
          <a:off x="0" y="0"/>
          <a:ext cx="0" cy="0"/>
        </a:xfrm>
      </p:grpSpPr>
      <p:sp>
        <p:nvSpPr>
          <p:cNvPr id="3" name="内容占位符 2"/>
          <p:cNvSpPr>
            <a:spLocks noGrp="1"/>
          </p:cNvSpPr>
          <p:nvPr>
            <p:ph idx="1"/>
          </p:nvPr>
        </p:nvSpPr>
        <p:spPr>
          <a:xfrm>
            <a:off x="380166" y="1170096"/>
            <a:ext cx="11376000" cy="830938"/>
          </a:xfrm>
        </p:spPr>
        <p:txBody>
          <a:bodyPr/>
          <a:lstStyle>
            <a:lvl1pPr marL="0" indent="0" eaLnBrk="1">
              <a:buFontTx/>
              <a:buNone/>
              <a:defRPr/>
            </a:lvl1pPr>
          </a:lstStyle>
          <a:p>
            <a:pPr lvl="0"/>
            <a:r>
              <a:rPr lang="zh-CN" altLang="en-US" noProof="1" smtClean="0"/>
              <a:t>单击此处编辑母版文本样式</a:t>
            </a:r>
            <a:endParaRPr lang="zh-CN" altLang="en-US" noProof="1" smtClean="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png" /><Relationship Id="rId4" Type="http://schemas.openxmlformats.org/officeDocument/2006/relationships/image" Target="file:///D:\qq&#25991;&#20214;\712321467\Image\C2C\Image2\%7b75232B38-A165-1FB7-499C-2E1C792CACB5%7d.png" TargetMode="External" /><Relationship Id="rId5" Type="http://schemas.openxmlformats.org/officeDocument/2006/relationships/image" Target="../media/image2.png"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p:sp>
        <p:nvSpPr>
          <p:cNvPr id="10" name="矩形 9"/>
          <p:cNvSpPr/>
          <p:nvPr/>
        </p:nvSpPr>
        <p:spPr>
          <a:xfrm>
            <a:off x="0" y="0"/>
            <a:ext cx="12192000" cy="6858000"/>
          </a:xfrm>
          <a:prstGeom prst="rect">
            <a:avLst/>
          </a:prstGeom>
          <a:blipFill dpi="0" rotWithShape="1">
            <a:blip r:embed="rId3">
              <a:alphaModFix amt="50000"/>
              <a:grayscl/>
            </a:blip>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marL="0" marR="0" lvl="0" indent="0" algn="ctr" defTabSz="1219200" rtl="0" eaLnBrk="1" fontAlgn="base" latinLnBrk="0" hangingPunct="1">
              <a:lnSpc>
                <a:spcPct val="100000"/>
              </a:lnSpc>
              <a:spcBef>
                <a:spcPct val="0"/>
              </a:spcBef>
              <a:spcAft>
                <a:spcPct val="0"/>
              </a:spcAft>
              <a:buClrTx/>
              <a:buSzTx/>
              <a:buFont typeface="Arial" pitchFamily="34" charset="0"/>
              <a:buNone/>
              <a:defRPr/>
            </a:pPr>
            <a:endParaRPr kumimoji="0" lang="zh-CN" altLang="en-US" sz="3000" b="0" i="0" u="none" strike="noStrike" kern="1200" cap="none" spc="0" normalizeH="0" baseline="0" noProof="0">
              <a:ln>
                <a:noFill/>
              </a:ln>
              <a:solidFill>
                <a:prstClr val="white"/>
              </a:solidFill>
              <a:effectLst/>
              <a:uLnTx/>
              <a:uFillTx/>
              <a:latin typeface="+mn-lt"/>
              <a:ea typeface="+mn-ea"/>
              <a:cs typeface="+mn-cs"/>
            </a:endParaRPr>
          </a:p>
        </p:txBody>
      </p:sp>
      <p:sp>
        <p:nvSpPr>
          <p:cNvPr id="5123" name="文本占位符 93185"/>
          <p:cNvSpPr>
            <a:spLocks noGrp="1"/>
          </p:cNvSpPr>
          <p:nvPr>
            <p:ph type="body"/>
          </p:nvPr>
        </p:nvSpPr>
        <p:spPr>
          <a:xfrm>
            <a:off x="434975" y="1104900"/>
            <a:ext cx="11376025" cy="784225"/>
          </a:xfrm>
          <a:prstGeom prst="rect">
            <a:avLst/>
          </a:prstGeom>
          <a:noFill/>
          <a:ln w="9525">
            <a:noFill/>
          </a:ln>
        </p:spPr>
        <p:txBody>
          <a:bodyPr lIns="91381" tIns="45691" rIns="91381" bIns="45691">
            <a:spAutoFit/>
          </a:bodyPr>
          <a:lstStyle/>
          <a:p>
            <a:pPr lvl="0"/>
            <a:r>
              <a:rPr lang="zh-CN" altLang="en-US"/>
              <a:t>单击此处编辑母版文本样式</a:t>
            </a:r>
            <a:endParaRPr lang="zh-CN" altLang="en-US"/>
          </a:p>
        </p:txBody>
      </p:sp>
      <p:pic>
        <p:nvPicPr>
          <p:cNvPr id="5124" name="图片 1073743875" descr="学科网 zxxk.com" title=""/>
          <p:cNvPicPr>
            <a:picLocks noChangeAspect="1"/>
          </p:cNvPicPr>
          <p:nvPr/>
        </p:nvPicPr>
        <p:blipFill>
          <a:blip r:embed="rId5" r:link="rId4"/>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ctr" rtl="0" eaLnBrk="0" fontAlgn="base" hangingPunct="0">
        <a:spcBef>
          <a:spcPct val="0"/>
        </a:spcBef>
        <a:spcAft>
          <a:spcPct val="0"/>
        </a:spcAft>
        <a:buFont typeface="Arial" pitchFamily="34" charset="0"/>
        <a:defRPr sz="4400" kern="1200">
          <a:solidFill>
            <a:schemeClr val="tx1"/>
          </a:solidFill>
          <a:latin typeface="+mj-lt"/>
          <a:ea typeface="+mj-ea"/>
          <a:cs typeface="+mj-cs"/>
        </a:defRPr>
      </a:lvl1pPr>
      <a:lvl2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5pPr>
      <a:lvl6pPr marL="4572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6pPr>
      <a:lvl7pPr marL="9144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7pPr>
      <a:lvl8pPr marL="13716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8pPr>
      <a:lvl9pPr marL="1828800" algn="ctr" rtl="0" eaLnBrk="0" fontAlgn="base" hangingPunct="0">
        <a:spcBef>
          <a:spcPct val="0"/>
        </a:spcBef>
        <a:spcAft>
          <a:spcPct val="0"/>
        </a:spcAft>
        <a:buFont typeface="Arial" pitchFamily="34" charset="0"/>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lnSpc>
          <a:spcPct val="150000"/>
        </a:lnSpc>
        <a:spcBef>
          <a:spcPct val="0"/>
        </a:spcBef>
        <a:spcAft>
          <a:spcPct val="0"/>
        </a:spcAft>
        <a:buChar char="•"/>
        <a:defRPr sz="3000" kern="1200">
          <a:solidFill>
            <a:schemeClr val="tx1"/>
          </a:solidFill>
          <a:latin typeface="Times New Roman" panose="02020603050405020304" pitchFamily="18" charset="0"/>
          <a:ea typeface="+mn-ea"/>
          <a:cs typeface="+mn-cs"/>
        </a:defRPr>
      </a:lvl1pPr>
      <a:lvl2pPr marL="827405" lvl="1" indent="-287655" algn="l" rtl="0" eaLnBrk="0" fontAlgn="base" hangingPunct="0">
        <a:spcBef>
          <a:spcPct val="20000"/>
        </a:spcBef>
        <a:spcAft>
          <a:spcPct val="0"/>
        </a:spcAft>
        <a:buFont typeface="Arial" pitchFamily="34" charset="0"/>
        <a:buChar char="–"/>
        <a:defRPr sz="2900" kern="1200">
          <a:solidFill>
            <a:schemeClr val="tx1"/>
          </a:solidFill>
          <a:latin typeface="+mn-lt"/>
          <a:ea typeface="+mn-ea"/>
          <a:cs typeface="+mn-cs"/>
        </a:defRPr>
      </a:lvl2pPr>
      <a:lvl3pPr marL="1236980" lvl="2" indent="-230505"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41475" lvl="3"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lvl="4"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Font typeface="Arial" pitchFamily="34" charset="0"/>
        <a:buNone/>
        <a:defRPr sz="2000" b="0" i="0" u="none" kern="1200" baseline="0">
          <a:solidFill>
            <a:srgbClr val="FF0000"/>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rgbClr val="FF0000"/>
          </a:solidFill>
          <a:latin typeface="Calibri" panose="020f0502020204030204"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3.emf" /><Relationship Id="rId4" Type="http://schemas.openxmlformats.org/officeDocument/2006/relationships/vmlDrawing" Target="../drawings/vmlDrawing1.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bin" TargetMode="Internal" /><Relationship Id="rId3" Type="http://schemas.openxmlformats.org/officeDocument/2006/relationships/image" Target="../media/image4.emf" /><Relationship Id="rId4" Type="http://schemas.openxmlformats.org/officeDocument/2006/relationships/vmlDrawing" Target="../drawings/vmlDrawing2.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3.bin" TargetMode="Internal" /><Relationship Id="rId3" Type="http://schemas.openxmlformats.org/officeDocument/2006/relationships/image" Target="../media/image6.emf" /><Relationship Id="rId4" Type="http://schemas.openxmlformats.org/officeDocument/2006/relationships/vmlDrawing" Target="../drawings/vmlDrawing3.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4.bin" TargetMode="Internal" /><Relationship Id="rId3" Type="http://schemas.openxmlformats.org/officeDocument/2006/relationships/image" Target="../media/image7.emf" /><Relationship Id="rId4" Type="http://schemas.openxmlformats.org/officeDocument/2006/relationships/vmlDrawing" Target="../drawings/vmlDrawing4.v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5205704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40" name="标题 24" title=""/>
          <p:cNvSpPr txBox="1"/>
          <p:nvPr/>
        </p:nvSpPr>
        <p:spPr>
          <a:xfrm>
            <a:off x="1127125" y="2349183"/>
            <a:ext cx="10515600" cy="920750"/>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algn="ctr" defTabSz="914400">
              <a:lnSpc>
                <a:spcPct val="150000"/>
              </a:lnSpc>
              <a:tabLst>
                <a:tab pos="2070100"/>
              </a:tabLst>
            </a:pPr>
            <a:r>
              <a:rPr lang="zh-CN" altLang="en-US" sz="4500" b="1">
                <a:solidFill>
                  <a:schemeClr val="tx2">
                    <a:lumMod val="50000"/>
                  </a:schemeClr>
                </a:solidFill>
                <a:latin typeface="Arial" pitchFamily="34" charset="0"/>
                <a:sym typeface="+mn-ea"/>
              </a:rPr>
              <a:t>八年级下册</a:t>
            </a:r>
            <a:endParaRPr lang="zh-CN" altLang="en-US" sz="4500" b="1">
              <a:solidFill>
                <a:schemeClr val="tx2">
                  <a:lumMod val="50000"/>
                </a:schemeClr>
              </a:solidFill>
              <a:latin typeface="Arial" pitchFamily="34" charset="0"/>
            </a:endParaRPr>
          </a:p>
          <a:p>
            <a:pPr algn="ctr" defTabSz="914400">
              <a:lnSpc>
                <a:spcPct val="150000"/>
              </a:lnSpc>
              <a:tabLst>
                <a:tab pos="2070100"/>
              </a:tabLst>
            </a:pPr>
            <a:r>
              <a:rPr lang="en-US" altLang="en-US" sz="4500" b="1">
                <a:solidFill>
                  <a:schemeClr val="tx2">
                    <a:lumMod val="50000"/>
                  </a:schemeClr>
                </a:solidFill>
                <a:latin typeface="Arial" pitchFamily="34" charset="0"/>
              </a:rPr>
              <a:t>Units 3</a:t>
            </a:r>
            <a:r>
              <a:rPr lang="zh-CN" altLang="en-US" sz="4500" b="1">
                <a:solidFill>
                  <a:schemeClr val="tx2">
                    <a:lumMod val="50000"/>
                  </a:schemeClr>
                </a:solidFill>
                <a:latin typeface="Arial" pitchFamily="34" charset="0"/>
              </a:rPr>
              <a:t>～</a:t>
            </a:r>
            <a:r>
              <a:rPr lang="en-US" altLang="en-US" sz="4500" b="1">
                <a:solidFill>
                  <a:schemeClr val="tx2">
                    <a:lumMod val="50000"/>
                  </a:schemeClr>
                </a:solidFill>
                <a:latin typeface="Arial" pitchFamily="34" charset="0"/>
              </a:rPr>
              <a:t>4</a:t>
            </a:r>
            <a:endParaRPr lang="en-US" altLang="en-US" sz="4500" b="1">
              <a:solidFill>
                <a:schemeClr val="tx2">
                  <a:lumMod val="50000"/>
                </a:schemeClr>
              </a:solidFill>
              <a:latin typeface="Arial" pitchFamily="34"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矩形 4" title=""/>
          <p:cNvSpPr/>
          <p:nvPr/>
        </p:nvSpPr>
        <p:spPr>
          <a:xfrm>
            <a:off x="334328" y="1630045"/>
            <a:ext cx="5588000" cy="523875"/>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zh-CN" altLang="en-US" sz="2800" b="1">
                <a:solidFill>
                  <a:schemeClr val="tx1"/>
                </a:solidFill>
                <a:latin typeface="Times New Roman" panose="02020603050405020304" pitchFamily="18" charset="0"/>
                <a:ea typeface="方正中等线简体" pitchFamily="65" charset="-122"/>
              </a:rPr>
              <a:t>考点一　辨析</a:t>
            </a:r>
            <a:r>
              <a:rPr lang="en-US" altLang="en-US" sz="2800" b="1">
                <a:solidFill>
                  <a:schemeClr val="tx1"/>
                </a:solidFill>
                <a:latin typeface="Times New Roman" panose="02020603050405020304" pitchFamily="18" charset="0"/>
                <a:ea typeface="方正中等线简体" pitchFamily="65" charset="-122"/>
              </a:rPr>
              <a:t>provide</a:t>
            </a:r>
            <a:r>
              <a:rPr lang="zh-CN" altLang="en-US" sz="2800" b="1">
                <a:solidFill>
                  <a:schemeClr val="tx1"/>
                </a:solidFill>
                <a:latin typeface="Times New Roman" panose="02020603050405020304" pitchFamily="18" charset="0"/>
                <a:ea typeface="方正中等线简体" pitchFamily="65" charset="-122"/>
              </a:rPr>
              <a:t>、</a:t>
            </a:r>
            <a:r>
              <a:rPr lang="en-US" altLang="en-US" sz="2800" b="1">
                <a:solidFill>
                  <a:schemeClr val="tx1"/>
                </a:solidFill>
                <a:latin typeface="Times New Roman" panose="02020603050405020304" pitchFamily="18" charset="0"/>
                <a:ea typeface="方正中等线简体" pitchFamily="65" charset="-122"/>
              </a:rPr>
              <a:t>offer</a:t>
            </a:r>
            <a:r>
              <a:rPr lang="zh-CN" altLang="en-US" sz="2800" b="1">
                <a:solidFill>
                  <a:schemeClr val="tx1"/>
                </a:solidFill>
                <a:latin typeface="Times New Roman" panose="02020603050405020304" pitchFamily="18" charset="0"/>
                <a:ea typeface="方正中等线简体" pitchFamily="65" charset="-122"/>
              </a:rPr>
              <a:t>与</a:t>
            </a:r>
            <a:r>
              <a:rPr lang="en-US" altLang="en-US" sz="2800" b="1">
                <a:solidFill>
                  <a:schemeClr val="tx1"/>
                </a:solidFill>
                <a:latin typeface="Times New Roman" panose="02020603050405020304" pitchFamily="18" charset="0"/>
                <a:ea typeface="方正中等线简体" pitchFamily="65" charset="-122"/>
              </a:rPr>
              <a:t>give</a:t>
            </a:r>
            <a:endParaRPr lang="zh-CN" altLang="en-US" sz="2800" b="1">
              <a:solidFill>
                <a:schemeClr val="tx1"/>
              </a:solidFill>
              <a:latin typeface="Times New Roman" panose="02020603050405020304" pitchFamily="18" charset="0"/>
              <a:ea typeface="方正中等线简体" pitchFamily="65" charset="-122"/>
            </a:endParaRPr>
          </a:p>
        </p:txBody>
      </p:sp>
      <p:sp>
        <p:nvSpPr>
          <p:cNvPr id="17411" name="内容占位符 5" title=""/>
          <p:cNvSpPr>
            <a:spLocks noGrp="1"/>
          </p:cNvSpPr>
          <p:nvPr>
            <p:ph idx="1"/>
          </p:nvPr>
        </p:nvSpPr>
        <p:spPr>
          <a:xfrm>
            <a:off x="299403" y="2169795"/>
            <a:ext cx="11376025" cy="3554413"/>
          </a:xfrm>
        </p:spPr>
        <p:txBody>
          <a:bodyPr vert="horz" wrap="square" lIns="91381" tIns="45691" rIns="91381" bIns="45691" anchor="t" anchorCtr="0">
            <a:spAutoFit/>
          </a:bodyPr>
          <a:lstStyle/>
          <a:p>
            <a:pPr algn="just" defTabSz="914400">
              <a:tabLst>
                <a:tab pos="4500880"/>
              </a:tabLst>
            </a:pPr>
            <a:r>
              <a:rPr lang="en-US" altLang="zh-CN" kern="1200">
                <a:solidFill>
                  <a:srgbClr val="0000FF"/>
                </a:solidFill>
                <a:latin typeface="Times New Roman" panose="02020603050405020304" pitchFamily="18" charset="0"/>
                <a:ea typeface="黑体" panose="02010609060101010101" pitchFamily="49" charset="-122"/>
                <a:cs typeface="+mn-cs"/>
              </a:rPr>
              <a:t>[</a:t>
            </a:r>
            <a:r>
              <a:rPr lang="zh-CN" altLang="en-US" kern="1200">
                <a:solidFill>
                  <a:srgbClr val="0000FF"/>
                </a:solidFill>
                <a:latin typeface="Times New Roman" panose="02020603050405020304" pitchFamily="18" charset="0"/>
                <a:ea typeface="黑体" panose="02010609060101010101" pitchFamily="49" charset="-122"/>
                <a:cs typeface="+mn-cs"/>
              </a:rPr>
              <a:t>考点演练</a:t>
            </a:r>
            <a:r>
              <a:rPr lang="en-US" altLang="zh-CN" kern="1200">
                <a:solidFill>
                  <a:srgbClr val="0000FF"/>
                </a:solidFill>
                <a:latin typeface="Times New Roman" panose="02020603050405020304" pitchFamily="18" charset="0"/>
                <a:ea typeface="黑体" panose="02010609060101010101" pitchFamily="49" charset="-122"/>
                <a:cs typeface="+mn-cs"/>
              </a:rPr>
              <a:t>]</a:t>
            </a:r>
            <a:endParaRPr lang="en-US" altLang="zh-CN" kern="1200">
              <a:solidFill>
                <a:srgbClr val="0000FF"/>
              </a:solidFill>
              <a:latin typeface="Times New Roman" panose="02020603050405020304" pitchFamily="18" charset="0"/>
              <a:ea typeface="黑体" panose="02010609060101010101" pitchFamily="49"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1</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Many restaurants provide delicious food as well as wonderful music ________ customers.</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on</a:t>
            </a:r>
            <a:r>
              <a:rPr lang="zh-CN" altLang="en-US" kern="1200">
                <a:latin typeface="Times New Roman" panose="02020603050405020304" pitchFamily="18" charset="0"/>
                <a:ea typeface="方正中等线简体" pitchFamily="65" charset="-122"/>
                <a:cs typeface="+mn-cs"/>
              </a:rPr>
              <a:t>　　　　　　　</a:t>
            </a:r>
            <a:r>
              <a:rPr lang="en-US" altLang="zh-CN" kern="1200">
                <a:latin typeface="Times New Roman" panose="02020603050405020304" pitchFamily="18" charset="0"/>
                <a:ea typeface="方正中等线简体" pitchFamily="65" charset="-122"/>
                <a:cs typeface="+mn-cs"/>
              </a:rPr>
              <a:t>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with</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for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to</a:t>
            </a:r>
            <a:endParaRPr lang="zh-CN" altLang="zh-CN" sz="1000" kern="1200">
              <a:latin typeface="宋体" panose="02010600030101010101" pitchFamily="2" charset="-122"/>
              <a:ea typeface="Courier New" panose="02070309020205020404" pitchFamily="49" charset="0"/>
              <a:cs typeface="+mn-cs"/>
            </a:endParaRPr>
          </a:p>
        </p:txBody>
      </p:sp>
      <p:sp>
        <p:nvSpPr>
          <p:cNvPr id="7" name="矩形 6" title=""/>
          <p:cNvSpPr/>
          <p:nvPr/>
        </p:nvSpPr>
        <p:spPr>
          <a:xfrm>
            <a:off x="942340" y="3604895"/>
            <a:ext cx="4413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a:t>
            </a:r>
            <a:endParaRPr lang="zh-CN" altLang="en-US">
              <a:latin typeface="Times New Roman" panose="02020603050405020304" pitchFamily="18" charset="0"/>
            </a:endParaRPr>
          </a:p>
        </p:txBody>
      </p:sp>
      <p:sp>
        <p:nvSpPr>
          <p:cNvPr id="7174" name="文本框 1" title=""/>
          <p:cNvSpPr txBox="1"/>
          <p:nvPr/>
        </p:nvSpPr>
        <p:spPr>
          <a:xfrm>
            <a:off x="4583113" y="333375"/>
            <a:ext cx="2897187" cy="64452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algn="ctr"/>
            <a:r>
              <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rPr>
              <a:t>考点突破</a:t>
            </a:r>
            <a:endParaRPr lang="en-US" altLang="zh-CN" sz="3600" b="1">
              <a:solidFill>
                <a:srgbClr val="254061"/>
              </a:solidFill>
              <a:latin typeface="宋体" panose="02010600030101010101" pitchFamily="2" charset="-122"/>
              <a:ea typeface="宋体" panose="02010600030101010101" pitchFamily="2" charset="-122"/>
              <a:sym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7" name="内容占位符 1" title=""/>
          <p:cNvSpPr>
            <a:spLocks noGrp="1"/>
          </p:cNvSpPr>
          <p:nvPr>
            <p:ph idx="1"/>
          </p:nvPr>
        </p:nvSpPr>
        <p:spPr>
          <a:xfrm>
            <a:off x="379413" y="1100138"/>
            <a:ext cx="11376025" cy="3467100"/>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2. ____________ the letter to your mother when you finish reading it.</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3</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Life ____________ us with many chances and our task is to catch one and go for it.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4</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Yesterday I saw a little boy ____________ his seat to an old lady</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which got praise from the passengers.</a:t>
            </a:r>
            <a:endParaRPr lang="zh-CN" altLang="en-US" sz="1000" kern="1200">
              <a:latin typeface="宋体" panose="02010600030101010101" pitchFamily="2" charset="-122"/>
              <a:ea typeface="Courier New" panose="02070309020205020404" pitchFamily="49" charset="0"/>
              <a:cs typeface="+mn-cs"/>
            </a:endParaRPr>
          </a:p>
        </p:txBody>
      </p:sp>
      <p:graphicFrame>
        <p:nvGraphicFramePr>
          <p:cNvPr id="1026" name="Object 2" title=""/>
          <p:cNvGraphicFramePr>
            <a:graphicFrameLocks noChangeAspect="1"/>
          </p:cNvGraphicFramePr>
          <p:nvPr/>
        </p:nvGraphicFramePr>
        <p:xfrm>
          <a:off x="715963" y="376238"/>
          <a:ext cx="10758487" cy="757237"/>
        </p:xfrm>
        <a:graphic>
          <a:graphicData uri="http://schemas.openxmlformats.org/presentationml/2006/ole">
            <mc:AlternateContent>
              <mc:Choice xmlns:v="urn:schemas-microsoft-com:vml" Requires="v">
                <p:oleObj spid="_x0000_s1038" r:id="rId2" imgW="10777220" imgH="760095" progId="Word.Document.12">
                  <p:embed/>
                </p:oleObj>
              </mc:Choice>
              <mc:Fallback>
                <p:oleObj r:id="rId2" imgW="10777220" imgH="760095" progId="Word.Document.12">
                  <p:embed/>
                  <p:pic>
                    <p:nvPicPr>
                      <p:cNvPr id="0" name="OLE substitute image"/>
                      <p:cNvPicPr/>
                      <p:nvPr/>
                    </p:nvPicPr>
                    <p:blipFill>
                      <a:blip r:embed="rId3"/>
                      <a:stretch>
                        <a:fillRect/>
                      </a:stretch>
                    </p:blipFill>
                    <p:spPr>
                      <a:xfrm>
                        <a:off x="715963" y="376238"/>
                        <a:ext cx="10758487" cy="757237"/>
                      </a:xfrm>
                      <a:prstGeom prst="rect">
                        <a:avLst/>
                      </a:prstGeom>
                      <a:noFill/>
                      <a:ln w="38100">
                        <a:noFill/>
                        <a:miter/>
                      </a:ln>
                    </p:spPr>
                  </p:pic>
                </p:oleObj>
              </mc:Fallback>
            </mc:AlternateContent>
          </a:graphicData>
        </a:graphic>
      </p:graphicFrame>
      <p:sp>
        <p:nvSpPr>
          <p:cNvPr id="4" name="矩形 3" title=""/>
          <p:cNvSpPr/>
          <p:nvPr/>
        </p:nvSpPr>
        <p:spPr>
          <a:xfrm>
            <a:off x="1379538" y="1214438"/>
            <a:ext cx="93345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Give</a:t>
            </a:r>
            <a:endParaRPr lang="zh-CN" altLang="en-US">
              <a:latin typeface="Times New Roman" panose="02020603050405020304" pitchFamily="18" charset="0"/>
            </a:endParaRPr>
          </a:p>
        </p:txBody>
      </p:sp>
      <p:sp>
        <p:nvSpPr>
          <p:cNvPr id="5" name="矩形 4" title=""/>
          <p:cNvSpPr/>
          <p:nvPr/>
        </p:nvSpPr>
        <p:spPr>
          <a:xfrm>
            <a:off x="2236788" y="1839913"/>
            <a:ext cx="151130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provides</a:t>
            </a:r>
            <a:endParaRPr lang="zh-CN" altLang="en-US">
              <a:latin typeface="Times New Roman" panose="02020603050405020304" pitchFamily="18" charset="0"/>
            </a:endParaRPr>
          </a:p>
        </p:txBody>
      </p:sp>
      <p:sp>
        <p:nvSpPr>
          <p:cNvPr id="6" name="矩形 5" title=""/>
          <p:cNvSpPr/>
          <p:nvPr/>
        </p:nvSpPr>
        <p:spPr>
          <a:xfrm>
            <a:off x="5951538" y="3214688"/>
            <a:ext cx="92710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offer</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42862"/>
            <a:ext cx="11376025" cy="1395413"/>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Times New Roman" panose="02020603050405020304"/>
              </a:rPr>
              <a:t>考点精讲</a:t>
            </a: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l" defTabSz="914400" rtl="0" eaLnBrk="1" fontAlgn="base" latinLnBrk="0" hangingPunct="0">
              <a:lnSpc>
                <a:spcPct val="150000"/>
              </a:lnSpc>
              <a:spcBef>
                <a:spcPct val="0"/>
              </a:spcBef>
              <a:spcAft>
                <a:spcPct val="0"/>
              </a:spcAft>
              <a:buClrTx/>
              <a:buSzTx/>
              <a:buFontTx/>
              <a:buNone/>
              <a:defRPr/>
            </a:pPr>
            <a:endParaRPr kumimoji="0" lang="zh-CN" altLang="en-US" sz="3000" b="0" i="0" u="none" strike="noStrike" kern="1200" cap="none" spc="0" normalizeH="0" baseline="0" noProof="0">
              <a:ln>
                <a:noFill/>
              </a:ln>
              <a:solidFill>
                <a:schemeClr val="tx1"/>
              </a:solidFill>
              <a:effectLst/>
              <a:uLnTx/>
              <a:uFillTx/>
              <a:latin typeface="Times New Roman" panose="02020603050405020304" pitchFamily="18" charset="0"/>
              <a:ea typeface="+mn-ea"/>
              <a:cs typeface="+mn-cs"/>
            </a:endParaRPr>
          </a:p>
        </p:txBody>
      </p:sp>
      <p:graphicFrame>
        <p:nvGraphicFramePr>
          <p:cNvPr id="3" name="表格 2" title=""/>
          <p:cNvGraphicFramePr>
            <a:graphicFrameLocks noGrp="1"/>
          </p:cNvGraphicFramePr>
          <p:nvPr/>
        </p:nvGraphicFramePr>
        <p:xfrm>
          <a:off x="522288" y="814388"/>
          <a:ext cx="11145838" cy="5121275"/>
        </p:xfrm>
        <a:graphic>
          <a:graphicData uri="http://schemas.openxmlformats.org/drawingml/2006/table">
            <a:tbl>
              <a:tblPr/>
              <a:tblGrid>
                <a:gridCol w="1543050"/>
                <a:gridCol w="5437187"/>
                <a:gridCol w="4165600"/>
              </a:tblGrid>
              <a:tr h="425450">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词汇</a:t>
                      </a:r>
                      <a:endParaRPr kumimoji="0" 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含义及用法</a:t>
                      </a:r>
                      <a:endParaRPr kumimoji="0" 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固定句型</a:t>
                      </a:r>
                      <a:endParaRPr kumimoji="0" 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85888">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provide</a:t>
                      </a:r>
                      <a:endParaRPr kumimoji="0" lang="zh-CN" alt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意为</a:t>
                      </a:r>
                      <a:r>
                        <a:rPr kumimoji="0" lang="en-US"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提供，供应</a:t>
                      </a:r>
                      <a:r>
                        <a:rPr kumimoji="0" lang="en-US"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，强调有远见，为应付意外、紧急情况等做好充足准备。</a:t>
                      </a:r>
                      <a:endParaRPr kumimoji="0" 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provide sth.for sb.</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provide sb.with sth.</a:t>
                      </a:r>
                      <a:endParaRPr kumimoji="0" lang="zh-CN" altLang="zh-CN" sz="28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06463">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offer</a:t>
                      </a:r>
                      <a:endParaRPr kumimoji="0" lang="zh-CN" alt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意为</a:t>
                      </a:r>
                      <a:r>
                        <a:rPr kumimoji="0" lang="en-US"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主动提出，自愿给予</a:t>
                      </a:r>
                      <a:r>
                        <a:rPr kumimoji="0" lang="en-US"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，对方可接受也可拒绝</a:t>
                      </a:r>
                      <a:endParaRPr kumimoji="0" 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offer sb.sth.</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offer sth.to sb.</a:t>
                      </a:r>
                      <a:endParaRPr kumimoji="0" lang="zh-CN" altLang="zh-CN" sz="28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06463">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give</a:t>
                      </a:r>
                      <a:endParaRPr kumimoji="0" lang="zh-CN" alt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意为</a:t>
                      </a:r>
                      <a:r>
                        <a:rPr kumimoji="0" lang="en-US"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递给，赠送，传递</a:t>
                      </a:r>
                      <a:r>
                        <a:rPr kumimoji="0" lang="en-US"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，为普通意义上的</a:t>
                      </a:r>
                      <a:r>
                        <a:rPr kumimoji="0" lang="en-US"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给予</a:t>
                      </a:r>
                      <a:r>
                        <a:rPr kumimoji="0" lang="en-US"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Times New Roman" panose="02020603050405020304" pitchFamily="18" charset="0"/>
                        </a:rPr>
                        <a:t>”</a:t>
                      </a:r>
                      <a:endParaRPr kumimoji="0" 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give sb.sth.</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give sth.to sb.</a:t>
                      </a:r>
                      <a:endParaRPr kumimoji="0" lang="zh-CN" altLang="zh-CN" sz="28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4469" marR="54469"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1" name="内容占位符 1" title=""/>
          <p:cNvSpPr>
            <a:spLocks noGrp="1"/>
          </p:cNvSpPr>
          <p:nvPr>
            <p:ph idx="1"/>
          </p:nvPr>
        </p:nvSpPr>
        <p:spPr>
          <a:xfrm>
            <a:off x="379413" y="558800"/>
            <a:ext cx="11376025" cy="5667375"/>
          </a:xfrm>
        </p:spPr>
        <p:txBody>
          <a:bodyPr vert="horz" wrap="square" lIns="91381" tIns="45691" rIns="91381" bIns="45691" anchor="t" anchorCtr="0">
            <a:spAutoFit/>
          </a:bodyPr>
          <a:lstStyle/>
          <a:p>
            <a:pPr algn="just" defTabSz="914400">
              <a:tabLst>
                <a:tab pos="4500880"/>
              </a:tabLst>
            </a:pPr>
            <a:r>
              <a:rPr lang="en-US" altLang="zh-CN" kern="1200">
                <a:solidFill>
                  <a:srgbClr val="0000FF"/>
                </a:solidFill>
                <a:latin typeface="Times New Roman" panose="02020603050405020304" pitchFamily="18" charset="0"/>
                <a:ea typeface="黑体" panose="02010609060101010101" pitchFamily="49" charset="-122"/>
                <a:cs typeface="+mn-cs"/>
              </a:rPr>
              <a:t>[</a:t>
            </a:r>
            <a:r>
              <a:rPr lang="zh-CN" altLang="en-US" kern="1200">
                <a:solidFill>
                  <a:srgbClr val="0000FF"/>
                </a:solidFill>
                <a:latin typeface="Times New Roman" panose="02020603050405020304" pitchFamily="18" charset="0"/>
                <a:ea typeface="黑体" panose="02010609060101010101" pitchFamily="49" charset="-122"/>
                <a:cs typeface="+mn-cs"/>
              </a:rPr>
              <a:t>考点演练</a:t>
            </a:r>
            <a:r>
              <a:rPr lang="en-US" altLang="zh-CN" kern="1200">
                <a:solidFill>
                  <a:srgbClr val="0000FF"/>
                </a:solidFill>
                <a:latin typeface="Times New Roman" panose="02020603050405020304" pitchFamily="18" charset="0"/>
                <a:ea typeface="黑体" panose="02010609060101010101" pitchFamily="49" charset="-122"/>
                <a:cs typeface="+mn-cs"/>
              </a:rPr>
              <a:t>]</a:t>
            </a:r>
            <a:endParaRPr lang="en-US" altLang="zh-CN" kern="1200">
              <a:solidFill>
                <a:srgbClr val="0000FF"/>
              </a:solidFill>
              <a:latin typeface="Times New Roman" panose="02020603050405020304" pitchFamily="18" charset="0"/>
              <a:ea typeface="黑体" panose="02010609060101010101" pitchFamily="49" charset="-122"/>
              <a:cs typeface="+mn-cs"/>
            </a:endParaRPr>
          </a:p>
          <a:p>
            <a:pPr algn="just" defTabSz="914400">
              <a:tabLst>
                <a:tab pos="4500880"/>
              </a:tabLst>
            </a:pPr>
            <a:endParaRPr lang="en-US" altLang="zh-CN" sz="1000" kern="1200">
              <a:solidFill>
                <a:srgbClr val="0000FF"/>
              </a:solidFill>
              <a:latin typeface="Times New Roman" panose="02020603050405020304" pitchFamily="18" charset="0"/>
              <a:ea typeface="黑体" panose="02010609060101010101" pitchFamily="49" charset="-122"/>
              <a:cs typeface="+mn-cs"/>
            </a:endParaRPr>
          </a:p>
          <a:p>
            <a:pPr algn="just" defTabSz="914400">
              <a:tabLst>
                <a:tab pos="4500880"/>
              </a:tabLst>
            </a:pPr>
            <a:endParaRPr lang="en-US" altLang="zh-CN" sz="1000" kern="1200">
              <a:solidFill>
                <a:srgbClr val="0000FF"/>
              </a:solidFill>
              <a:latin typeface="Times New Roman" panose="02020603050405020304" pitchFamily="18" charset="0"/>
              <a:ea typeface="黑体" panose="02010609060101010101" pitchFamily="49" charset="-122"/>
              <a:cs typeface="+mn-cs"/>
            </a:endParaRPr>
          </a:p>
          <a:p>
            <a:pPr algn="just" defTabSz="914400">
              <a:tabLst>
                <a:tab pos="4500880"/>
              </a:tabLst>
            </a:pP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5</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In our school, students are not allowed ____________ in the classroom but only in the dining hall.</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6</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Parents should allow their children __________________ their own opinions in order to help teenagers become independent.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7</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The traffic policeman doesn't allow __________________ here</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so you'd better not break the rule.</a:t>
            </a:r>
            <a:endParaRPr lang="zh-CN" altLang="en-US" sz="1000" kern="1200">
              <a:latin typeface="宋体" panose="02010600030101010101" pitchFamily="2" charset="-122"/>
              <a:ea typeface="Courier New" panose="02070309020205020404" pitchFamily="49" charset="0"/>
              <a:cs typeface="+mn-cs"/>
            </a:endParaRPr>
          </a:p>
        </p:txBody>
      </p:sp>
      <p:sp>
        <p:nvSpPr>
          <p:cNvPr id="2052" name="矩形 4" title=""/>
          <p:cNvSpPr/>
          <p:nvPr/>
        </p:nvSpPr>
        <p:spPr>
          <a:xfrm>
            <a:off x="414338" y="158750"/>
            <a:ext cx="3611562" cy="523875"/>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zh-CN" altLang="en-US" sz="2800" b="1">
                <a:solidFill>
                  <a:schemeClr val="tx1"/>
                </a:solidFill>
                <a:latin typeface="Times New Roman" panose="02020603050405020304" pitchFamily="18" charset="0"/>
                <a:ea typeface="方正中等线简体" pitchFamily="65" charset="-122"/>
              </a:rPr>
              <a:t>考点二　</a:t>
            </a:r>
            <a:r>
              <a:rPr lang="en-US" altLang="en-US" sz="2800" b="1">
                <a:solidFill>
                  <a:schemeClr val="tx1"/>
                </a:solidFill>
                <a:latin typeface="Times New Roman" panose="02020603050405020304" pitchFamily="18" charset="0"/>
                <a:ea typeface="方正中等线简体" pitchFamily="65" charset="-122"/>
              </a:rPr>
              <a:t> allow</a:t>
            </a:r>
            <a:r>
              <a:rPr lang="zh-CN" altLang="en-US" sz="2800" b="1">
                <a:solidFill>
                  <a:schemeClr val="tx1"/>
                </a:solidFill>
                <a:latin typeface="Times New Roman" panose="02020603050405020304" pitchFamily="18" charset="0"/>
                <a:ea typeface="方正中等线简体" pitchFamily="65" charset="-122"/>
              </a:rPr>
              <a:t>的用法</a:t>
            </a:r>
            <a:endParaRPr lang="zh-CN" altLang="en-US" sz="2800" b="1">
              <a:solidFill>
                <a:schemeClr val="tx1"/>
              </a:solidFill>
              <a:latin typeface="Times New Roman" panose="02020603050405020304" pitchFamily="18" charset="0"/>
              <a:ea typeface="方正中等线简体" pitchFamily="65" charset="-122"/>
            </a:endParaRPr>
          </a:p>
        </p:txBody>
      </p:sp>
      <p:graphicFrame>
        <p:nvGraphicFramePr>
          <p:cNvPr id="2050" name="Object 1" title=""/>
          <p:cNvGraphicFramePr>
            <a:graphicFrameLocks noChangeAspect="1"/>
          </p:cNvGraphicFramePr>
          <p:nvPr/>
        </p:nvGraphicFramePr>
        <p:xfrm>
          <a:off x="715963" y="1277938"/>
          <a:ext cx="10758487" cy="757237"/>
        </p:xfrm>
        <a:graphic>
          <a:graphicData uri="http://schemas.openxmlformats.org/presentationml/2006/ole">
            <mc:AlternateContent>
              <mc:Choice xmlns:v="urn:schemas-microsoft-com:vml" Requires="v">
                <p:oleObj spid="_x0000_s1039" r:id="rId2" imgW="10777220" imgH="760095" progId="Word.Document.12">
                  <p:embed/>
                </p:oleObj>
              </mc:Choice>
              <mc:Fallback>
                <p:oleObj r:id="rId2" imgW="10777220" imgH="760095" progId="Word.Document.12">
                  <p:embed/>
                  <p:pic>
                    <p:nvPicPr>
                      <p:cNvPr id="0" name="OLE substitute image"/>
                      <p:cNvPicPr/>
                      <p:nvPr/>
                    </p:nvPicPr>
                    <p:blipFill>
                      <a:blip r:embed="rId3"/>
                      <a:stretch>
                        <a:fillRect/>
                      </a:stretch>
                    </p:blipFill>
                    <p:spPr>
                      <a:xfrm>
                        <a:off x="715963" y="1277938"/>
                        <a:ext cx="10758487" cy="757237"/>
                      </a:xfrm>
                      <a:prstGeom prst="rect">
                        <a:avLst/>
                      </a:prstGeom>
                      <a:noFill/>
                      <a:ln w="38100">
                        <a:noFill/>
                        <a:miter/>
                      </a:ln>
                    </p:spPr>
                  </p:pic>
                </p:oleObj>
              </mc:Fallback>
            </mc:AlternateContent>
          </a:graphicData>
        </a:graphic>
      </p:graphicFrame>
      <p:sp>
        <p:nvSpPr>
          <p:cNvPr id="5" name="矩形 4" title=""/>
          <p:cNvSpPr/>
          <p:nvPr/>
        </p:nvSpPr>
        <p:spPr>
          <a:xfrm>
            <a:off x="8667750" y="2063750"/>
            <a:ext cx="1030288"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to eat</a:t>
            </a:r>
            <a:endParaRPr lang="zh-CN" altLang="en-US">
              <a:latin typeface="Times New Roman" panose="02020603050405020304" pitchFamily="18" charset="0"/>
            </a:endParaRPr>
          </a:p>
        </p:txBody>
      </p:sp>
      <p:sp>
        <p:nvSpPr>
          <p:cNvPr id="6" name="矩形 5" title=""/>
          <p:cNvSpPr/>
          <p:nvPr/>
        </p:nvSpPr>
        <p:spPr>
          <a:xfrm>
            <a:off x="7524750" y="3430588"/>
            <a:ext cx="1392238"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to share</a:t>
            </a:r>
            <a:endParaRPr lang="zh-CN" altLang="en-US">
              <a:latin typeface="Times New Roman" panose="02020603050405020304" pitchFamily="18" charset="0"/>
            </a:endParaRPr>
          </a:p>
        </p:txBody>
      </p:sp>
      <p:sp>
        <p:nvSpPr>
          <p:cNvPr id="7" name="矩形 6" title=""/>
          <p:cNvSpPr/>
          <p:nvPr/>
        </p:nvSpPr>
        <p:spPr>
          <a:xfrm>
            <a:off x="7739063" y="4787900"/>
            <a:ext cx="1360487"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parking</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206375"/>
            <a:ext cx="11376025" cy="5076825"/>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Times New Roman" panose="02020603050405020304"/>
              </a:rPr>
              <a:t>考点精讲</a:t>
            </a: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endPar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Teenagers should </a:t>
            </a:r>
            <a:r>
              <a:rPr kumimoji="0" lang="en-US" sz="3000" b="1"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be allowed to choose</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their own clothes.</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青少年应该被允许选择他们自己的衣服。</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pic>
        <p:nvPicPr>
          <p:cNvPr id="19459" name="Picture 2" title=""/>
          <p:cNvPicPr>
            <a:picLocks noChangeAspect="1"/>
          </p:cNvPicPr>
          <p:nvPr/>
        </p:nvPicPr>
        <p:blipFill>
          <a:blip r:embed="rId2">
            <a:clrChange>
              <a:clrFrom>
                <a:srgbClr val="FFFFFF"/>
              </a:clrFrom>
              <a:clrTo>
                <a:srgbClr val="FFFFFF">
                  <a:alpha val="0"/>
                </a:srgbClr>
              </a:clrTo>
            </a:clrChange>
          </a:blip>
          <a:stretch>
            <a:fillRect/>
          </a:stretch>
        </p:blipFill>
        <p:spPr>
          <a:xfrm>
            <a:off x="3236913" y="1054100"/>
            <a:ext cx="5613400" cy="2357438"/>
          </a:xfrm>
          <a:prstGeom prst="rect">
            <a:avLst/>
          </a:prstGeom>
          <a:noFill/>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内容占位符 1" title=""/>
          <p:cNvSpPr>
            <a:spLocks noGrp="1"/>
          </p:cNvSpPr>
          <p:nvPr>
            <p:ph idx="1"/>
          </p:nvPr>
        </p:nvSpPr>
        <p:spPr>
          <a:xfrm>
            <a:off x="379413" y="811213"/>
            <a:ext cx="11376025" cy="3476625"/>
          </a:xfrm>
        </p:spPr>
        <p:txBody>
          <a:bodyPr vert="horz" wrap="square" lIns="91381" tIns="45691" rIns="91381" bIns="45691" anchor="t" anchorCtr="0">
            <a:spAutoFit/>
          </a:bodyPr>
          <a:lstStyle/>
          <a:p>
            <a:pPr algn="just" defTabSz="914400">
              <a:tabLst>
                <a:tab pos="4500880"/>
              </a:tabLst>
            </a:pPr>
            <a:r>
              <a:rPr lang="en-US" altLang="zh-CN" kern="1200">
                <a:solidFill>
                  <a:srgbClr val="0000FF"/>
                </a:solidFill>
                <a:latin typeface="Times New Roman" panose="02020603050405020304" pitchFamily="18" charset="0"/>
                <a:ea typeface="黑体" panose="02010609060101010101" pitchFamily="49" charset="-122"/>
                <a:cs typeface="+mn-cs"/>
              </a:rPr>
              <a:t>[</a:t>
            </a:r>
            <a:r>
              <a:rPr lang="zh-CN" altLang="en-US" kern="1200">
                <a:solidFill>
                  <a:srgbClr val="0000FF"/>
                </a:solidFill>
                <a:latin typeface="Times New Roman" panose="02020603050405020304" pitchFamily="18" charset="0"/>
                <a:ea typeface="黑体" panose="02010609060101010101" pitchFamily="49" charset="-122"/>
                <a:cs typeface="+mn-cs"/>
              </a:rPr>
              <a:t>考点演练</a:t>
            </a:r>
            <a:r>
              <a:rPr lang="en-US" altLang="zh-CN" kern="1200">
                <a:solidFill>
                  <a:srgbClr val="0000FF"/>
                </a:solidFill>
                <a:latin typeface="Times New Roman" panose="02020603050405020304" pitchFamily="18" charset="0"/>
                <a:ea typeface="黑体" panose="02010609060101010101" pitchFamily="49" charset="-122"/>
                <a:cs typeface="+mn-cs"/>
              </a:rPr>
              <a:t>]</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8</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If we compare the life ________ the changeable weather</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our life will have sunshine as well as storms.</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to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about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with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for</a:t>
            </a:r>
            <a:endParaRPr lang="zh-CN" altLang="en-US" sz="1000" kern="1200">
              <a:latin typeface="宋体" panose="02010600030101010101" pitchFamily="2" charset="-122"/>
              <a:ea typeface="Courier New" panose="02070309020205020404" pitchFamily="49" charset="0"/>
              <a:cs typeface="+mn-cs"/>
            </a:endParaRPr>
          </a:p>
        </p:txBody>
      </p:sp>
      <p:sp>
        <p:nvSpPr>
          <p:cNvPr id="20483" name="矩形 4" title=""/>
          <p:cNvSpPr/>
          <p:nvPr/>
        </p:nvSpPr>
        <p:spPr>
          <a:xfrm>
            <a:off x="414338" y="317500"/>
            <a:ext cx="4033837" cy="523875"/>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zh-CN" altLang="en-US" sz="2800" b="1">
                <a:solidFill>
                  <a:schemeClr val="tx1"/>
                </a:solidFill>
                <a:latin typeface="Times New Roman" panose="02020603050405020304" pitchFamily="18" charset="0"/>
                <a:ea typeface="方正中等线简体" pitchFamily="65" charset="-122"/>
              </a:rPr>
              <a:t>考点三　</a:t>
            </a:r>
            <a:r>
              <a:rPr lang="en-US" altLang="en-US" sz="2800" b="1">
                <a:solidFill>
                  <a:schemeClr val="tx1"/>
                </a:solidFill>
                <a:latin typeface="Times New Roman" panose="02020603050405020304" pitchFamily="18" charset="0"/>
                <a:ea typeface="方正中等线简体" pitchFamily="65" charset="-122"/>
              </a:rPr>
              <a:t>compare</a:t>
            </a:r>
            <a:r>
              <a:rPr lang="zh-CN" altLang="en-US" sz="2800" b="1">
                <a:solidFill>
                  <a:schemeClr val="tx1"/>
                </a:solidFill>
                <a:latin typeface="Times New Roman" panose="02020603050405020304" pitchFamily="18" charset="0"/>
                <a:ea typeface="方正中等线简体" pitchFamily="65" charset="-122"/>
              </a:rPr>
              <a:t>的用法</a:t>
            </a:r>
            <a:endParaRPr lang="zh-CN" altLang="en-US" sz="2800" b="1">
              <a:solidFill>
                <a:schemeClr val="tx1"/>
              </a:solidFill>
              <a:latin typeface="Times New Roman" panose="02020603050405020304" pitchFamily="18" charset="0"/>
              <a:ea typeface="方正中等线简体" pitchFamily="65" charset="-122"/>
            </a:endParaRPr>
          </a:p>
        </p:txBody>
      </p:sp>
      <p:sp>
        <p:nvSpPr>
          <p:cNvPr id="4" name="矩形 3" title=""/>
          <p:cNvSpPr/>
          <p:nvPr/>
        </p:nvSpPr>
        <p:spPr>
          <a:xfrm>
            <a:off x="5237163" y="1643063"/>
            <a:ext cx="46355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内容占位符 1" title=""/>
          <p:cNvSpPr>
            <a:spLocks noGrp="1"/>
          </p:cNvSpPr>
          <p:nvPr>
            <p:ph idx="1"/>
          </p:nvPr>
        </p:nvSpPr>
        <p:spPr>
          <a:xfrm>
            <a:off x="379413" y="428625"/>
            <a:ext cx="11376025" cy="4852988"/>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9</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If you always compare yourself ________ others</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you will have tons of pressure.</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over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with</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for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to</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10</a:t>
            </a:r>
            <a:r>
              <a:rPr lang="zh-CN" altLang="en-US" kern="1200">
                <a:latin typeface="Times New Roman" panose="02020603050405020304" pitchFamily="18" charset="0"/>
                <a:ea typeface="方正中等线简体" pitchFamily="65" charset="-122"/>
                <a:cs typeface="+mn-cs"/>
              </a:rPr>
              <a:t>．与英语相比，法语更难学，因为法语有更多的语法规则。</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________________________</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French is harder for people to learn because French has more grammar rules.</a:t>
            </a:r>
            <a:endParaRPr lang="zh-CN" altLang="en-US" sz="1000" kern="1200">
              <a:latin typeface="宋体" panose="02010600030101010101" pitchFamily="2" charset="-122"/>
              <a:ea typeface="Courier New" panose="02070309020205020404" pitchFamily="49" charset="0"/>
              <a:cs typeface="+mn-cs"/>
            </a:endParaRPr>
          </a:p>
        </p:txBody>
      </p:sp>
      <p:sp>
        <p:nvSpPr>
          <p:cNvPr id="4" name="矩形 3" title=""/>
          <p:cNvSpPr/>
          <p:nvPr/>
        </p:nvSpPr>
        <p:spPr>
          <a:xfrm>
            <a:off x="6881813" y="554038"/>
            <a:ext cx="439737"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
        <p:nvSpPr>
          <p:cNvPr id="5" name="矩形 4" title=""/>
          <p:cNvSpPr/>
          <p:nvPr/>
        </p:nvSpPr>
        <p:spPr>
          <a:xfrm>
            <a:off x="665163" y="3930650"/>
            <a:ext cx="3843337"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Compared with English</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46037"/>
            <a:ext cx="11376025" cy="1393825"/>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Times New Roman" panose="02020603050405020304"/>
              </a:rPr>
              <a:t>考点精讲</a:t>
            </a:r>
            <a:r>
              <a:rPr kumimoji="0" lang="en-US" sz="3000" b="0" i="0" u="none" strike="noStrike" kern="100" cap="none" spc="0" normalizeH="0" baseline="0" noProof="0" smtClean="0">
                <a:ln>
                  <a:noFill/>
                </a:ln>
                <a:solidFill>
                  <a:srgbClr val="0000FF"/>
                </a:solidFill>
                <a:effectLst/>
                <a:uLnTx/>
                <a:uFillTx/>
                <a:latin typeface="Times New Roman" panose="02020603050405020304"/>
                <a:ea typeface="黑体" panose="02010609060101010101" pitchFamily="49" charset="-122"/>
                <a:cs typeface="Courier New" panose="02070309020205020404"/>
              </a:rPr>
              <a: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l" defTabSz="914400" rtl="0" eaLnBrk="1" fontAlgn="base" latinLnBrk="0" hangingPunct="0">
              <a:lnSpc>
                <a:spcPct val="150000"/>
              </a:lnSpc>
              <a:spcBef>
                <a:spcPct val="0"/>
              </a:spcBef>
              <a:spcAft>
                <a:spcPct val="0"/>
              </a:spcAft>
              <a:buClrTx/>
              <a:buSzTx/>
              <a:buFontTx/>
              <a:buNone/>
              <a:defRPr/>
            </a:pPr>
            <a:endParaRPr kumimoji="0" lang="zh-CN" altLang="en-US" sz="3000" b="0" i="0" u="none" strike="noStrike" kern="1200" cap="none" spc="0" normalizeH="0" baseline="0" noProof="0">
              <a:ln>
                <a:noFill/>
              </a:ln>
              <a:solidFill>
                <a:schemeClr val="tx1"/>
              </a:solidFill>
              <a:effectLst/>
              <a:uLnTx/>
              <a:uFillTx/>
              <a:latin typeface="Times New Roman" panose="02020603050405020304" pitchFamily="18" charset="0"/>
              <a:ea typeface="+mn-ea"/>
              <a:cs typeface="+mn-cs"/>
            </a:endParaRPr>
          </a:p>
        </p:txBody>
      </p:sp>
      <p:graphicFrame>
        <p:nvGraphicFramePr>
          <p:cNvPr id="3074" name="Object 3" title=""/>
          <p:cNvGraphicFramePr>
            <a:graphicFrameLocks noChangeAspect="1"/>
          </p:cNvGraphicFramePr>
          <p:nvPr/>
        </p:nvGraphicFramePr>
        <p:xfrm>
          <a:off x="-120650" y="742950"/>
          <a:ext cx="11352213" cy="5753100"/>
        </p:xfrm>
        <a:graphic>
          <a:graphicData uri="http://schemas.openxmlformats.org/presentationml/2006/ole">
            <mc:AlternateContent>
              <mc:Choice xmlns:v="urn:schemas-microsoft-com:vml" Requires="v">
                <p:oleObj spid="_x0000_s1040" r:id="rId2" imgW="11745595" imgH="6338570" progId="Word.Document.12">
                  <p:embed/>
                </p:oleObj>
              </mc:Choice>
              <mc:Fallback>
                <p:oleObj r:id="rId2" imgW="11745595" imgH="6338570" progId="Word.Document.12">
                  <p:embed/>
                  <p:pic>
                    <p:nvPicPr>
                      <p:cNvPr id="0" name="OLE substitute image"/>
                      <p:cNvPicPr/>
                      <p:nvPr/>
                    </p:nvPicPr>
                    <p:blipFill>
                      <a:blip r:embed="rId3"/>
                      <a:stretch>
                        <a:fillRect/>
                      </a:stretch>
                    </p:blipFill>
                    <p:spPr>
                      <a:xfrm>
                        <a:off x="-120650" y="742950"/>
                        <a:ext cx="11352213" cy="5753100"/>
                      </a:xfrm>
                      <a:prstGeom prst="rect">
                        <a:avLst/>
                      </a:prstGeom>
                      <a:noFill/>
                      <a:ln w="38100">
                        <a:noFill/>
                        <a:miter/>
                      </a:ln>
                    </p:spPr>
                  </p:pic>
                </p:oleObj>
              </mc:Fallback>
            </mc:AlternateContent>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内容占位符 4" title=""/>
          <p:cNvSpPr>
            <a:spLocks noGrp="1"/>
          </p:cNvSpPr>
          <p:nvPr>
            <p:ph idx="1"/>
          </p:nvPr>
        </p:nvSpPr>
        <p:spPr>
          <a:xfrm>
            <a:off x="379413" y="528003"/>
            <a:ext cx="11376025" cy="5543550"/>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1</a:t>
            </a:r>
            <a:r>
              <a:rPr lang="zh-CN" altLang="en-US" kern="1200">
                <a:latin typeface="Times New Roman" panose="02020603050405020304" pitchFamily="18" charset="0"/>
                <a:ea typeface="方正中等线简体" pitchFamily="65" charset="-122"/>
                <a:cs typeface="+mn-cs"/>
              </a:rPr>
              <a:t>．</a:t>
            </a:r>
            <a:r>
              <a:rPr lang="en-US" altLang="zh-CN" b="1" kern="1200">
                <a:latin typeface="Times New Roman" panose="02020603050405020304" pitchFamily="18" charset="0"/>
                <a:ea typeface="方正中等线简体" pitchFamily="65" charset="-122"/>
                <a:cs typeface="+mn-cs"/>
              </a:rPr>
              <a:t>stress</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熟义：</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精神压力；心理负担</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生义：</a:t>
            </a:r>
            <a:r>
              <a:rPr lang="en-US" altLang="zh-CN" kern="1200">
                <a:latin typeface="Times New Roman" panose="02020603050405020304" pitchFamily="18" charset="0"/>
                <a:ea typeface="方正中等线简体" pitchFamily="65" charset="-122"/>
                <a:cs typeface="+mn-cs"/>
              </a:rPr>
              <a:t>A.</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强调；重要性　</a:t>
            </a:r>
            <a:r>
              <a:rPr lang="en-US" altLang="zh-CN" kern="1200">
                <a:latin typeface="Times New Roman" panose="02020603050405020304" pitchFamily="18" charset="0"/>
                <a:ea typeface="方正中等线简体" pitchFamily="65" charset="-122"/>
                <a:cs typeface="+mn-cs"/>
              </a:rPr>
              <a:t>	B</a:t>
            </a:r>
            <a:r>
              <a:rPr lang="zh-CN" altLang="en-US" kern="1200">
                <a:latin typeface="Times New Roman" panose="02020603050405020304" pitchFamily="18" charset="0"/>
                <a:ea typeface="方正中等线简体" pitchFamily="65" charset="-122"/>
                <a:cs typeface="+mn-cs"/>
              </a:rPr>
              <a:t>．</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重音；重读    </a:t>
            </a: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强调；着重</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①</a:t>
            </a:r>
            <a:r>
              <a:rPr lang="en-US" altLang="zh-CN" kern="1200">
                <a:latin typeface="Times New Roman" panose="02020603050405020304" pitchFamily="18" charset="0"/>
                <a:ea typeface="方正中等线简体" pitchFamily="65" charset="-122"/>
                <a:cs typeface="+mn-cs"/>
              </a:rPr>
              <a:t>The meaning of a sentence often depends on its </a:t>
            </a:r>
            <a:r>
              <a:rPr lang="en-US" altLang="zh-CN" b="1" kern="1200">
                <a:latin typeface="Times New Roman" panose="02020603050405020304" pitchFamily="18" charset="0"/>
                <a:ea typeface="方正中等线简体" pitchFamily="65" charset="-122"/>
                <a:cs typeface="+mn-cs"/>
              </a:rPr>
              <a:t>stress</a:t>
            </a:r>
            <a:r>
              <a:rPr lang="en-US" altLang="zh-CN" kern="1200">
                <a:latin typeface="Times New Roman" panose="02020603050405020304" pitchFamily="18" charset="0"/>
                <a:ea typeface="方正中等线简体" pitchFamily="65" charset="-122"/>
                <a:cs typeface="+mn-cs"/>
              </a:rPr>
              <a:t>.______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②</a:t>
            </a:r>
            <a:r>
              <a:rPr lang="en-US" altLang="zh-CN" kern="1200">
                <a:latin typeface="Times New Roman" panose="02020603050405020304" pitchFamily="18" charset="0"/>
                <a:ea typeface="方正中等线简体" pitchFamily="65" charset="-122"/>
                <a:cs typeface="+mn-cs"/>
              </a:rPr>
              <a:t>I think the company places too much </a:t>
            </a:r>
            <a:r>
              <a:rPr lang="en-US" altLang="zh-CN" b="1" kern="1200">
                <a:latin typeface="Times New Roman" panose="02020603050405020304" pitchFamily="18" charset="0"/>
                <a:ea typeface="方正中等线简体" pitchFamily="65" charset="-122"/>
                <a:cs typeface="+mn-cs"/>
              </a:rPr>
              <a:t>stress</a:t>
            </a:r>
            <a:r>
              <a:rPr lang="en-US" altLang="zh-CN" kern="1200">
                <a:latin typeface="Times New Roman" panose="02020603050405020304" pitchFamily="18" charset="0"/>
                <a:ea typeface="方正中等线简体" pitchFamily="65" charset="-122"/>
                <a:cs typeface="+mn-cs"/>
              </a:rPr>
              <a:t> on cost rather than quality.______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③</a:t>
            </a:r>
            <a:r>
              <a:rPr lang="en-US" altLang="zh-CN" kern="1200">
                <a:latin typeface="Times New Roman" panose="02020603050405020304" pitchFamily="18" charset="0"/>
                <a:ea typeface="方正中等线简体" pitchFamily="65" charset="-122"/>
                <a:cs typeface="+mn-cs"/>
              </a:rPr>
              <a:t>It must be </a:t>
            </a:r>
            <a:r>
              <a:rPr lang="en-US" altLang="zh-CN" b="1" kern="1200">
                <a:latin typeface="Times New Roman" panose="02020603050405020304" pitchFamily="18" charset="0"/>
                <a:ea typeface="方正中等线简体" pitchFamily="65" charset="-122"/>
                <a:cs typeface="+mn-cs"/>
              </a:rPr>
              <a:t>stressed</a:t>
            </a:r>
            <a:r>
              <a:rPr lang="en-US" altLang="zh-CN" kern="1200">
                <a:latin typeface="Times New Roman" panose="02020603050405020304" pitchFamily="18" charset="0"/>
                <a:ea typeface="方正中等线简体" pitchFamily="65" charset="-122"/>
                <a:cs typeface="+mn-cs"/>
              </a:rPr>
              <a:t> that getting up 30 minutes later in the morning is not an excuse to stay up 30 minutes later the night before.______</a:t>
            </a:r>
            <a:endParaRPr lang="zh-CN" altLang="zh-CN" sz="1000" kern="1200">
              <a:latin typeface="宋体" panose="02010600030101010101" pitchFamily="2" charset="-122"/>
              <a:ea typeface="Courier New" panose="02070309020205020404" pitchFamily="49" charset="0"/>
              <a:cs typeface="+mn-cs"/>
            </a:endParaRPr>
          </a:p>
        </p:txBody>
      </p:sp>
      <p:sp>
        <p:nvSpPr>
          <p:cNvPr id="8" name="矩形 7" title=""/>
          <p:cNvSpPr/>
          <p:nvPr/>
        </p:nvSpPr>
        <p:spPr>
          <a:xfrm>
            <a:off x="9461500" y="2717165"/>
            <a:ext cx="4413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
        <p:nvSpPr>
          <p:cNvPr id="9" name="矩形 8" title=""/>
          <p:cNvSpPr/>
          <p:nvPr/>
        </p:nvSpPr>
        <p:spPr>
          <a:xfrm>
            <a:off x="1871663" y="4076065"/>
            <a:ext cx="461962"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
        <p:nvSpPr>
          <p:cNvPr id="10" name="矩形 9" title=""/>
          <p:cNvSpPr/>
          <p:nvPr/>
        </p:nvSpPr>
        <p:spPr>
          <a:xfrm>
            <a:off x="9525000" y="5433378"/>
            <a:ext cx="439738"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a:t>
            </a:r>
            <a:endParaRPr lang="zh-CN" altLang="en-US">
              <a:latin typeface="Times New Roman" panose="02020603050405020304" pitchFamily="18" charset="0"/>
            </a:endParaRPr>
          </a:p>
        </p:txBody>
      </p:sp>
      <p:sp>
        <p:nvSpPr>
          <p:cNvPr id="28676" name="文本框 1" title=""/>
          <p:cNvSpPr txBox="1"/>
          <p:nvPr/>
        </p:nvSpPr>
        <p:spPr>
          <a:xfrm>
            <a:off x="4799013" y="261620"/>
            <a:ext cx="2590800" cy="64452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algn="ctr"/>
            <a:r>
              <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rPr>
              <a:t>熟词生义</a:t>
            </a:r>
            <a:endPar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内容占位符 1" title=""/>
          <p:cNvSpPr>
            <a:spLocks noGrp="1"/>
          </p:cNvSpPr>
          <p:nvPr>
            <p:ph idx="1"/>
          </p:nvPr>
        </p:nvSpPr>
        <p:spPr>
          <a:xfrm>
            <a:off x="379413" y="187325"/>
            <a:ext cx="11376025" cy="5632450"/>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2</a:t>
            </a:r>
            <a:r>
              <a:rPr lang="zh-CN" altLang="en-US" kern="1200">
                <a:latin typeface="Times New Roman" panose="02020603050405020304" pitchFamily="18" charset="0"/>
                <a:ea typeface="方正中等线简体" pitchFamily="65" charset="-122"/>
                <a:cs typeface="+mn-cs"/>
              </a:rPr>
              <a:t>．</a:t>
            </a:r>
            <a:r>
              <a:rPr lang="en-US" altLang="zh-CN" b="1" kern="1200">
                <a:latin typeface="Times New Roman" panose="02020603050405020304" pitchFamily="18" charset="0"/>
                <a:ea typeface="方正中等线简体" pitchFamily="65" charset="-122"/>
                <a:cs typeface="+mn-cs"/>
              </a:rPr>
              <a:t>develop</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熟义：</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发展；壮大　</a:t>
            </a:r>
            <a:r>
              <a:rPr lang="en-US" altLang="zh-CN" i="1" kern="1200">
                <a:latin typeface="Book Antiqua" pitchFamily="18" charset="0"/>
                <a:ea typeface="方正中等线简体" pitchFamily="65" charset="-122"/>
                <a:cs typeface="+mn-cs"/>
              </a:rPr>
              <a:t>v</a:t>
            </a:r>
            <a:r>
              <a:rPr lang="zh-CN" altLang="en-US" kern="1200">
                <a:latin typeface="Times New Roman" panose="02020603050405020304" pitchFamily="18" charset="0"/>
                <a:ea typeface="方正中等线简体" pitchFamily="65" charset="-122"/>
                <a:cs typeface="+mn-cs"/>
              </a:rPr>
              <a:t>．加强；增强</a:t>
            </a:r>
            <a:r>
              <a:rPr lang="en-US" altLang="zh-CN" kern="1200">
                <a:latin typeface="Times New Roman" panose="02020603050405020304" pitchFamily="18" charset="0"/>
                <a:ea typeface="方正中等线简体" pitchFamily="65" charset="-122"/>
                <a:cs typeface="+mn-cs"/>
              </a:rPr>
              <a:t>(develop relationships/skills</a:t>
            </a:r>
            <a:r>
              <a:rPr lang="zh-CN" altLang="en-US" kern="1200">
                <a:latin typeface="Times New Roman" panose="02020603050405020304" pitchFamily="18" charset="0"/>
                <a:ea typeface="方正中等线简体" pitchFamily="65" charset="-122"/>
                <a:cs typeface="+mn-cs"/>
              </a:rPr>
              <a:t>加深情谊</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增强技能</a:t>
            </a:r>
            <a:r>
              <a:rPr lang="en-US" altLang="zh-CN" kern="1200">
                <a:latin typeface="Times New Roman" panose="02020603050405020304" pitchFamily="18" charset="0"/>
                <a:ea typeface="方正中等线简体" pitchFamily="65" charset="-122"/>
                <a:cs typeface="+mn-cs"/>
              </a:rPr>
              <a:t>)</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生义：</a:t>
            </a:r>
            <a:r>
              <a:rPr lang="en-US" altLang="zh-CN" kern="1200">
                <a:latin typeface="Times New Roman" panose="02020603050405020304" pitchFamily="18" charset="0"/>
                <a:ea typeface="方正中等线简体" pitchFamily="65" charset="-122"/>
                <a:cs typeface="+mn-cs"/>
              </a:rPr>
              <a:t>A.</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详尽阐述；阐明</a:t>
            </a:r>
            <a:r>
              <a:rPr lang="en-US" altLang="zh-CN" kern="1200">
                <a:latin typeface="Times New Roman" panose="02020603050405020304" pitchFamily="18" charset="0"/>
                <a:ea typeface="方正中等线简体" pitchFamily="65" charset="-122"/>
                <a:cs typeface="+mn-cs"/>
              </a:rPr>
              <a:t>     B</a:t>
            </a:r>
            <a:r>
              <a:rPr lang="zh-CN" altLang="en-US" kern="1200">
                <a:latin typeface="Times New Roman" panose="02020603050405020304" pitchFamily="18" charset="0"/>
                <a:ea typeface="方正中等线简体" pitchFamily="65" charset="-122"/>
                <a:cs typeface="+mn-cs"/>
              </a:rPr>
              <a:t>．</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形成；产生    </a:t>
            </a: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开发；研制</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①</a:t>
            </a:r>
            <a:r>
              <a:rPr lang="en-US" altLang="zh-CN" kern="1200">
                <a:latin typeface="Times New Roman" panose="02020603050405020304" pitchFamily="18" charset="0"/>
                <a:ea typeface="方正中等线简体" pitchFamily="65" charset="-122"/>
                <a:cs typeface="+mn-cs"/>
              </a:rPr>
              <a:t>Some climate(</a:t>
            </a:r>
            <a:r>
              <a:rPr lang="zh-CN" altLang="en-US" kern="1200">
                <a:latin typeface="Times New Roman" panose="02020603050405020304" pitchFamily="18" charset="0"/>
                <a:ea typeface="方正中等线简体" pitchFamily="65" charset="-122"/>
                <a:cs typeface="+mn-cs"/>
              </a:rPr>
              <a:t>气候</a:t>
            </a:r>
            <a:r>
              <a:rPr lang="en-US" altLang="zh-CN" kern="1200">
                <a:latin typeface="Times New Roman" panose="02020603050405020304" pitchFamily="18" charset="0"/>
                <a:ea typeface="方正中等线简体" pitchFamily="65" charset="-122"/>
                <a:cs typeface="+mn-cs"/>
              </a:rPr>
              <a:t>)scientists have studied to </a:t>
            </a:r>
            <a:r>
              <a:rPr lang="en-US" altLang="zh-CN" b="1" kern="1200">
                <a:latin typeface="Times New Roman" panose="02020603050405020304" pitchFamily="18" charset="0"/>
                <a:ea typeface="方正中等线简体" pitchFamily="65" charset="-122"/>
                <a:cs typeface="+mn-cs"/>
              </a:rPr>
              <a:t>develop</a:t>
            </a:r>
            <a:r>
              <a:rPr lang="en-US" altLang="zh-CN" kern="1200">
                <a:latin typeface="Times New Roman" panose="02020603050405020304" pitchFamily="18" charset="0"/>
                <a:ea typeface="方正中等线简体" pitchFamily="65" charset="-122"/>
                <a:cs typeface="+mn-cs"/>
              </a:rPr>
              <a:t> methods to predict and control lightning.[2021</a:t>
            </a:r>
            <a:r>
              <a:rPr lang="zh-CN" altLang="en-US" kern="1200">
                <a:latin typeface="Times New Roman" panose="02020603050405020304" pitchFamily="18" charset="0"/>
                <a:ea typeface="方正中等线简体" pitchFamily="65" charset="-122"/>
                <a:cs typeface="+mn-cs"/>
              </a:rPr>
              <a:t>泰安阅读</a:t>
            </a:r>
            <a:r>
              <a:rPr lang="en-US" altLang="zh-CN" kern="1200">
                <a:latin typeface="Times New Roman" panose="02020603050405020304" pitchFamily="18" charset="0"/>
                <a:ea typeface="方正中等线简体" pitchFamily="65" charset="-122"/>
                <a:cs typeface="+mn-cs"/>
              </a:rPr>
              <a:t>D]______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②</a:t>
            </a:r>
            <a:r>
              <a:rPr lang="en-US" altLang="zh-CN" kern="1200">
                <a:latin typeface="Times New Roman" panose="02020603050405020304" pitchFamily="18" charset="0"/>
                <a:ea typeface="方正中等线简体" pitchFamily="65" charset="-122"/>
                <a:cs typeface="+mn-cs"/>
              </a:rPr>
              <a:t>I have </a:t>
            </a:r>
            <a:r>
              <a:rPr lang="en-US" altLang="zh-CN" b="1" kern="1200">
                <a:latin typeface="Times New Roman" panose="02020603050405020304" pitchFamily="18" charset="0"/>
                <a:ea typeface="方正中等线简体" pitchFamily="65" charset="-122"/>
                <a:cs typeface="+mn-cs"/>
              </a:rPr>
              <a:t>developed</a:t>
            </a:r>
            <a:r>
              <a:rPr lang="en-US" altLang="zh-CN" kern="1200">
                <a:latin typeface="Times New Roman" panose="02020603050405020304" pitchFamily="18" charset="0"/>
                <a:ea typeface="方正中等线简体" pitchFamily="65" charset="-122"/>
                <a:cs typeface="+mn-cs"/>
              </a:rPr>
              <a:t> a habit of reading in this way.______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③</a:t>
            </a:r>
            <a:r>
              <a:rPr lang="en-US" altLang="zh-CN" kern="1200">
                <a:latin typeface="Times New Roman" panose="02020603050405020304" pitchFamily="18" charset="0"/>
                <a:ea typeface="方正中等线简体" pitchFamily="65" charset="-122"/>
                <a:cs typeface="+mn-cs"/>
              </a:rPr>
              <a:t>The teacher </a:t>
            </a:r>
            <a:r>
              <a:rPr lang="en-US" altLang="zh-CN" b="1" kern="1200">
                <a:latin typeface="Times New Roman" panose="02020603050405020304" pitchFamily="18" charset="0"/>
                <a:ea typeface="方正中等线简体" pitchFamily="65" charset="-122"/>
                <a:cs typeface="+mn-cs"/>
              </a:rPr>
              <a:t>develops</a:t>
            </a:r>
            <a:r>
              <a:rPr lang="en-US" altLang="zh-CN" kern="1200">
                <a:latin typeface="Times New Roman" panose="02020603050405020304" pitchFamily="18" charset="0"/>
                <a:ea typeface="方正中等线简体" pitchFamily="65" charset="-122"/>
                <a:cs typeface="+mn-cs"/>
              </a:rPr>
              <a:t> this difficult point by giving an example.______</a:t>
            </a:r>
            <a:endParaRPr lang="zh-CN" altLang="en-US" sz="1000" kern="1200">
              <a:latin typeface="宋体" panose="02010600030101010101" pitchFamily="2" charset="-122"/>
              <a:ea typeface="Courier New" panose="02070309020205020404" pitchFamily="49" charset="0"/>
              <a:cs typeface="+mn-cs"/>
            </a:endParaRPr>
          </a:p>
        </p:txBody>
      </p:sp>
      <p:sp>
        <p:nvSpPr>
          <p:cNvPr id="4" name="矩形 3" title=""/>
          <p:cNvSpPr/>
          <p:nvPr/>
        </p:nvSpPr>
        <p:spPr>
          <a:xfrm>
            <a:off x="8024813" y="3743325"/>
            <a:ext cx="439737"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a:t>
            </a:r>
            <a:endParaRPr lang="zh-CN" altLang="en-US">
              <a:latin typeface="Times New Roman" panose="02020603050405020304" pitchFamily="18" charset="0"/>
            </a:endParaRPr>
          </a:p>
        </p:txBody>
      </p:sp>
      <p:sp>
        <p:nvSpPr>
          <p:cNvPr id="5" name="矩形 4" title=""/>
          <p:cNvSpPr/>
          <p:nvPr/>
        </p:nvSpPr>
        <p:spPr>
          <a:xfrm>
            <a:off x="8443913" y="4430713"/>
            <a:ext cx="439737"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
        <p:nvSpPr>
          <p:cNvPr id="6" name="矩形 5" title=""/>
          <p:cNvSpPr/>
          <p:nvPr/>
        </p:nvSpPr>
        <p:spPr>
          <a:xfrm>
            <a:off x="10739438" y="5073650"/>
            <a:ext cx="461962"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内容占位符 1" title=""/>
          <p:cNvSpPr>
            <a:spLocks noGrp="1"/>
          </p:cNvSpPr>
          <p:nvPr>
            <p:ph idx="1"/>
          </p:nvPr>
        </p:nvSpPr>
        <p:spPr>
          <a:xfrm>
            <a:off x="379413" y="268288"/>
            <a:ext cx="11376025" cy="5543550"/>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3</a:t>
            </a:r>
            <a:r>
              <a:rPr lang="zh-CN" altLang="en-US" kern="1200">
                <a:latin typeface="Times New Roman" panose="02020603050405020304" pitchFamily="18" charset="0"/>
                <a:ea typeface="方正中等线简体" pitchFamily="65" charset="-122"/>
                <a:cs typeface="+mn-cs"/>
              </a:rPr>
              <a:t>．</a:t>
            </a:r>
            <a:r>
              <a:rPr lang="en-US" altLang="zh-CN" b="1" kern="1200">
                <a:latin typeface="Times New Roman" panose="02020603050405020304" pitchFamily="18" charset="0"/>
                <a:ea typeface="方正中等线简体" pitchFamily="65" charset="-122"/>
                <a:cs typeface="+mn-cs"/>
              </a:rPr>
              <a:t>ill</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熟义：</a:t>
            </a:r>
            <a:r>
              <a:rPr lang="en-US" altLang="zh-CN" i="1" kern="1200">
                <a:latin typeface="Times New Roman" panose="02020603050405020304" pitchFamily="18" charset="0"/>
                <a:ea typeface="方正中等线简体" pitchFamily="65" charset="-122"/>
                <a:cs typeface="+mn-cs"/>
              </a:rPr>
              <a:t>adj</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有病；不舒服</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生义：</a:t>
            </a:r>
            <a:r>
              <a:rPr lang="en-US" altLang="zh-CN" kern="1200">
                <a:latin typeface="Times New Roman" panose="02020603050405020304" pitchFamily="18" charset="0"/>
                <a:ea typeface="方正中等线简体" pitchFamily="65" charset="-122"/>
                <a:cs typeface="+mn-cs"/>
              </a:rPr>
              <a:t>A.</a:t>
            </a:r>
            <a:r>
              <a:rPr lang="en-US" altLang="zh-CN" i="1" kern="1200">
                <a:latin typeface="Times New Roman" panose="02020603050405020304" pitchFamily="18" charset="0"/>
                <a:ea typeface="方正中等线简体" pitchFamily="65" charset="-122"/>
                <a:cs typeface="+mn-cs"/>
              </a:rPr>
              <a:t>adj</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不良的；有害的</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B</a:t>
            </a:r>
            <a:r>
              <a:rPr lang="zh-CN" altLang="en-US" kern="1200">
                <a:latin typeface="Times New Roman" panose="02020603050405020304" pitchFamily="18" charset="0"/>
                <a:ea typeface="方正中等线简体" pitchFamily="65" charset="-122"/>
                <a:cs typeface="+mn-cs"/>
              </a:rPr>
              <a:t>．</a:t>
            </a:r>
            <a:r>
              <a:rPr lang="en-US" altLang="zh-CN" i="1" kern="1200">
                <a:latin typeface="Times New Roman" panose="02020603050405020304" pitchFamily="18" charset="0"/>
                <a:ea typeface="方正中等线简体" pitchFamily="65" charset="-122"/>
                <a:cs typeface="+mn-cs"/>
              </a:rPr>
              <a:t>ad</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恶劣地；差劲</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①</a:t>
            </a:r>
            <a:r>
              <a:rPr lang="en-US" altLang="zh-CN" kern="1200">
                <a:latin typeface="Times New Roman" panose="02020603050405020304" pitchFamily="18" charset="0"/>
                <a:ea typeface="方正中等线简体" pitchFamily="65" charset="-122"/>
                <a:cs typeface="+mn-cs"/>
              </a:rPr>
              <a:t>Stop eating too much fried food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or it will bring </a:t>
            </a:r>
            <a:r>
              <a:rPr lang="en-US" altLang="zh-CN" b="1" kern="1200">
                <a:latin typeface="Times New Roman" panose="02020603050405020304" pitchFamily="18" charset="0"/>
                <a:ea typeface="方正中等线简体" pitchFamily="65" charset="-122"/>
                <a:cs typeface="+mn-cs"/>
              </a:rPr>
              <a:t>ill</a:t>
            </a:r>
            <a:r>
              <a:rPr lang="en-US" altLang="zh-CN" kern="1200">
                <a:latin typeface="Times New Roman" panose="02020603050405020304" pitchFamily="18" charset="0"/>
                <a:ea typeface="方正中等线简体" pitchFamily="65" charset="-122"/>
                <a:cs typeface="+mn-cs"/>
              </a:rPr>
              <a:t> effects to your health.______</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②</a:t>
            </a:r>
            <a:r>
              <a:rPr lang="en-US" altLang="zh-CN" kern="1200">
                <a:latin typeface="Times New Roman" panose="02020603050405020304" pitchFamily="18" charset="0"/>
                <a:ea typeface="方正中等线简体" pitchFamily="65" charset="-122"/>
                <a:cs typeface="+mn-cs"/>
              </a:rPr>
              <a:t>The government built a new road to help the villagers who live in an area with </a:t>
            </a:r>
            <a:r>
              <a:rPr lang="en-US" altLang="zh-CN" b="1" kern="1200">
                <a:latin typeface="Times New Roman" panose="02020603050405020304" pitchFamily="18" charset="0"/>
                <a:ea typeface="方正中等线简体" pitchFamily="65" charset="-122"/>
                <a:cs typeface="+mn-cs"/>
              </a:rPr>
              <a:t>ill</a:t>
            </a:r>
            <a:r>
              <a:rPr lang="en-US" altLang="zh-CN" kern="1200">
                <a:latin typeface="Times New Roman" panose="02020603050405020304" pitchFamily="18" charset="0"/>
                <a:ea typeface="方正中等线简体" pitchFamily="65" charset="-122"/>
                <a:cs typeface="+mn-cs"/>
              </a:rPr>
              <a:t> served transport.______</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1800225" y="3795713"/>
            <a:ext cx="461963"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
        <p:nvSpPr>
          <p:cNvPr id="4" name="矩形 3" title=""/>
          <p:cNvSpPr/>
          <p:nvPr/>
        </p:nvSpPr>
        <p:spPr>
          <a:xfrm>
            <a:off x="5237163" y="5145088"/>
            <a:ext cx="441325"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内容占位符 1" title=""/>
          <p:cNvSpPr>
            <a:spLocks noGrp="1"/>
          </p:cNvSpPr>
          <p:nvPr>
            <p:ph idx="1"/>
          </p:nvPr>
        </p:nvSpPr>
        <p:spPr>
          <a:xfrm>
            <a:off x="379413" y="349250"/>
            <a:ext cx="11376025" cy="4938713"/>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4</a:t>
            </a:r>
            <a:r>
              <a:rPr lang="zh-CN" altLang="en-US" kern="1200">
                <a:latin typeface="Times New Roman" panose="02020603050405020304" pitchFamily="18" charset="0"/>
                <a:ea typeface="方正中等线简体" pitchFamily="65" charset="-122"/>
                <a:cs typeface="+mn-cs"/>
              </a:rPr>
              <a:t>．</a:t>
            </a:r>
            <a:r>
              <a:rPr lang="en-US" altLang="zh-CN" b="1" kern="1200">
                <a:latin typeface="Times New Roman" panose="02020603050405020304" pitchFamily="18" charset="0"/>
                <a:ea typeface="方正中等线简体" pitchFamily="65" charset="-122"/>
                <a:cs typeface="+mn-cs"/>
              </a:rPr>
              <a:t>drop</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熟义：</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落下；掉下</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i="1" kern="1200">
                <a:latin typeface="Book Antiqua" pitchFamily="18" charset="0"/>
                <a:ea typeface="方正中等线简体" pitchFamily="65" charset="-122"/>
                <a:cs typeface="+mn-cs"/>
              </a:rPr>
              <a:t>v</a:t>
            </a:r>
            <a:r>
              <a:rPr lang="zh-CN" altLang="en-US" kern="1200">
                <a:latin typeface="Times New Roman" panose="02020603050405020304" pitchFamily="18" charset="0"/>
                <a:ea typeface="方正中等线简体" pitchFamily="65" charset="-122"/>
                <a:cs typeface="+mn-cs"/>
              </a:rPr>
              <a:t>．扔</a:t>
            </a:r>
            <a:r>
              <a:rPr lang="en-US" altLang="zh-CN" kern="1200">
                <a:latin typeface="Times New Roman" panose="02020603050405020304" pitchFamily="18" charset="0"/>
                <a:ea typeface="方正中等线简体" pitchFamily="65" charset="-122"/>
                <a:cs typeface="+mn-cs"/>
              </a:rPr>
              <a:t>(drop stones</a:t>
            </a:r>
            <a:r>
              <a:rPr lang="zh-CN" altLang="en-US" kern="1200">
                <a:latin typeface="Times New Roman" panose="02020603050405020304" pitchFamily="18" charset="0"/>
                <a:ea typeface="方正中等线简体" pitchFamily="65" charset="-122"/>
                <a:cs typeface="+mn-cs"/>
              </a:rPr>
              <a:t>扔石头</a:t>
            </a:r>
            <a:r>
              <a:rPr lang="en-US" altLang="zh-CN" kern="1200">
                <a:latin typeface="Times New Roman" panose="02020603050405020304" pitchFamily="18" charset="0"/>
                <a:ea typeface="方正中等线简体" pitchFamily="65" charset="-122"/>
                <a:cs typeface="+mn-cs"/>
              </a:rPr>
              <a: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i="1" kern="1200">
                <a:latin typeface="Book Antiqua" pitchFamily="18" charset="0"/>
                <a:ea typeface="方正中等线简体" pitchFamily="65" charset="-122"/>
                <a:cs typeface="+mn-cs"/>
              </a:rPr>
              <a:t>v</a:t>
            </a:r>
            <a:r>
              <a:rPr lang="zh-CN" altLang="en-US" kern="1200">
                <a:latin typeface="Times New Roman" panose="02020603050405020304" pitchFamily="18" charset="0"/>
                <a:ea typeface="方正中等线简体" pitchFamily="65" charset="-122"/>
                <a:cs typeface="+mn-cs"/>
              </a:rPr>
              <a:t>．下降</a:t>
            </a:r>
            <a:r>
              <a:rPr lang="en-US" altLang="zh-CN" kern="1200">
                <a:latin typeface="Times New Roman" panose="02020603050405020304" pitchFamily="18" charset="0"/>
                <a:ea typeface="方正中等线简体" pitchFamily="65" charset="-122"/>
                <a:cs typeface="+mn-cs"/>
              </a:rPr>
              <a:t>(drop off</a:t>
            </a:r>
            <a:r>
              <a:rPr lang="zh-CN" altLang="en-US" kern="1200">
                <a:latin typeface="Times New Roman" panose="02020603050405020304" pitchFamily="18" charset="0"/>
                <a:ea typeface="方正中等线简体" pitchFamily="65" charset="-122"/>
                <a:cs typeface="+mn-cs"/>
              </a:rPr>
              <a:t>下降；减少</a:t>
            </a:r>
            <a:r>
              <a:rPr lang="en-US" altLang="zh-CN" kern="1200">
                <a:latin typeface="Times New Roman" panose="02020603050405020304" pitchFamily="18" charset="0"/>
                <a:ea typeface="方正中等线简体" pitchFamily="65" charset="-122"/>
                <a:cs typeface="+mn-cs"/>
              </a:rPr>
              <a: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i="1" kern="1200">
                <a:latin typeface="Book Antiqua" pitchFamily="18" charset="0"/>
                <a:ea typeface="方正中等线简体" pitchFamily="65" charset="-122"/>
                <a:cs typeface="+mn-cs"/>
              </a:rPr>
              <a:t>v</a:t>
            </a:r>
            <a:r>
              <a:rPr lang="zh-CN" altLang="en-US" kern="1200">
                <a:latin typeface="Times New Roman" panose="02020603050405020304" pitchFamily="18" charset="0"/>
                <a:ea typeface="方正中等线简体" pitchFamily="65" charset="-122"/>
                <a:cs typeface="+mn-cs"/>
              </a:rPr>
              <a:t>．顺便访问</a:t>
            </a:r>
            <a:r>
              <a:rPr lang="en-US" altLang="zh-CN" kern="1200">
                <a:latin typeface="Times New Roman" panose="02020603050405020304" pitchFamily="18" charset="0"/>
                <a:ea typeface="方正中等线简体" pitchFamily="65" charset="-122"/>
                <a:cs typeface="+mn-cs"/>
              </a:rPr>
              <a:t>(drop by</a:t>
            </a:r>
            <a:r>
              <a:rPr lang="zh-CN" altLang="en-US" kern="1200">
                <a:latin typeface="Times New Roman" panose="02020603050405020304" pitchFamily="18" charset="0"/>
                <a:ea typeface="方正中等线简体" pitchFamily="65" charset="-122"/>
                <a:cs typeface="+mn-cs"/>
              </a:rPr>
              <a:t>顺便拜访</a:t>
            </a:r>
            <a:r>
              <a:rPr lang="en-US" altLang="zh-CN" kern="1200">
                <a:latin typeface="Times New Roman" panose="02020603050405020304" pitchFamily="18" charset="0"/>
                <a:ea typeface="方正中等线简体" pitchFamily="65" charset="-122"/>
                <a:cs typeface="+mn-cs"/>
              </a:rPr>
              <a: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zh-CN" altLang="en-US" kern="1200">
                <a:latin typeface="Times New Roman" panose="02020603050405020304" pitchFamily="18" charset="0"/>
                <a:ea typeface="黑体" panose="02010609060101010101" pitchFamily="49" charset="-122"/>
                <a:cs typeface="+mn-cs"/>
              </a:rPr>
              <a:t>生义：</a:t>
            </a:r>
            <a:r>
              <a:rPr lang="en-US" altLang="zh-CN" kern="1200">
                <a:latin typeface="Times New Roman" panose="02020603050405020304" pitchFamily="18" charset="0"/>
                <a:ea typeface="方正中等线简体" pitchFamily="65" charset="-122"/>
                <a:cs typeface="+mn-cs"/>
              </a:rPr>
              <a:t>A.</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使</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变弱；降低</a:t>
            </a:r>
            <a:r>
              <a:rPr lang="en-US" altLang="zh-CN" kern="1200">
                <a:latin typeface="Times New Roman" panose="02020603050405020304" pitchFamily="18" charset="0"/>
                <a:ea typeface="方正中等线简体" pitchFamily="65" charset="-122"/>
                <a:cs typeface="+mn-cs"/>
              </a:rPr>
              <a:t>      B</a:t>
            </a:r>
            <a:r>
              <a:rPr lang="zh-CN" altLang="en-US" kern="1200">
                <a:latin typeface="Times New Roman" panose="02020603050405020304" pitchFamily="18" charset="0"/>
                <a:ea typeface="方正中等线简体" pitchFamily="65" charset="-122"/>
                <a:cs typeface="+mn-cs"/>
              </a:rPr>
              <a:t>．</a:t>
            </a:r>
            <a:r>
              <a:rPr lang="en-US" altLang="zh-CN" i="1" kern="1200">
                <a:latin typeface="Book Antiqua" pitchFamily="18" charset="0"/>
                <a:ea typeface="方正中等线简体" pitchFamily="65" charset="-122"/>
                <a:cs typeface="+mn-cs"/>
              </a:rPr>
              <a:t>v</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停止；终止    </a:t>
            </a: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i="1" kern="1200">
                <a:latin typeface="Times New Roman" panose="02020603050405020304" pitchFamily="18" charset="0"/>
                <a:ea typeface="方正中等线简体" pitchFamily="65" charset="-122"/>
                <a:cs typeface="+mn-cs"/>
              </a:rPr>
              <a:t>n</a:t>
            </a:r>
            <a:r>
              <a:rPr lang="en-US" altLang="zh-CN" kern="1200">
                <a:latin typeface="Times New Roman" panose="02020603050405020304" pitchFamily="18" charset="0"/>
                <a:ea typeface="方正中等线简体" pitchFamily="65" charset="-122"/>
                <a:cs typeface="+mn-cs"/>
              </a:rPr>
              <a:t>.</a:t>
            </a:r>
            <a:r>
              <a:rPr lang="zh-CN" altLang="en-US" kern="1200">
                <a:latin typeface="Times New Roman" panose="02020603050405020304" pitchFamily="18" charset="0"/>
                <a:ea typeface="方正中等线简体" pitchFamily="65" charset="-122"/>
                <a:cs typeface="+mn-cs"/>
              </a:rPr>
              <a:t>滴；水珠</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宋体" panose="02010600030101010101" pitchFamily="2" charset="-122"/>
                <a:ea typeface="方正中等线简体" pitchFamily="65" charset="-122"/>
                <a:cs typeface="+mn-cs"/>
              </a:rPr>
              <a:t>①</a:t>
            </a:r>
            <a:r>
              <a:rPr lang="en-US" altLang="zh-CN" kern="1200">
                <a:latin typeface="Times New Roman" panose="02020603050405020304" pitchFamily="18" charset="0"/>
                <a:ea typeface="方正中等线简体" pitchFamily="65" charset="-122"/>
                <a:cs typeface="+mn-cs"/>
              </a:rPr>
              <a:t>She </a:t>
            </a:r>
            <a:r>
              <a:rPr lang="en-US" altLang="zh-CN" b="1" kern="1200">
                <a:latin typeface="Times New Roman" panose="02020603050405020304" pitchFamily="18" charset="0"/>
                <a:ea typeface="方正中等线简体" pitchFamily="65" charset="-122"/>
                <a:cs typeface="+mn-cs"/>
              </a:rPr>
              <a:t>dropped</a:t>
            </a:r>
            <a:r>
              <a:rPr lang="en-US" altLang="zh-CN" kern="1200">
                <a:latin typeface="Times New Roman" panose="02020603050405020304" pitchFamily="18" charset="0"/>
                <a:ea typeface="方正中等线简体" pitchFamily="65" charset="-122"/>
                <a:cs typeface="+mn-cs"/>
              </a:rPr>
              <a:t> her voice when others fell asleep.______</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8382000" y="4573588"/>
            <a:ext cx="461963"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1169988"/>
            <a:ext cx="11376025" cy="2774950"/>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宋体" panose="02010600030101010101" pitchFamily="2" charset="-122"/>
                <a:ea typeface="方正中等线简体"/>
                <a:cs typeface="Times New Roman" panose="02020603050405020304"/>
              </a:rPr>
              <a:t>②</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Time is just like water</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every </a:t>
            </a:r>
            <a:r>
              <a:rPr kumimoji="0" lang="en-US" sz="3000" b="1"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drop</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matters</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Please try your best to make full use of it.______</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宋体" panose="02010600030101010101" pitchFamily="2" charset="-122"/>
                <a:ea typeface="方正中等线简体"/>
                <a:cs typeface="Times New Roman" panose="02020603050405020304"/>
              </a:rPr>
              <a:t>③</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Amy hurt her knee seriously when playing soccer</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now she has to </a:t>
            </a:r>
            <a:r>
              <a:rPr kumimoji="0" lang="en-US" sz="3000" b="1"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drop</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it and takes a good rest.______</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3665538" y="1982788"/>
            <a:ext cx="44132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a:t>
            </a:r>
            <a:endParaRPr lang="zh-CN" altLang="en-US">
              <a:latin typeface="Times New Roman" panose="02020603050405020304" pitchFamily="18" charset="0"/>
            </a:endParaRPr>
          </a:p>
        </p:txBody>
      </p:sp>
      <p:sp>
        <p:nvSpPr>
          <p:cNvPr id="4" name="矩形 3" title=""/>
          <p:cNvSpPr/>
          <p:nvPr/>
        </p:nvSpPr>
        <p:spPr>
          <a:xfrm>
            <a:off x="5165725" y="3286125"/>
            <a:ext cx="4413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内容占位符 1" title=""/>
          <p:cNvSpPr>
            <a:spLocks noGrp="1"/>
          </p:cNvSpPr>
          <p:nvPr>
            <p:ph idx="1"/>
          </p:nvPr>
        </p:nvSpPr>
        <p:spPr>
          <a:xfrm>
            <a:off x="522288" y="668338"/>
            <a:ext cx="11376025" cy="3475037"/>
          </a:xfrm>
        </p:spPr>
        <p:txBody>
          <a:bodyPr vert="horz" wrap="square" lIns="91381" tIns="45691" rIns="91381" bIns="45691" anchor="t" anchorCtr="0">
            <a:spAutoFit/>
          </a:bodyPr>
          <a:lstStyle/>
          <a:p>
            <a:pPr algn="just" defTabSz="914400">
              <a:tabLst>
                <a:tab pos="4500880"/>
              </a:tabLst>
            </a:pPr>
            <a:r>
              <a:rPr lang="en-US" altLang="zh-CN" kern="1200">
                <a:latin typeface="宋体" panose="02010600030101010101" pitchFamily="2" charset="-122"/>
                <a:ea typeface="黑体" panose="02010609060101010101" pitchFamily="49" charset="-122"/>
                <a:cs typeface="+mn-cs"/>
              </a:rPr>
              <a:t>Ⅰ</a:t>
            </a:r>
            <a:r>
              <a:rPr lang="en-US" altLang="zh-CN" kern="1200">
                <a:latin typeface="Times New Roman" panose="02020603050405020304" pitchFamily="18" charset="0"/>
                <a:ea typeface="黑体" panose="02010609060101010101" pitchFamily="49" charset="-122"/>
                <a:cs typeface="+mn-cs"/>
              </a:rPr>
              <a:t>.</a:t>
            </a:r>
            <a:r>
              <a:rPr lang="zh-CN" altLang="en-US" kern="1200">
                <a:latin typeface="Times New Roman" panose="02020603050405020304" pitchFamily="18" charset="0"/>
                <a:ea typeface="黑体" panose="02010609060101010101" pitchFamily="49" charset="-122"/>
                <a:cs typeface="+mn-cs"/>
              </a:rPr>
              <a:t>单项填空</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1</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—Dad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what is the loudspeaker saying?</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—It is to the ________.The flight to Wuhan is boarding now.</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customers</a:t>
            </a:r>
            <a:r>
              <a:rPr lang="zh-CN" altLang="en-US" kern="1200">
                <a:latin typeface="Times New Roman" panose="02020603050405020304" pitchFamily="18" charset="0"/>
                <a:ea typeface="方正中等线简体" pitchFamily="65" charset="-122"/>
                <a:cs typeface="+mn-cs"/>
              </a:rPr>
              <a:t>　　　　</a:t>
            </a:r>
            <a:r>
              <a:rPr lang="en-US" altLang="zh-CN" kern="1200">
                <a:latin typeface="Times New Roman" panose="02020603050405020304" pitchFamily="18" charset="0"/>
                <a:ea typeface="方正中等线简体" pitchFamily="65" charset="-122"/>
                <a:cs typeface="+mn-cs"/>
              </a:rPr>
              <a:t>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passengers</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members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tourists</a:t>
            </a:r>
            <a:endParaRPr lang="zh-CN" altLang="zh-CN" sz="1000" kern="1200">
              <a:latin typeface="宋体" panose="02010600030101010101" pitchFamily="2" charset="-122"/>
              <a:ea typeface="Courier New" panose="02070309020205020404" pitchFamily="49" charset="0"/>
              <a:cs typeface="+mn-cs"/>
            </a:endParaRPr>
          </a:p>
        </p:txBody>
      </p:sp>
      <p:sp>
        <p:nvSpPr>
          <p:cNvPr id="4" name="矩形 3" title=""/>
          <p:cNvSpPr/>
          <p:nvPr/>
        </p:nvSpPr>
        <p:spPr>
          <a:xfrm>
            <a:off x="3022600" y="2143125"/>
            <a:ext cx="4413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
        <p:nvSpPr>
          <p:cNvPr id="35843" name="文本框 1" title=""/>
          <p:cNvSpPr txBox="1"/>
          <p:nvPr/>
        </p:nvSpPr>
        <p:spPr>
          <a:xfrm>
            <a:off x="4655185" y="45085"/>
            <a:ext cx="2590800" cy="64452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algn="ctr"/>
            <a:r>
              <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rPr>
              <a:t>集训提能</a:t>
            </a:r>
            <a:endPar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内容占位符 1" title=""/>
          <p:cNvSpPr>
            <a:spLocks noGrp="1"/>
          </p:cNvSpPr>
          <p:nvPr>
            <p:ph idx="1"/>
          </p:nvPr>
        </p:nvSpPr>
        <p:spPr>
          <a:xfrm>
            <a:off x="379413" y="928688"/>
            <a:ext cx="11376025" cy="3476625"/>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2</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—Alice</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how do your parents like pop music?</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—________ my dad ________ my mom likes it.But they both prefer Beijing Opera.</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Either</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or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Neither</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nor</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Not only</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but also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Both</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and</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1379538" y="1690688"/>
            <a:ext cx="439737"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1071563"/>
            <a:ext cx="11376025" cy="2782888"/>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3</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Jack has learned more about teamwork ________ he joined the soccer team.</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A</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until   	B</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since</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C</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while   	D</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though</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8167688" y="1214438"/>
            <a:ext cx="439737"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内容占位符 1" title=""/>
          <p:cNvSpPr>
            <a:spLocks noGrp="1"/>
          </p:cNvSpPr>
          <p:nvPr>
            <p:ph idx="1"/>
          </p:nvPr>
        </p:nvSpPr>
        <p:spPr>
          <a:xfrm>
            <a:off x="379413" y="1071563"/>
            <a:ext cx="11376025" cy="2782887"/>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4</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—Could I invite my friends to the party on Saturday</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Mom?</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—Of course you________.That sounds like fun.</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A.may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could</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must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can</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3451225" y="1928813"/>
            <a:ext cx="46355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D</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内容占位符 1" title=""/>
          <p:cNvSpPr>
            <a:spLocks noGrp="1"/>
          </p:cNvSpPr>
          <p:nvPr>
            <p:ph idx="1"/>
          </p:nvPr>
        </p:nvSpPr>
        <p:spPr>
          <a:xfrm>
            <a:off x="379413" y="1071563"/>
            <a:ext cx="11376025" cy="2782887"/>
          </a:xfrm>
        </p:spPr>
        <p:txBody>
          <a:bodyPr vert="horz" wrap="square" lIns="91381" tIns="45691" rIns="91381" bIns="45691" anchor="t" anchorCtr="0">
            <a:spAutoFit/>
          </a:bodyPr>
          <a:lstStyle/>
          <a:p>
            <a:pPr algn="just" defTabSz="914400">
              <a:tabLst>
                <a:tab pos="4500880"/>
              </a:tabLst>
            </a:pPr>
            <a:r>
              <a:rPr lang="en-US" altLang="zh-CN" kern="1200">
                <a:latin typeface="Times New Roman" panose="02020603050405020304" pitchFamily="18" charset="0"/>
                <a:ea typeface="方正中等线简体" pitchFamily="65" charset="-122"/>
                <a:cs typeface="+mn-cs"/>
              </a:rPr>
              <a:t>5</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—Lisa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could you please ________ the rubbish?</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—Of course</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Dad.</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A</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take out   	B</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take off</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C</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take after   	D</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take down</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5522913" y="1249363"/>
            <a:ext cx="46355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内容占位符 1" title=""/>
          <p:cNvSpPr>
            <a:spLocks noGrp="1"/>
          </p:cNvSpPr>
          <p:nvPr>
            <p:ph idx="1"/>
          </p:nvPr>
        </p:nvSpPr>
        <p:spPr>
          <a:xfrm>
            <a:off x="379413" y="68263"/>
            <a:ext cx="11376025" cy="6324600"/>
          </a:xfrm>
        </p:spPr>
        <p:txBody>
          <a:bodyPr vert="horz" wrap="square" lIns="91381" tIns="45691" rIns="91381" bIns="45691" anchor="t" anchorCtr="0">
            <a:spAutoFit/>
          </a:bodyPr>
          <a:lstStyle/>
          <a:p>
            <a:pPr algn="just" defTabSz="914400">
              <a:tabLst>
                <a:tab pos="4500880"/>
              </a:tabLst>
            </a:pPr>
            <a:r>
              <a:rPr lang="en-US" altLang="zh-CN" kern="1200">
                <a:latin typeface="宋体" panose="02010600030101010101" pitchFamily="2" charset="-122"/>
                <a:ea typeface="黑体" panose="02010609060101010101" pitchFamily="49" charset="-122"/>
                <a:cs typeface="+mn-cs"/>
              </a:rPr>
              <a:t>Ⅱ</a:t>
            </a:r>
            <a:r>
              <a:rPr lang="en-US" altLang="zh-CN" kern="1200">
                <a:latin typeface="Times New Roman" panose="02020603050405020304" pitchFamily="18" charset="0"/>
                <a:ea typeface="黑体" panose="02010609060101010101" pitchFamily="49" charset="-122"/>
                <a:cs typeface="+mn-cs"/>
              </a:rPr>
              <a:t>.</a:t>
            </a:r>
            <a:r>
              <a:rPr lang="zh-CN" altLang="en-US" kern="1200">
                <a:latin typeface="Times New Roman" panose="02020603050405020304" pitchFamily="18" charset="0"/>
                <a:ea typeface="黑体" panose="02010609060101010101" pitchFamily="49" charset="-122"/>
                <a:cs typeface="+mn-cs"/>
              </a:rPr>
              <a:t>用所给词的适当形式填空</a:t>
            </a:r>
            <a:endParaRPr lang="zh-CN" altLang="en-US" sz="1000" kern="1200">
              <a:latin typeface="宋体" panose="02010600030101010101" pitchFamily="2" charset="-122"/>
              <a:ea typeface="方正中等线简体" pitchFamily="65" charset="-122"/>
              <a:cs typeface="+mn-cs"/>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1</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I hate ________________ (watch) TV ads. They're just a waste of time.</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2</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Actual birthdays are ________ (usual) celebrated with a big family meal.</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3</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Keep trying and encouraging yourself if you want ________ (pass) the test.</a:t>
            </a:r>
            <a:endParaRPr lang="zh-CN" altLang="en-US" sz="1000" kern="1200">
              <a:latin typeface="宋体" panose="02010600030101010101" pitchFamily="2" charset="-122"/>
              <a:ea typeface="+mn-ea"/>
              <a:cs typeface="Courier New" panose="02070309020205020404" pitchFamily="49" charset="0"/>
            </a:endParaRPr>
          </a:p>
          <a:p>
            <a:pPr algn="just" defTabSz="914400">
              <a:tabLst>
                <a:tab pos="4500880"/>
              </a:tabLst>
            </a:pPr>
            <a:r>
              <a:rPr lang="en-US" altLang="zh-CN" kern="1200">
                <a:latin typeface="Times New Roman" panose="02020603050405020304" pitchFamily="18" charset="0"/>
                <a:ea typeface="方正中等线简体" pitchFamily="65" charset="-122"/>
                <a:cs typeface="+mn-cs"/>
              </a:rPr>
              <a:t>4</a:t>
            </a:r>
            <a:r>
              <a:rPr lang="zh-CN" altLang="en-US" kern="1200">
                <a:latin typeface="Times New Roman" panose="02020603050405020304" pitchFamily="18" charset="0"/>
                <a:ea typeface="方正中等线简体" pitchFamily="65" charset="-122"/>
                <a:cs typeface="+mn-cs"/>
              </a:rPr>
              <a:t>．</a:t>
            </a:r>
            <a:r>
              <a:rPr lang="en-US" altLang="zh-CN" kern="1200">
                <a:latin typeface="Times New Roman" panose="02020603050405020304" pitchFamily="18" charset="0"/>
                <a:ea typeface="方正中等线简体" pitchFamily="65" charset="-122"/>
                <a:cs typeface="+mn-cs"/>
              </a:rPr>
              <a:t>My parents don't allow me ________ (hang) out with my friends on weekdays.</a:t>
            </a:r>
            <a:endParaRPr lang="zh-CN" altLang="en-US" sz="1000" kern="1200">
              <a:latin typeface="宋体" panose="02010600030101010101" pitchFamily="2" charset="-122"/>
              <a:ea typeface="Courier New" panose="02070309020205020404" pitchFamily="49" charset="0"/>
              <a:cs typeface="+mn-cs"/>
            </a:endParaRPr>
          </a:p>
        </p:txBody>
      </p:sp>
      <p:sp>
        <p:nvSpPr>
          <p:cNvPr id="3" name="矩形 2" title=""/>
          <p:cNvSpPr/>
          <p:nvPr/>
        </p:nvSpPr>
        <p:spPr>
          <a:xfrm>
            <a:off x="2084388" y="825500"/>
            <a:ext cx="30194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watching/to watch</a:t>
            </a:r>
            <a:endParaRPr lang="zh-CN" altLang="en-US">
              <a:latin typeface="Times New Roman" panose="02020603050405020304" pitchFamily="18" charset="0"/>
            </a:endParaRPr>
          </a:p>
        </p:txBody>
      </p:sp>
      <p:sp>
        <p:nvSpPr>
          <p:cNvPr id="4" name="矩形 3" title=""/>
          <p:cNvSpPr/>
          <p:nvPr/>
        </p:nvSpPr>
        <p:spPr>
          <a:xfrm>
            <a:off x="4514850" y="2197100"/>
            <a:ext cx="1296988"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usually</a:t>
            </a:r>
            <a:endParaRPr lang="zh-CN" altLang="en-US">
              <a:latin typeface="Times New Roman" panose="02020603050405020304" pitchFamily="18" charset="0"/>
            </a:endParaRPr>
          </a:p>
        </p:txBody>
      </p:sp>
      <p:sp>
        <p:nvSpPr>
          <p:cNvPr id="5" name="矩形 4" title=""/>
          <p:cNvSpPr/>
          <p:nvPr/>
        </p:nvSpPr>
        <p:spPr>
          <a:xfrm>
            <a:off x="9239250" y="3563938"/>
            <a:ext cx="124142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to pass</a:t>
            </a:r>
            <a:endParaRPr lang="zh-CN" altLang="en-US">
              <a:latin typeface="Times New Roman" panose="02020603050405020304" pitchFamily="18" charset="0"/>
            </a:endParaRPr>
          </a:p>
        </p:txBody>
      </p:sp>
      <p:sp>
        <p:nvSpPr>
          <p:cNvPr id="6" name="矩形 5" title=""/>
          <p:cNvSpPr/>
          <p:nvPr/>
        </p:nvSpPr>
        <p:spPr>
          <a:xfrm>
            <a:off x="5380038" y="4930775"/>
            <a:ext cx="1330325"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to hang</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1182688"/>
            <a:ext cx="11376025" cy="1389063"/>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5</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Tom couldn't succeed if he hadn't practiced hard and trained ________ (crazy).</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593725" y="1928813"/>
            <a:ext cx="123507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crazily</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233363"/>
            <a:ext cx="11376025" cy="4524375"/>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宋体" panose="02010600030101010101" pitchFamily="2" charset="-122"/>
                <a:ea typeface="黑体" panose="02010609060101010101" pitchFamily="49" charset="-122"/>
                <a:cs typeface="Times New Roman" panose="02020603050405020304"/>
              </a:rPr>
              <a:t>Ⅲ</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选词填空</a:t>
            </a:r>
            <a:endParaRPr kumimoji="0" lang="en-US" altLang="zh-CN"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1</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Before traveling</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Peter cleared out the whole room and ________ away all the rubbish.</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2</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Lily got into an ___________ with one of her class</a:t>
            </a:r>
            <a:r>
              <a:rPr kumimoji="0" lang="en-US" sz="3000" b="0" i="0" u="none" strike="noStrike" kern="100" cap="none" spc="0" normalizeH="0" baseline="0" noProof="0" smtClean="0">
                <a:ln>
                  <a:noFill/>
                </a:ln>
                <a:solidFill>
                  <a:schemeClr val="tx1"/>
                </a:solidFill>
                <a:effectLst/>
                <a:uLnTx/>
                <a:uFillTx/>
                <a:latin typeface="MingLiU_HKSCS" panose="02020500000000000000" pitchFamily="18" charset="-120"/>
                <a:ea typeface="+mn-ea"/>
                <a:cs typeface="MingLiU_HKSCS" panose="02020500000000000000" pitchFamily="18" charset="-120"/>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mates and they both left unhappily.</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graphicFrame>
        <p:nvGraphicFramePr>
          <p:cNvPr id="4098" name="Object 2" title=""/>
          <p:cNvGraphicFramePr>
            <a:graphicFrameLocks noChangeAspect="1"/>
          </p:cNvGraphicFramePr>
          <p:nvPr/>
        </p:nvGraphicFramePr>
        <p:xfrm>
          <a:off x="715963" y="1138238"/>
          <a:ext cx="10758487" cy="757237"/>
        </p:xfrm>
        <a:graphic>
          <a:graphicData uri="http://schemas.openxmlformats.org/presentationml/2006/ole">
            <mc:AlternateContent>
              <mc:Choice xmlns:v="urn:schemas-microsoft-com:vml" Requires="v">
                <p:oleObj spid="_x0000_s1041" r:id="rId2" imgW="10762615" imgH="758825" progId="Word.Document.12">
                  <p:embed/>
                </p:oleObj>
              </mc:Choice>
              <mc:Fallback>
                <p:oleObj r:id="rId2" imgW="10762615" imgH="758825" progId="Word.Document.12">
                  <p:embed/>
                  <p:pic>
                    <p:nvPicPr>
                      <p:cNvPr id="0" name="OLE substitute image"/>
                      <p:cNvPicPr/>
                      <p:nvPr/>
                    </p:nvPicPr>
                    <p:blipFill>
                      <a:blip r:embed="rId3"/>
                      <a:stretch>
                        <a:fillRect/>
                      </a:stretch>
                    </p:blipFill>
                    <p:spPr>
                      <a:xfrm>
                        <a:off x="715963" y="1138238"/>
                        <a:ext cx="10758487" cy="757237"/>
                      </a:xfrm>
                      <a:prstGeom prst="rect">
                        <a:avLst/>
                      </a:prstGeom>
                      <a:noFill/>
                      <a:ln w="38100">
                        <a:noFill/>
                        <a:miter/>
                      </a:ln>
                    </p:spPr>
                  </p:pic>
                </p:oleObj>
              </mc:Fallback>
            </mc:AlternateContent>
          </a:graphicData>
        </a:graphic>
      </p:graphicFrame>
      <p:sp>
        <p:nvSpPr>
          <p:cNvPr id="4" name="矩形 3" title=""/>
          <p:cNvSpPr/>
          <p:nvPr/>
        </p:nvSpPr>
        <p:spPr>
          <a:xfrm>
            <a:off x="10382250" y="1966913"/>
            <a:ext cx="106045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threw</a:t>
            </a:r>
            <a:endParaRPr lang="zh-CN" altLang="en-US">
              <a:latin typeface="Times New Roman" panose="02020603050405020304" pitchFamily="18" charset="0"/>
            </a:endParaRPr>
          </a:p>
        </p:txBody>
      </p:sp>
      <p:sp>
        <p:nvSpPr>
          <p:cNvPr id="5" name="矩形 4" title=""/>
          <p:cNvSpPr/>
          <p:nvPr/>
        </p:nvSpPr>
        <p:spPr>
          <a:xfrm>
            <a:off x="3879850" y="3286125"/>
            <a:ext cx="1633538"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argument</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714375"/>
            <a:ext cx="11376025" cy="4248150"/>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3</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We carefully ____________ the first report with the second and found out what was different.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4</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err="1" smtClean="0">
                <a:ln>
                  <a:noFill/>
                </a:ln>
                <a:solidFill>
                  <a:schemeClr val="tx1"/>
                </a:solidFill>
                <a:effectLst/>
                <a:uLnTx/>
                <a:uFillTx/>
                <a:latin typeface="Times New Roman" panose="02020603050405020304"/>
                <a:ea typeface="方正中等线简体"/>
                <a:cs typeface="Courier New" panose="02070309020205020404"/>
              </a:rPr>
              <a:t>Mr.Black is very patient because he always ________ problems to his students over and over again.</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5</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Jenny wants to study Chinese so that he can have a good ______________ with people in China.</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3522663" y="777875"/>
            <a:ext cx="170497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compared</a:t>
            </a:r>
            <a:endParaRPr lang="zh-CN" altLang="en-US">
              <a:latin typeface="Times New Roman" panose="02020603050405020304" pitchFamily="18" charset="0"/>
            </a:endParaRPr>
          </a:p>
        </p:txBody>
      </p:sp>
      <p:sp>
        <p:nvSpPr>
          <p:cNvPr id="4" name="矩形 3" title=""/>
          <p:cNvSpPr/>
          <p:nvPr/>
        </p:nvSpPr>
        <p:spPr>
          <a:xfrm>
            <a:off x="8135938" y="2159000"/>
            <a:ext cx="1468437"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explains</a:t>
            </a:r>
            <a:endParaRPr lang="zh-CN" altLang="en-US">
              <a:latin typeface="Times New Roman" panose="02020603050405020304" pitchFamily="18" charset="0"/>
            </a:endParaRPr>
          </a:p>
        </p:txBody>
      </p:sp>
      <p:sp>
        <p:nvSpPr>
          <p:cNvPr id="5" name="矩形 4" title=""/>
          <p:cNvSpPr/>
          <p:nvPr/>
        </p:nvSpPr>
        <p:spPr>
          <a:xfrm>
            <a:off x="450850" y="4216400"/>
            <a:ext cx="2582863"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communication</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214313"/>
            <a:ext cx="11376025" cy="5251450"/>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宋体" panose="02010600030101010101" pitchFamily="2" charset="-122"/>
                <a:ea typeface="黑体" panose="02010609060101010101" pitchFamily="49" charset="-122"/>
                <a:cs typeface="Times New Roman" panose="02020603050405020304"/>
              </a:rPr>
              <a:t>Ⅳ</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完形填空</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B)</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r>
              <a:rPr kumimoji="0" lang="en-US" altLang="zh-CN"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Unit 3 Section B 2b</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改编</a:t>
            </a:r>
            <a:r>
              <a:rPr kumimoji="0" lang="en-US" altLang="zh-CN"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a:t>
            </a:r>
            <a:endParaRPr kumimoji="0" lang="en-US" altLang="zh-CN"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en-US" altLang="zh-CN" sz="105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endParaRPr>
          </a:p>
          <a:p>
            <a:pPr marL="0" marR="0" lvl="0" indent="0" algn="ctr" defTabSz="914400" rtl="0" eaLnBrk="1" fontAlgn="base" latinLnBrk="0" hangingPunct="0">
              <a:lnSpc>
                <a:spcPct val="150000"/>
              </a:lnSpc>
              <a:spcBef>
                <a:spcPct val="0"/>
              </a:spcBef>
              <a:spcAft>
                <a:spcPct val="0"/>
              </a:spcAft>
              <a:buClrTx/>
              <a:buSzTx/>
              <a:buFontTx/>
              <a:buNone/>
              <a:tabLst>
                <a:tab pos="4500880"/>
              </a:tabLst>
              <a:defRPr/>
            </a:pP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80772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The </a:t>
            </a:r>
            <a:r>
              <a:rPr kumimoji="0" lang="en-US" sz="3000" b="0" i="1"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Sunday</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a:t>
            </a:r>
            <a:r>
              <a:rPr kumimoji="0" lang="en-US" sz="3000" b="0" i="1"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Mail</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 magazine interviewed some parents about whether children should do chores at home. Different people hold different 1.________</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graphicFrame>
        <p:nvGraphicFramePr>
          <p:cNvPr id="5" name="表格 4" title=""/>
          <p:cNvGraphicFramePr>
            <a:graphicFrameLocks noGrp="1"/>
          </p:cNvGraphicFramePr>
          <p:nvPr/>
        </p:nvGraphicFramePr>
        <p:xfrm>
          <a:off x="522288" y="1830388"/>
          <a:ext cx="11074400" cy="1279525"/>
        </p:xfrm>
        <a:graphic>
          <a:graphicData uri="http://schemas.openxmlformats.org/drawingml/2006/table">
            <a:tbl>
              <a:tblPr/>
              <a:tblGrid>
                <a:gridCol w="11074400"/>
              </a:tblGrid>
              <a:tr h="1022350">
                <a:tc>
                  <a:txBody>
                    <a:bodyPr vert="horz" wrap="square"/>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study</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　</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anyway</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　</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them</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　</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tidy</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　</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stress</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Times New Roman" panose="02020603050405020304" pitchFamily="18" charset="0"/>
                        </a:rPr>
                        <a:t>　</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cs typeface="Courier New" panose="02070309020205020404" pitchFamily="49" charset="0"/>
                        </a:rPr>
                        <a:t>depend</a:t>
                      </a:r>
                      <a:endParaRPr kumimoji="0" lang="zh-CN" altLang="zh-CN" sz="2800" b="0" i="0" u="none" strike="noStrike" cap="none" normalizeH="0" baseline="0" smtClean="0">
                        <a:ln>
                          <a:noFill/>
                        </a:ln>
                        <a:solidFill>
                          <a:schemeClr val="tx1"/>
                        </a:solidFill>
                        <a:effectLst/>
                        <a:latin typeface="宋体" panose="02010600030101010101" pitchFamily="2" charset="-122"/>
                        <a:ea typeface="方正中等线简体" pitchFamily="65"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 typeface="Arial" pitchFamily="34" charset="0"/>
                        <a:buNone/>
                        <a:tabLst>
                          <a:tab pos="4500245"/>
                        </a:tabLst>
                      </a:pP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fairness</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when</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waste</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opinion</a:t>
                      </a:r>
                      <a:r>
                        <a:rPr kumimoji="0" 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　</a:t>
                      </a:r>
                      <a:r>
                        <a:rPr kumimoji="0" lang="en-US" altLang="zh-CN" sz="2800" b="0" i="0" u="none" strike="noStrike" cap="none" normalizeH="0" baseline="0" smtClean="0">
                          <a:ln>
                            <a:noFill/>
                          </a:ln>
                          <a:solidFill>
                            <a:schemeClr val="tx1"/>
                          </a:solidFill>
                          <a:effectLst/>
                          <a:latin typeface="Times New Roman" panose="02020603050405020304" pitchFamily="18" charset="0"/>
                          <a:ea typeface="方正中等线简体" pitchFamily="65" charset="-122"/>
                        </a:rPr>
                        <a:t>disagree</a:t>
                      </a:r>
                      <a:endParaRPr kumimoji="0" lang="zh-CN" altLang="zh-CN" sz="2800" b="0" i="0" u="none" strike="noStrike" cap="none" normalizeH="0" baseline="0" smtClean="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1086" marR="51086"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4" name="矩形 3" title=""/>
          <p:cNvSpPr/>
          <p:nvPr/>
        </p:nvSpPr>
        <p:spPr>
          <a:xfrm>
            <a:off x="2165350" y="4716463"/>
            <a:ext cx="1511300"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opinions</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642938"/>
            <a:ext cx="11376025" cy="4940300"/>
          </a:xfrm>
        </p:spPr>
        <p:txBody>
          <a:bodyPr vert="horz" wrap="square" lIns="91381" tIns="45691" rIns="91381" bIns="45691" numCol="1" anchor="t" anchorCtr="0" compatLnSpc="1">
            <a:spAutoFit/>
          </a:bodyPr>
          <a:lstStyle/>
          <a:p>
            <a:pPr marL="0" marR="0" lvl="0" indent="80772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err="1" smtClean="0">
                <a:ln>
                  <a:noFill/>
                </a:ln>
                <a:solidFill>
                  <a:schemeClr val="tx1"/>
                </a:solidFill>
                <a:effectLst/>
                <a:uLnTx/>
                <a:uFillTx/>
                <a:latin typeface="Times New Roman" panose="02020603050405020304"/>
                <a:ea typeface="方正中等线简体"/>
                <a:cs typeface="Courier New" panose="02070309020205020404"/>
              </a:rPr>
              <a:t>Ms.Miller thinks that kids these days already have enough 2.________ from school.They do not have time 3.________ and do housework, too.Housework is a 4.________ of their time.They should spend their time on schoolwork so that they can get good grades and get into a good university. Kids have to do housework 5.________ they get older. So there is no need for them to do it now. 6.__________</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he thinks doing chores is not so difficult.</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933450" y="1438275"/>
            <a:ext cx="1038225"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stress</a:t>
            </a:r>
            <a:endParaRPr lang="zh-CN" altLang="en-US">
              <a:latin typeface="Times New Roman" panose="02020603050405020304" pitchFamily="18" charset="0"/>
            </a:endParaRPr>
          </a:p>
        </p:txBody>
      </p:sp>
      <p:sp>
        <p:nvSpPr>
          <p:cNvPr id="4" name="矩形 3" title=""/>
          <p:cNvSpPr/>
          <p:nvPr/>
        </p:nvSpPr>
        <p:spPr>
          <a:xfrm>
            <a:off x="8899525" y="1406525"/>
            <a:ext cx="1414463"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to study</a:t>
            </a:r>
            <a:endParaRPr lang="zh-CN" altLang="en-US">
              <a:latin typeface="Times New Roman" panose="02020603050405020304" pitchFamily="18" charset="0"/>
            </a:endParaRPr>
          </a:p>
        </p:txBody>
      </p:sp>
      <p:sp>
        <p:nvSpPr>
          <p:cNvPr id="5" name="矩形 4" title=""/>
          <p:cNvSpPr/>
          <p:nvPr/>
        </p:nvSpPr>
        <p:spPr>
          <a:xfrm>
            <a:off x="6167438" y="2152650"/>
            <a:ext cx="1060450" cy="5540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waste</a:t>
            </a:r>
            <a:endParaRPr lang="zh-CN" altLang="en-US">
              <a:latin typeface="Times New Roman" panose="02020603050405020304" pitchFamily="18" charset="0"/>
            </a:endParaRPr>
          </a:p>
        </p:txBody>
      </p:sp>
      <p:sp>
        <p:nvSpPr>
          <p:cNvPr id="6" name="矩形 5" title=""/>
          <p:cNvSpPr/>
          <p:nvPr/>
        </p:nvSpPr>
        <p:spPr>
          <a:xfrm>
            <a:off x="8961438" y="3509963"/>
            <a:ext cx="101917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when</a:t>
            </a:r>
            <a:endParaRPr lang="zh-CN" altLang="en-US">
              <a:latin typeface="Times New Roman" panose="02020603050405020304" pitchFamily="18" charset="0"/>
            </a:endParaRPr>
          </a:p>
        </p:txBody>
      </p:sp>
      <p:sp>
        <p:nvSpPr>
          <p:cNvPr id="7" name="矩形 6" title=""/>
          <p:cNvSpPr/>
          <p:nvPr/>
        </p:nvSpPr>
        <p:spPr>
          <a:xfrm>
            <a:off x="9239250" y="4144963"/>
            <a:ext cx="1487488"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Anyway</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linds(horizont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379413" y="142875"/>
            <a:ext cx="11376025" cy="6326188"/>
          </a:xfrm>
        </p:spPr>
        <p:txBody>
          <a:bodyPr vert="horz" wrap="square" lIns="91381" tIns="45691" rIns="91381" bIns="45691" numCol="1" anchor="t" anchorCtr="0" compatLnSpc="1">
            <a:spAutoFit/>
          </a:bodyPr>
          <a:lstStyle/>
          <a:p>
            <a:pPr marL="0" marR="0" lvl="0" indent="807720" algn="just" defTabSz="914400" rtl="0" eaLnBrk="1" fontAlgn="base" latinLnBrk="0" hangingPunct="0">
              <a:lnSpc>
                <a:spcPct val="150000"/>
              </a:lnSpc>
              <a:spcBef>
                <a:spcPct val="0"/>
              </a:spcBef>
              <a:spcAft>
                <a:spcPct val="0"/>
              </a:spcAft>
              <a:buClrTx/>
              <a:buSzTx/>
              <a:buFontTx/>
              <a:buNone/>
              <a:tabLst>
                <a:tab pos="450088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However, Mr. Smith 7.________ with her.He thinks it is important for children to learn how to do chores and help their parents with housework. It's not enough to just get good grades at school. Children these days 8.________ on their parents too much. Doing chores helps to develop children's independence and teaches them how to look after 9.____________</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It also helps them to understand the idea of 10.________</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Everyone should do their part in keeping the house clean and 11.________</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方正中等线简体"/>
                <a:cs typeface="Courier New" panose="02070309020205020404"/>
              </a:rPr>
              <a:t>The earlier kids learn to be independent, the better it is for their future.</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3" name="矩形 2" title=""/>
          <p:cNvSpPr/>
          <p:nvPr/>
        </p:nvSpPr>
        <p:spPr>
          <a:xfrm>
            <a:off x="4833938" y="223838"/>
            <a:ext cx="1619250"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disagrees</a:t>
            </a:r>
            <a:endParaRPr lang="zh-CN" altLang="en-US">
              <a:latin typeface="Times New Roman" panose="02020603050405020304" pitchFamily="18" charset="0"/>
            </a:endParaRPr>
          </a:p>
        </p:txBody>
      </p:sp>
      <p:sp>
        <p:nvSpPr>
          <p:cNvPr id="4" name="矩形 3" title=""/>
          <p:cNvSpPr/>
          <p:nvPr/>
        </p:nvSpPr>
        <p:spPr>
          <a:xfrm>
            <a:off x="2593975" y="2278063"/>
            <a:ext cx="129857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depend</a:t>
            </a:r>
            <a:endParaRPr lang="zh-CN" altLang="en-US">
              <a:latin typeface="Times New Roman" panose="02020603050405020304" pitchFamily="18" charset="0"/>
            </a:endParaRPr>
          </a:p>
        </p:txBody>
      </p:sp>
      <p:sp>
        <p:nvSpPr>
          <p:cNvPr id="5" name="矩形 4" title=""/>
          <p:cNvSpPr/>
          <p:nvPr/>
        </p:nvSpPr>
        <p:spPr>
          <a:xfrm>
            <a:off x="984250" y="3697288"/>
            <a:ext cx="1895475"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themselves</a:t>
            </a:r>
            <a:endParaRPr lang="zh-CN" altLang="en-US">
              <a:latin typeface="Times New Roman" panose="02020603050405020304" pitchFamily="18" charset="0"/>
            </a:endParaRPr>
          </a:p>
        </p:txBody>
      </p:sp>
      <p:sp>
        <p:nvSpPr>
          <p:cNvPr id="6" name="矩形 5" title=""/>
          <p:cNvSpPr/>
          <p:nvPr/>
        </p:nvSpPr>
        <p:spPr>
          <a:xfrm>
            <a:off x="1022350" y="4386263"/>
            <a:ext cx="1382713" cy="554037"/>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fairness</a:t>
            </a:r>
            <a:endParaRPr lang="zh-CN" altLang="en-US">
              <a:latin typeface="Times New Roman" panose="02020603050405020304" pitchFamily="18" charset="0"/>
            </a:endParaRPr>
          </a:p>
        </p:txBody>
      </p:sp>
      <p:sp>
        <p:nvSpPr>
          <p:cNvPr id="7" name="矩形 6" title=""/>
          <p:cNvSpPr/>
          <p:nvPr/>
        </p:nvSpPr>
        <p:spPr>
          <a:xfrm>
            <a:off x="1879600" y="5073650"/>
            <a:ext cx="784225" cy="5524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tidy</a:t>
            </a:r>
            <a:endParaRPr lang="zh-CN" altLang="en-US">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linds(horizont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title=""/>
          <p:cNvSpPr>
            <a:spLocks noGrp="1"/>
          </p:cNvSpPr>
          <p:nvPr>
            <p:ph idx="1"/>
          </p:nvPr>
        </p:nvSpPr>
        <p:spPr>
          <a:xfrm>
            <a:off x="379413" y="785813"/>
            <a:ext cx="11376025" cy="3556000"/>
          </a:xfrm>
        </p:spPr>
        <p:txBody>
          <a:bodyPr vert="horz" wrap="square" lIns="91381" tIns="45691" rIns="91381" bIns="45691" numCol="1" anchor="t" anchorCtr="0" compatLnSpc="1">
            <a:spAutoFit/>
          </a:bodyPr>
          <a:lstStyle/>
          <a:p>
            <a:pPr marL="0" marR="0" lvl="0" indent="0" algn="just" defTabSz="914400" rtl="0" eaLnBrk="1" fontAlgn="base" latinLnBrk="0" hangingPunct="0">
              <a:lnSpc>
                <a:spcPct val="150000"/>
              </a:lnSpc>
              <a:spcBef>
                <a:spcPct val="0"/>
              </a:spcBef>
              <a:spcAft>
                <a:spcPct val="0"/>
              </a:spcAft>
              <a:buClrTx/>
              <a:buSzTx/>
              <a:buFontTx/>
              <a:buNone/>
              <a:tabLst>
                <a:tab pos="4591050"/>
              </a:tabLst>
              <a:defRPr/>
            </a:pPr>
            <a:r>
              <a:rPr kumimoji="0" lang="en-US" sz="3000" b="0" i="0" u="none" strike="noStrike" kern="100" cap="none" spc="0" normalizeH="0" baseline="0" noProof="0" smtClean="0">
                <a:ln>
                  <a:noFill/>
                </a:ln>
                <a:solidFill>
                  <a:schemeClr val="tx1"/>
                </a:solidFill>
                <a:effectLst/>
                <a:uLnTx/>
                <a:uFillTx/>
                <a:latin typeface="宋体" panose="02010600030101010101" pitchFamily="2" charset="-122"/>
                <a:ea typeface="黑体" panose="02010609060101010101" pitchFamily="49" charset="-122"/>
                <a:cs typeface="Times New Roman" panose="02020603050405020304"/>
              </a:rPr>
              <a:t>Ⅰ</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单项填空</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9105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1</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mn-ea"/>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(2022·</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Times New Roman" panose="02020603050405020304"/>
              </a:rPr>
              <a:t>赣州模拟</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黑体" panose="02010609060101010101" pitchFamily="49" charset="-122"/>
                <a:cs typeface="Courier New" panose="020703090202050204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a:t>
            </a:r>
            <a:r>
              <a:rPr kumimoji="0" lang="en-US" sz="3000" b="0" i="0" u="sng"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        </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 you help to take out the rubbish?</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91050"/>
              </a:tabLst>
              <a:defRPr/>
            </a:pPr>
            <a:r>
              <a:rPr kumimoji="0" lang="en-US" altLang="zh-CN" sz="3000" b="0" i="0" u="none" strike="noStrike" kern="100" cap="none" spc="0" normalizeH="0" baseline="0" noProof="0" smtClean="0">
                <a:ln>
                  <a:noFill/>
                </a:ln>
                <a:solidFill>
                  <a:schemeClr val="tx1"/>
                </a:solidFill>
                <a:effectLst/>
                <a:uLnTx/>
                <a:uFillTx/>
                <a:latin typeface="Times New Roman" panose="02020603050405020304"/>
                <a:ea typeface="+mn-ea"/>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Sorry, Dad.I'm doing my homework.</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9105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A</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mn-ea"/>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Must   	B</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mn-ea"/>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Could</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a:p>
            <a:pPr marL="0" marR="0" lvl="0" indent="0" algn="just" defTabSz="914400" rtl="0" eaLnBrk="1" fontAlgn="base" latinLnBrk="0" hangingPunct="0">
              <a:lnSpc>
                <a:spcPct val="150000"/>
              </a:lnSpc>
              <a:spcBef>
                <a:spcPct val="0"/>
              </a:spcBef>
              <a:spcAft>
                <a:spcPct val="0"/>
              </a:spcAft>
              <a:buClrTx/>
              <a:buSzTx/>
              <a:buFontTx/>
              <a:buNone/>
              <a:tabLst>
                <a:tab pos="4591050"/>
              </a:tabLst>
              <a:defRPr/>
            </a:pP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C</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mn-ea"/>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Might   	D</a:t>
            </a:r>
            <a:r>
              <a:rPr kumimoji="0" lang="zh-CN" altLang="en-US" sz="3000" b="0" i="0" u="none" strike="noStrike" kern="100" cap="none" spc="0" normalizeH="0" baseline="0" noProof="0" smtClean="0">
                <a:ln>
                  <a:noFill/>
                </a:ln>
                <a:solidFill>
                  <a:schemeClr val="tx1"/>
                </a:solidFill>
                <a:effectLst/>
                <a:uLnTx/>
                <a:uFillTx/>
                <a:latin typeface="Times New Roman" panose="02020603050405020304"/>
                <a:ea typeface="+mn-ea"/>
                <a:cs typeface="Times New Roman" panose="02020603050405020304"/>
              </a:rPr>
              <a:t>．</a:t>
            </a:r>
            <a:r>
              <a:rPr kumimoji="0" lang="en-US" sz="3000" b="0" i="0" u="none" strike="noStrike" kern="100" cap="none" spc="0" normalizeH="0" baseline="0" noProof="0" smtClean="0">
                <a:ln>
                  <a:noFill/>
                </a:ln>
                <a:solidFill>
                  <a:schemeClr val="tx1"/>
                </a:solidFill>
                <a:effectLst/>
                <a:uLnTx/>
                <a:uFillTx/>
                <a:latin typeface="Times New Roman" panose="02020603050405020304"/>
                <a:ea typeface="+mn-ea"/>
                <a:cs typeface="Courier New" panose="02070309020205020404"/>
              </a:rPr>
              <a:t>Should</a:t>
            </a:r>
            <a:endParaRPr kumimoji="0" lang="zh-CN" altLang="en-US" sz="1050" b="0" i="0" u="none" strike="noStrike" kern="100" cap="none" spc="0" normalizeH="0" baseline="0" noProof="0" smtClean="0">
              <a:ln>
                <a:noFill/>
              </a:ln>
              <a:solidFill>
                <a:schemeClr val="tx1"/>
              </a:solidFill>
              <a:effectLst/>
              <a:uLnTx/>
              <a:uFillTx/>
              <a:latin typeface="宋体" panose="02010600030101010101" pitchFamily="2" charset="-122"/>
              <a:ea typeface="+mn-ea"/>
              <a:cs typeface="Courier New" panose="02070309020205020404"/>
            </a:endParaRPr>
          </a:p>
        </p:txBody>
      </p:sp>
      <p:sp>
        <p:nvSpPr>
          <p:cNvPr id="6" name="矩形 5" title=""/>
          <p:cNvSpPr/>
          <p:nvPr/>
        </p:nvSpPr>
        <p:spPr>
          <a:xfrm>
            <a:off x="4237038" y="1571625"/>
            <a:ext cx="441325" cy="554038"/>
          </a:xfrm>
          <a:prstGeom prst="rect">
            <a:avLst/>
          </a:prstGeom>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en-US" sz="3000" b="0" i="0" u="none" strike="noStrike" kern="100" cap="none" spc="0" normalizeH="0" baseline="0" noProof="0" smtClean="0">
                <a:ln>
                  <a:noFill/>
                </a:ln>
                <a:solidFill>
                  <a:srgbClr val="FF0000"/>
                </a:solidFill>
                <a:effectLst/>
                <a:uLnTx/>
                <a:uFillTx/>
                <a:latin typeface="Times New Roman" panose="02020603050405020304"/>
                <a:ea typeface="宋体" panose="02010600030101010101" pitchFamily="2" charset="-122"/>
                <a:cs typeface="Courier New" panose="02070309020205020404"/>
              </a:rPr>
              <a:t>B</a:t>
            </a:r>
            <a:endParaRPr kumimoji="0" lang="zh-CN" altLang="en-US" sz="3000" b="0" i="0" u="none" strike="noStrike" kern="1200" cap="none" spc="0" normalizeH="0" baseline="0" noProof="0" smtClean="0">
              <a:ln>
                <a:noFill/>
              </a:ln>
              <a:solidFill>
                <a:srgbClr val="FF0000"/>
              </a:solidFill>
              <a:effectLst/>
              <a:uLnTx/>
              <a:uFillTx/>
              <a:latin typeface="Times New Roman" panose="02020603050405020304" pitchFamily="18" charset="0"/>
              <a:ea typeface="宋体" panose="02010600030101010101" pitchFamily="2" charset="-122"/>
              <a:cs typeface="+mn-cs"/>
            </a:endParaRPr>
          </a:p>
        </p:txBody>
      </p:sp>
      <p:sp>
        <p:nvSpPr>
          <p:cNvPr id="7174" name="文本框 1" title=""/>
          <p:cNvSpPr txBox="1"/>
          <p:nvPr/>
        </p:nvSpPr>
        <p:spPr>
          <a:xfrm>
            <a:off x="4583113" y="333375"/>
            <a:ext cx="2897187" cy="64516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000" b="0" i="0" u="none" kern="1200" baseline="0">
                <a:solidFill>
                  <a:srgbClr val="FF0000"/>
                </a:solidFill>
                <a:latin typeface="Times New Roman" panose="02020603050405020304" pitchFamily="18" charset="0"/>
                <a:ea typeface="宋体" panose="02010600030101010101" pitchFamily="2" charset="-122"/>
                <a:cs typeface="+mn-cs"/>
              </a:defRPr>
            </a:lvl9pPr>
          </a:lstStyle>
          <a:p>
            <a:pPr algn="ctr"/>
            <a:r>
              <a:rPr lang="zh-CN" altLang="en-US" sz="3600" b="1">
                <a:solidFill>
                  <a:srgbClr val="254061"/>
                </a:solidFill>
                <a:latin typeface="宋体" panose="02010600030101010101" pitchFamily="2" charset="-122"/>
                <a:ea typeface="宋体" panose="02010600030101010101" pitchFamily="2" charset="-122"/>
                <a:sym typeface="宋体" panose="02010600030101010101" pitchFamily="2" charset="-122"/>
              </a:rPr>
              <a:t>强化训练</a:t>
            </a:r>
            <a:endParaRPr lang="en-US" altLang="zh-CN" sz="3600" b="1">
              <a:solidFill>
                <a:srgbClr val="254061"/>
              </a:solidFill>
              <a:latin typeface="宋体" panose="02010600030101010101" pitchFamily="2" charset="-122"/>
              <a:ea typeface="宋体" panose="02010600030101010101" pitchFamily="2" charset="-122"/>
              <a:sym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730" cy="558990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https://d.book118.com/028052057042006047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3C1DA"/>
      </a:accent5>
      <a:accent6>
        <a:srgbClr val="AC4744"/>
      </a:accent6>
      <a:hlink>
        <a:srgbClr val="0000FF"/>
      </a:hlink>
      <a:folHlink>
        <a:srgbClr val="800080"/>
      </a:folHlink>
    </a:clrScheme>
    <a:fontScheme name="">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raClrScheme>
      <a:clrScheme name="2_Office 主题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152</Paragraphs>
  <Slides>28</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28</vt:i4>
      </vt:variant>
    </vt:vector>
  </HeadingPairs>
  <TitlesOfParts>
    <vt:vector baseType="lpstr" size="38">
      <vt:lpstr>Arial</vt:lpstr>
      <vt:lpstr>Calibri</vt:lpstr>
      <vt:lpstr>宋体</vt:lpstr>
      <vt:lpstr>Times New Roman</vt:lpstr>
      <vt:lpstr>方正中等线简体</vt:lpstr>
      <vt:lpstr>黑体</vt:lpstr>
      <vt:lpstr>Courier New</vt:lpstr>
      <vt:lpstr>Book Antiqua</vt:lpstr>
      <vt:lpstr>MingLiU_HKSCS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2024-09-28T13:49:44.570</cp:lastPrinted>
  <dcterms:created xsi:type="dcterms:W3CDTF">2024-09-28T05:49:44Z</dcterms:created>
  <dcterms:modified xsi:type="dcterms:W3CDTF">2024-09-28T05:49:46Z</dcterms:modified>
</cp:coreProperties>
</file>