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618C3-C3FD-4FDB-9EAB-88D2019E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07BA3-A64C-4C3E-B1A8-EF2A1AF0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9A79A-1395-4057-A639-E7BABB3DE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7D556-652E-4EEA-A614-E3AFE376E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74CAD-D5DD-4DBE-B716-2484BFEA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CF877-F5EB-4D12-AE29-07A57269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D08B6-6C93-4CD0-942B-507A2EE3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AB555-F2BE-4E0F-9E14-A4686E0B7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770F8-4AFD-4C87-9465-DAD237DD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DCFAA-3FB6-4012-AD99-97327815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37E72-A32C-483D-9223-83D030B6D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rgbClr val="26305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image" Target="../media/image2.png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tags" Target="../tags/tag22.xml" /><Relationship Id="rId25" Type="http://schemas.openxmlformats.org/officeDocument/2006/relationships/tags" Target="../tags/tag23.xml" /><Relationship Id="rId26" Type="http://schemas.openxmlformats.org/officeDocument/2006/relationships/tags" Target="../tags/tag24.xml" /><Relationship Id="rId27" Type="http://schemas.openxmlformats.org/officeDocument/2006/relationships/tags" Target="../tags/tag25.xml" /><Relationship Id="rId28" Type="http://schemas.openxmlformats.org/officeDocument/2006/relationships/tags" Target="../tags/tag26.xml" /><Relationship Id="rId29" Type="http://schemas.openxmlformats.org/officeDocument/2006/relationships/tags" Target="../tags/tag27.xml" /><Relationship Id="rId3" Type="http://schemas.openxmlformats.org/officeDocument/2006/relationships/tags" Target="../tags/tag1.xml" /><Relationship Id="rId30" Type="http://schemas.openxmlformats.org/officeDocument/2006/relationships/tags" Target="../tags/tag28.xml" /><Relationship Id="rId31" Type="http://schemas.openxmlformats.org/officeDocument/2006/relationships/tags" Target="../tags/tag29.xml" /><Relationship Id="rId32" Type="http://schemas.openxmlformats.org/officeDocument/2006/relationships/tags" Target="../tags/tag30.xml" /><Relationship Id="rId33" Type="http://schemas.openxmlformats.org/officeDocument/2006/relationships/tags" Target="../tags/tag31.xml" /><Relationship Id="rId34" Type="http://schemas.openxmlformats.org/officeDocument/2006/relationships/tags" Target="../tags/tag32.xml" /><Relationship Id="rId35" Type="http://schemas.openxmlformats.org/officeDocument/2006/relationships/tags" Target="../tags/tag33.xml" /><Relationship Id="rId36" Type="http://schemas.openxmlformats.org/officeDocument/2006/relationships/tags" Target="../tags/tag34.xml" /><Relationship Id="rId37" Type="http://schemas.openxmlformats.org/officeDocument/2006/relationships/tags" Target="../tags/tag35.xml" /><Relationship Id="rId38" Type="http://schemas.openxmlformats.org/officeDocument/2006/relationships/tags" Target="../tags/tag36.xml" /><Relationship Id="rId39" Type="http://schemas.openxmlformats.org/officeDocument/2006/relationships/tags" Target="../tags/tag37.xml" /><Relationship Id="rId4" Type="http://schemas.openxmlformats.org/officeDocument/2006/relationships/tags" Target="../tags/tag2.xml" /><Relationship Id="rId40" Type="http://schemas.openxmlformats.org/officeDocument/2006/relationships/tags" Target="../tags/tag38.xml" /><Relationship Id="rId41" Type="http://schemas.openxmlformats.org/officeDocument/2006/relationships/tags" Target="../tags/tag39.xml" /><Relationship Id="rId42" Type="http://schemas.openxmlformats.org/officeDocument/2006/relationships/tags" Target="../tags/tag40.xml" /><Relationship Id="rId43" Type="http://schemas.openxmlformats.org/officeDocument/2006/relationships/tags" Target="../tags/tag41.xml" /><Relationship Id="rId44" Type="http://schemas.openxmlformats.org/officeDocument/2006/relationships/tags" Target="../tags/tag42.xml" /><Relationship Id="rId45" Type="http://schemas.openxmlformats.org/officeDocument/2006/relationships/tags" Target="../tags/tag43.xml" /><Relationship Id="rId46" Type="http://schemas.openxmlformats.org/officeDocument/2006/relationships/tags" Target="../tags/tag44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3002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99302" y="2852936"/>
            <a:ext cx="6007231" cy="1800199"/>
          </a:xfrm>
          <a:prstGeom prst="rect">
            <a:avLst/>
          </a:prstGeom>
          <a:noFill/>
        </p:spPr>
        <p:txBody>
          <a:bodyPr wrap="square" rtlCol="0" anchor="ctr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6000">
                <a:solidFill>
                  <a:srgbClr val="DBCDA5"/>
                </a:solidFill>
                <a:latin typeface="宋体"/>
                <a:ea typeface="+mj-ea"/>
                <a:sym typeface="宋体"/>
              </a:rPr>
              <a:t>我感兴趣的组织华为，与它相关的管理理念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568633" y="4881283"/>
            <a:ext cx="2023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>
                <a:solidFill>
                  <a:srgbClr val="DBCDA5"/>
                </a:solidFill>
                <a:latin typeface="宋体"/>
                <a:sym typeface="宋体"/>
              </a:rPr>
              <a:t>日期：</a:t>
            </a:r>
            <a:r>
              <a:rPr kumimoji="1" lang="zh-CN" altLang="zh-CN">
                <a:solidFill>
                  <a:srgbClr val="DBCDA5"/>
                </a:solidFill>
                <a:latin typeface="宋体"/>
                <a:sym typeface="宋体"/>
              </a:rPr>
              <a:t>20xx-xx-xx</a:t>
            </a:r>
            <a:endParaRPr kumimoji="1" lang="zh-CN" altLang="en-US">
              <a:solidFill>
                <a:srgbClr val="DBCDA5"/>
              </a:solidFill>
              <a:latin typeface="宋体"/>
              <a:sym typeface="宋体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 prLst="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  <a:ln>
            <a:noFill/>
          </a:ln>
        </p:spPr>
      </p:pic>
      <p:sp>
        <p:nvSpPr>
          <p:cNvPr id="2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-</a:t>
            </a:r>
          </a:p>
        </p:txBody>
      </p:sp>
      <p:cxnSp>
        <p:nvCxnSpPr>
          <p:cNvPr id="23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文本框 2"/>
          <p:cNvSpPr txBox="1"/>
          <p:nvPr/>
        </p:nvSpPr>
        <p:spPr>
          <a:xfrm>
            <a:off x="6633957" y="1527397"/>
            <a:ext cx="715350" cy="398780"/>
          </a:xfrm>
          <a:prstGeom prst="rect">
            <a:avLst/>
          </a:prstGeom>
          <a:solidFill>
            <a:srgbClr val="4B62BF"/>
          </a:solidFill>
          <a:ln w="1905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rgbClr val="000000"/>
                </a:solidFill>
                <a:latin typeface="宋体"/>
                <a:ea typeface="张海山锐线体简" panose="02000000000000000000" pitchFamily="2" charset="-122"/>
                <a:sym typeface="宋体"/>
              </a:rPr>
              <a:t>01</a:t>
            </a:r>
            <a:endParaRPr lang="zh-CN" altLang="en-US" sz="2000">
              <a:solidFill>
                <a:srgbClr val="000000"/>
              </a:solidFill>
              <a:latin typeface="宋体"/>
              <a:ea typeface="张海山锐线体简" panose="02000000000000000000" pitchFamily="2" charset="-122"/>
              <a:sym typeface="宋体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966863" y="2943396"/>
            <a:ext cx="608267" cy="608269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矩形 9"/>
          <p:cNvSpPr/>
          <p:nvPr/>
        </p:nvSpPr>
        <p:spPr>
          <a:xfrm>
            <a:off x="2712125" y="3644453"/>
            <a:ext cx="250463" cy="250463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矩形 10"/>
          <p:cNvSpPr/>
          <p:nvPr/>
        </p:nvSpPr>
        <p:spPr>
          <a:xfrm>
            <a:off x="2886141" y="2735515"/>
            <a:ext cx="1948618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5400" b="1">
                <a:solidFill>
                  <a:srgbClr val="D9D9D9"/>
                </a:solidFill>
                <a:latin typeface="宋体"/>
                <a:ea typeface="微软雅黑" panose="020b0503020204020204" pitchFamily="34" charset="-122"/>
                <a:sym typeface="宋体"/>
              </a:rPr>
              <a:t>目录</a:t>
            </a:r>
          </a:p>
        </p:txBody>
      </p:sp>
      <p:sp>
        <p:nvSpPr>
          <p:cNvPr id="12" name="文本框 2"/>
          <p:cNvSpPr txBox="1"/>
          <p:nvPr/>
        </p:nvSpPr>
        <p:spPr>
          <a:xfrm>
            <a:off x="6633957" y="2393076"/>
            <a:ext cx="715350" cy="398780"/>
          </a:xfrm>
          <a:prstGeom prst="rect">
            <a:avLst/>
          </a:prstGeom>
          <a:solidFill>
            <a:srgbClr val="4B62BF"/>
          </a:solidFill>
          <a:ln w="1905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rgbClr val="000000"/>
                </a:solidFill>
                <a:latin typeface="宋体"/>
                <a:ea typeface="张海山锐线体简" panose="02000000000000000000" pitchFamily="2" charset="-122"/>
                <a:sym typeface="宋体"/>
              </a:rPr>
              <a:t>02</a:t>
            </a:r>
            <a:endParaRPr lang="zh-CN" altLang="en-US" sz="2000">
              <a:solidFill>
                <a:srgbClr val="000000"/>
              </a:solidFill>
              <a:latin typeface="宋体"/>
              <a:ea typeface="张海山锐线体简" panose="02000000000000000000" pitchFamily="2" charset="-122"/>
              <a:sym typeface="宋体"/>
            </a:endParaRPr>
          </a:p>
        </p:txBody>
      </p:sp>
      <p:sp>
        <p:nvSpPr>
          <p:cNvPr id="13" name="文本框 2"/>
          <p:cNvSpPr txBox="1"/>
          <p:nvPr/>
        </p:nvSpPr>
        <p:spPr>
          <a:xfrm>
            <a:off x="6633957" y="3258755"/>
            <a:ext cx="715350" cy="398780"/>
          </a:xfrm>
          <a:prstGeom prst="rect">
            <a:avLst/>
          </a:prstGeom>
          <a:solidFill>
            <a:srgbClr val="4B62BF"/>
          </a:solidFill>
          <a:ln w="1905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rgbClr val="000000"/>
                </a:solidFill>
                <a:latin typeface="宋体"/>
                <a:ea typeface="张海山锐线体简" panose="02000000000000000000" pitchFamily="2" charset="-122"/>
                <a:sym typeface="宋体"/>
              </a:rPr>
              <a:t>03</a:t>
            </a:r>
            <a:endParaRPr lang="zh-CN" altLang="en-US" sz="2000">
              <a:solidFill>
                <a:srgbClr val="000000"/>
              </a:solidFill>
              <a:latin typeface="宋体"/>
              <a:ea typeface="张海山锐线体简" panose="02000000000000000000" pitchFamily="2" charset="-122"/>
              <a:sym typeface="宋体"/>
            </a:endParaRPr>
          </a:p>
        </p:txBody>
      </p:sp>
      <p:sp>
        <p:nvSpPr>
          <p:cNvPr id="14" name="文本框 2"/>
          <p:cNvSpPr txBox="1"/>
          <p:nvPr/>
        </p:nvSpPr>
        <p:spPr>
          <a:xfrm>
            <a:off x="6633957" y="4990111"/>
            <a:ext cx="715350" cy="398780"/>
          </a:xfrm>
          <a:prstGeom prst="rect">
            <a:avLst/>
          </a:prstGeom>
          <a:solidFill>
            <a:srgbClr val="4B62BF"/>
          </a:solidFill>
          <a:ln w="1905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rgbClr val="000000"/>
                </a:solidFill>
                <a:latin typeface="宋体"/>
                <a:ea typeface="张海山锐线体简" panose="02000000000000000000" pitchFamily="2" charset="-122"/>
                <a:sym typeface="宋体"/>
              </a:rPr>
              <a:t>05</a:t>
            </a:r>
            <a:endParaRPr lang="zh-CN" altLang="en-US" sz="2000">
              <a:solidFill>
                <a:srgbClr val="000000"/>
              </a:solidFill>
              <a:latin typeface="宋体"/>
              <a:ea typeface="张海山锐线体简" panose="02000000000000000000" pitchFamily="2" charset="-122"/>
              <a:sym typeface="宋体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7657676" y="1447359"/>
            <a:ext cx="2316480" cy="521970"/>
          </a:xfrm>
          <a:prstGeom prst="rect">
            <a:avLst/>
          </a:prstGeom>
        </p:spPr>
        <p:txBody>
          <a:bodyPr wrap="non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D9D9D9"/>
                </a:solidFill>
                <a:latin typeface="宋体"/>
                <a:sym typeface="宋体"/>
              </a:rPr>
              <a:t>核心理念</a:t>
            </a:r>
          </a:p>
        </p:txBody>
      </p:sp>
      <p:sp>
        <p:nvSpPr>
          <p:cNvPr id="16" name="矩形 15"/>
          <p:cNvSpPr/>
          <p:nvPr/>
        </p:nvSpPr>
        <p:spPr>
          <a:xfrm>
            <a:off x="7657676" y="2317658"/>
            <a:ext cx="2316480" cy="521970"/>
          </a:xfrm>
          <a:prstGeom prst="rect">
            <a:avLst/>
          </a:prstGeom>
        </p:spPr>
        <p:txBody>
          <a:bodyPr wrap="non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D9D9D9"/>
                </a:solidFill>
                <a:latin typeface="宋体"/>
                <a:sym typeface="宋体"/>
              </a:rPr>
              <a:t>客户至上</a:t>
            </a:r>
          </a:p>
        </p:txBody>
      </p:sp>
      <p:sp>
        <p:nvSpPr>
          <p:cNvPr id="17" name="矩形 16"/>
          <p:cNvSpPr/>
          <p:nvPr/>
        </p:nvSpPr>
        <p:spPr>
          <a:xfrm>
            <a:off x="7657676" y="3187957"/>
            <a:ext cx="2316480" cy="521970"/>
          </a:xfrm>
          <a:prstGeom prst="rect">
            <a:avLst/>
          </a:prstGeom>
        </p:spPr>
        <p:txBody>
          <a:bodyPr wrap="non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D9D9D9"/>
                </a:solidFill>
                <a:latin typeface="宋体"/>
                <a:sym typeface="宋体"/>
              </a:rPr>
              <a:t>人力资本</a:t>
            </a:r>
          </a:p>
        </p:txBody>
      </p:sp>
      <p:sp>
        <p:nvSpPr>
          <p:cNvPr id="18" name="矩形 17"/>
          <p:cNvSpPr/>
          <p:nvPr/>
        </p:nvSpPr>
        <p:spPr>
          <a:xfrm>
            <a:off x="7657676" y="4058256"/>
            <a:ext cx="2316480" cy="521970"/>
          </a:xfrm>
          <a:prstGeom prst="rect">
            <a:avLst/>
          </a:prstGeom>
        </p:spPr>
        <p:txBody>
          <a:bodyPr wrap="non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D9D9D9"/>
                </a:solidFill>
                <a:latin typeface="宋体"/>
                <a:sym typeface="宋体"/>
              </a:rPr>
              <a:t>创新</a:t>
            </a:r>
          </a:p>
        </p:txBody>
      </p:sp>
      <p:sp>
        <p:nvSpPr>
          <p:cNvPr id="19" name="矩形 18"/>
          <p:cNvSpPr/>
          <p:nvPr/>
        </p:nvSpPr>
        <p:spPr>
          <a:xfrm>
            <a:off x="7657676" y="4928556"/>
            <a:ext cx="2316480" cy="521970"/>
          </a:xfrm>
          <a:prstGeom prst="rect">
            <a:avLst/>
          </a:prstGeom>
        </p:spPr>
        <p:txBody>
          <a:bodyPr wrap="non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D9D9D9"/>
                </a:solidFill>
                <a:latin typeface="宋体"/>
                <a:sym typeface="宋体"/>
              </a:rPr>
              <a:t>危机意识</a:t>
            </a:r>
          </a:p>
        </p:txBody>
      </p:sp>
      <p:sp>
        <p:nvSpPr>
          <p:cNvPr id="20" name="文本框 2"/>
          <p:cNvSpPr txBox="1"/>
          <p:nvPr/>
        </p:nvSpPr>
        <p:spPr>
          <a:xfrm>
            <a:off x="6633957" y="4124433"/>
            <a:ext cx="715350" cy="398780"/>
          </a:xfrm>
          <a:prstGeom prst="rect">
            <a:avLst/>
          </a:prstGeom>
          <a:solidFill>
            <a:srgbClr val="4B62BF"/>
          </a:solidFill>
          <a:ln w="19050">
            <a:noFill/>
          </a:ln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solidFill>
                  <a:srgbClr val="000000"/>
                </a:solidFill>
                <a:latin typeface="宋体"/>
                <a:ea typeface="张海山锐线体简" panose="02000000000000000000" pitchFamily="2" charset="-122"/>
                <a:sym typeface="宋体"/>
              </a:rPr>
              <a:t>04</a:t>
            </a:r>
            <a:endParaRPr lang="zh-CN" altLang="en-US" sz="2000">
              <a:solidFill>
                <a:srgbClr val="000000"/>
              </a:solidFill>
              <a:latin typeface="宋体"/>
              <a:ea typeface="张海山锐线体简" panose="02000000000000000000" pitchFamily="2" charset="-122"/>
              <a:sym typeface="宋体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5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dur="500" fill="hold" grpId="3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4" dur="50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" presetClass="entr" presetSubtype="2" dur="500" fill="hold" grpId="7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" presetClass="entr" presetSubtype="4" dur="500" fill="hold" grpId="4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8750"/>
                            </p:stCondLst>
                            <p:childTnLst>
                              <p:par>
                                <p:cTn id="33" presetID="2" presetClass="entr" presetSubtype="2" dur="500" fill="hold" grpId="8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2" presetClass="entr" presetSubtype="4" dur="500" fill="hold" grpId="5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750"/>
                            </p:stCondLst>
                            <p:childTnLst>
                              <p:par>
                                <p:cTn id="43" presetID="2" presetClass="entr" presetSubtype="2" dur="500" fill="hold" grpId="9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48" presetID="2" presetClass="entr" presetSubtype="4" dur="500" fill="hold" grpId="6" nodeType="after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4750"/>
                            </p:stCondLst>
                            <p:childTnLst>
                              <p:par>
                                <p:cTn id="53" presetID="2" presetClass="entr" presetSubtype="2" dur="500" fill="hold" grpId="10" nodeType="afterEffect">
                                  <p:stCondLst>
                                    <p:cond delay="4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8" presetID="2" presetClass="entr" presetSubtype="4" dur="500" fill="hold" grpId="12" nodeType="afterEffect">
                                  <p:stCondLst>
                                    <p:cond delay="5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35750"/>
                            </p:stCondLst>
                            <p:childTnLst>
                              <p:par>
                                <p:cTn id="63" presetID="2" presetClass="entr" presetSubtype="2" dur="500" fill="hold" grpId="11" nodeType="afterEffect">
                                  <p:stCondLst>
                                    <p:cond delay="5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1"/>
      <p:bldP spid="10" grpId="2"/>
      <p:bldP spid="11" grpId="3"/>
      <p:bldP spid="12" grpId="4"/>
      <p:bldP spid="13" grpId="5"/>
      <p:bldP spid="14" grpId="6"/>
      <p:bldP spid="15" grpId="7"/>
      <p:bldP spid="16" grpId="8"/>
      <p:bldP spid="17" grpId="9"/>
      <p:bldP spid="18" grpId="10"/>
      <p:bldP spid="19" grpId="11"/>
      <p:bldP spid="20" grpId="1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  <a:ln>
            <a:noFill/>
          </a:ln>
        </p:spPr>
      </p:pic>
      <p:sp>
        <p:nvSpPr>
          <p:cNvPr id="67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我感兴趣的组织华为，与它相关的管理理念</a:t>
            </a:r>
          </a:p>
        </p:txBody>
      </p:sp>
      <p:cxnSp>
        <p:nvCxnSpPr>
          <p:cNvPr id="68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Rectangle 14"/>
          <p:cNvSpPr/>
          <p:nvPr/>
        </p:nvSpPr>
        <p:spPr>
          <a:xfrm>
            <a:off x="6819265" y="2333625"/>
            <a:ext cx="910590" cy="2701290"/>
          </a:xfrm>
          <a:prstGeom prst="rect">
            <a:avLst/>
          </a:prstGeom>
          <a:solidFill>
            <a:srgbClr val="85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Rectangle 15"/>
          <p:cNvSpPr/>
          <p:nvPr/>
        </p:nvSpPr>
        <p:spPr>
          <a:xfrm>
            <a:off x="6966585" y="2512060"/>
            <a:ext cx="615315" cy="174752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Rectangle 16"/>
          <p:cNvSpPr/>
          <p:nvPr/>
        </p:nvSpPr>
        <p:spPr>
          <a:xfrm>
            <a:off x="7035800" y="3021330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Rectangle 17"/>
          <p:cNvSpPr/>
          <p:nvPr/>
        </p:nvSpPr>
        <p:spPr>
          <a:xfrm>
            <a:off x="7035800" y="3209290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Rectangle 18"/>
          <p:cNvSpPr/>
          <p:nvPr/>
        </p:nvSpPr>
        <p:spPr>
          <a:xfrm>
            <a:off x="7035800" y="3396615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Rectangle 19"/>
          <p:cNvSpPr/>
          <p:nvPr/>
        </p:nvSpPr>
        <p:spPr>
          <a:xfrm>
            <a:off x="7035800" y="2642235"/>
            <a:ext cx="477520" cy="9588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val 21"/>
          <p:cNvSpPr/>
          <p:nvPr/>
        </p:nvSpPr>
        <p:spPr>
          <a:xfrm>
            <a:off x="7101840" y="4495165"/>
            <a:ext cx="345440" cy="345440"/>
          </a:xfrm>
          <a:prstGeom prst="ellipse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val 22"/>
          <p:cNvSpPr/>
          <p:nvPr/>
        </p:nvSpPr>
        <p:spPr>
          <a:xfrm>
            <a:off x="7131685" y="4525645"/>
            <a:ext cx="285115" cy="285115"/>
          </a:xfrm>
          <a:prstGeom prst="ellipse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Rectangle 24"/>
          <p:cNvSpPr/>
          <p:nvPr/>
        </p:nvSpPr>
        <p:spPr>
          <a:xfrm>
            <a:off x="5828665" y="2333625"/>
            <a:ext cx="910590" cy="2701290"/>
          </a:xfrm>
          <a:prstGeom prst="rect">
            <a:avLst/>
          </a:prstGeom>
          <a:solidFill>
            <a:srgbClr val="85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Rectangle 25"/>
          <p:cNvSpPr/>
          <p:nvPr/>
        </p:nvSpPr>
        <p:spPr>
          <a:xfrm>
            <a:off x="5975985" y="2512060"/>
            <a:ext cx="615315" cy="174752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Rectangle 26"/>
          <p:cNvSpPr/>
          <p:nvPr/>
        </p:nvSpPr>
        <p:spPr>
          <a:xfrm>
            <a:off x="6045200" y="3021330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Rectangle 27"/>
          <p:cNvSpPr/>
          <p:nvPr/>
        </p:nvSpPr>
        <p:spPr>
          <a:xfrm>
            <a:off x="6045200" y="3209290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Rectangle 28"/>
          <p:cNvSpPr/>
          <p:nvPr/>
        </p:nvSpPr>
        <p:spPr>
          <a:xfrm>
            <a:off x="6045200" y="3396615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Rectangle 29"/>
          <p:cNvSpPr/>
          <p:nvPr/>
        </p:nvSpPr>
        <p:spPr>
          <a:xfrm>
            <a:off x="6045200" y="2642235"/>
            <a:ext cx="477520" cy="9588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val 31"/>
          <p:cNvSpPr/>
          <p:nvPr/>
        </p:nvSpPr>
        <p:spPr>
          <a:xfrm>
            <a:off x="6110605" y="4495165"/>
            <a:ext cx="345440" cy="345440"/>
          </a:xfrm>
          <a:prstGeom prst="ellipse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val 32"/>
          <p:cNvSpPr/>
          <p:nvPr/>
        </p:nvSpPr>
        <p:spPr>
          <a:xfrm>
            <a:off x="6141085" y="4525645"/>
            <a:ext cx="285115" cy="285115"/>
          </a:xfrm>
          <a:prstGeom prst="ellipse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Rectangle 34"/>
          <p:cNvSpPr/>
          <p:nvPr/>
        </p:nvSpPr>
        <p:spPr>
          <a:xfrm rot="1120820">
            <a:off x="4495165" y="2204085"/>
            <a:ext cx="910590" cy="2701290"/>
          </a:xfrm>
          <a:prstGeom prst="rect">
            <a:avLst/>
          </a:prstGeom>
          <a:solidFill>
            <a:srgbClr val="85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Rectangle 35"/>
          <p:cNvSpPr/>
          <p:nvPr/>
        </p:nvSpPr>
        <p:spPr>
          <a:xfrm rot="1120820">
            <a:off x="4738370" y="2397760"/>
            <a:ext cx="615315" cy="174752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Rectangle 36"/>
          <p:cNvSpPr/>
          <p:nvPr/>
        </p:nvSpPr>
        <p:spPr>
          <a:xfrm rot="1120820">
            <a:off x="4914900" y="2924810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Rectangle 37"/>
          <p:cNvSpPr/>
          <p:nvPr/>
        </p:nvSpPr>
        <p:spPr>
          <a:xfrm rot="1120820">
            <a:off x="4855210" y="3103245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Rectangle 38"/>
          <p:cNvSpPr/>
          <p:nvPr/>
        </p:nvSpPr>
        <p:spPr>
          <a:xfrm rot="1120820">
            <a:off x="4794885" y="3281045"/>
            <a:ext cx="477520" cy="5524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Rectangle 39"/>
          <p:cNvSpPr/>
          <p:nvPr/>
        </p:nvSpPr>
        <p:spPr>
          <a:xfrm rot="1120820">
            <a:off x="5029835" y="2564765"/>
            <a:ext cx="477520" cy="95885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val 41"/>
          <p:cNvSpPr/>
          <p:nvPr/>
        </p:nvSpPr>
        <p:spPr>
          <a:xfrm rot="1120820">
            <a:off x="4462145" y="4314190"/>
            <a:ext cx="345440" cy="345440"/>
          </a:xfrm>
          <a:prstGeom prst="ellipse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val 42"/>
          <p:cNvSpPr/>
          <p:nvPr/>
        </p:nvSpPr>
        <p:spPr>
          <a:xfrm rot="1120820">
            <a:off x="4492625" y="4344035"/>
            <a:ext cx="285115" cy="285115"/>
          </a:xfrm>
          <a:prstGeom prst="ellipse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矩形 30"/>
          <p:cNvSpPr/>
          <p:nvPr/>
        </p:nvSpPr>
        <p:spPr>
          <a:xfrm>
            <a:off x="1337925" y="3603710"/>
            <a:ext cx="2473855" cy="1124585"/>
          </a:xfrm>
          <a:prstGeom prst="rect">
            <a:avLst/>
          </a:prstGeom>
        </p:spPr>
        <p:txBody>
          <a:bodyPr wrap="square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rgbClr val="7F7F7F"/>
                </a:solidFill>
                <a:latin typeface="宋体"/>
                <a:cs typeface="+mn-ea"/>
                <a:sym typeface="宋体"/>
              </a:rPr>
              <a:t>华为，作为一家在全球范围内广受赞誉的科技公司，其成功的管理理念一直是众多企业和学者研究的对象</a:t>
            </a:r>
          </a:p>
        </p:txBody>
      </p:sp>
      <p:sp>
        <p:nvSpPr>
          <p:cNvPr id="56" name="矩形 55"/>
          <p:cNvSpPr/>
          <p:nvPr/>
        </p:nvSpPr>
        <p:spPr>
          <a:xfrm>
            <a:off x="1453865" y="3251086"/>
            <a:ext cx="2241974" cy="423545"/>
          </a:xfrm>
          <a:prstGeom prst="rect">
            <a:avLst/>
          </a:prstGeom>
        </p:spPr>
        <p:txBody>
          <a:bodyPr wrap="square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椭圆 2"/>
          <p:cNvSpPr/>
          <p:nvPr/>
        </p:nvSpPr>
        <p:spPr>
          <a:xfrm>
            <a:off x="2067595" y="2124982"/>
            <a:ext cx="1014514" cy="1014514"/>
          </a:xfrm>
          <a:prstGeom prst="ellipse">
            <a:avLst/>
          </a:prstGeom>
          <a:solidFill>
            <a:srgbClr val="85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椭圆 56"/>
          <p:cNvSpPr/>
          <p:nvPr/>
        </p:nvSpPr>
        <p:spPr>
          <a:xfrm>
            <a:off x="2274615" y="2332002"/>
            <a:ext cx="600476" cy="600476"/>
          </a:xfrm>
          <a:custGeom>
            <a:gdLst>
              <a:gd name="connsiteX0" fmla="*/ 157638 w 338138"/>
              <a:gd name="connsiteY0" fmla="*/ 144463 h 338138"/>
              <a:gd name="connsiteX1" fmla="*/ 165544 w 338138"/>
              <a:gd name="connsiteY1" fmla="*/ 148443 h 338138"/>
              <a:gd name="connsiteX2" fmla="*/ 249865 w 338138"/>
              <a:gd name="connsiteY2" fmla="*/ 233341 h 338138"/>
              <a:gd name="connsiteX3" fmla="*/ 280167 w 338138"/>
              <a:gd name="connsiteY3" fmla="*/ 232015 h 338138"/>
              <a:gd name="connsiteX4" fmla="*/ 286755 w 338138"/>
              <a:gd name="connsiteY4" fmla="*/ 234668 h 338138"/>
              <a:gd name="connsiteX5" fmla="*/ 335503 w 338138"/>
              <a:gd name="connsiteY5" fmla="*/ 283750 h 338138"/>
              <a:gd name="connsiteX6" fmla="*/ 338138 w 338138"/>
              <a:gd name="connsiteY6" fmla="*/ 293036 h 338138"/>
              <a:gd name="connsiteX7" fmla="*/ 330233 w 338138"/>
              <a:gd name="connsiteY7" fmla="*/ 298342 h 338138"/>
              <a:gd name="connsiteX8" fmla="*/ 311788 w 338138"/>
              <a:gd name="connsiteY8" fmla="*/ 303648 h 338138"/>
              <a:gd name="connsiteX9" fmla="*/ 303883 w 338138"/>
              <a:gd name="connsiteY9" fmla="*/ 310281 h 338138"/>
              <a:gd name="connsiteX10" fmla="*/ 299930 w 338138"/>
              <a:gd name="connsiteY10" fmla="*/ 331505 h 338138"/>
              <a:gd name="connsiteX11" fmla="*/ 293343 w 338138"/>
              <a:gd name="connsiteY11" fmla="*/ 338138 h 338138"/>
              <a:gd name="connsiteX12" fmla="*/ 290708 w 338138"/>
              <a:gd name="connsiteY12" fmla="*/ 338138 h 338138"/>
              <a:gd name="connsiteX13" fmla="*/ 284120 w 338138"/>
              <a:gd name="connsiteY13" fmla="*/ 335485 h 338138"/>
              <a:gd name="connsiteX14" fmla="*/ 235372 w 338138"/>
              <a:gd name="connsiteY14" fmla="*/ 286403 h 338138"/>
              <a:gd name="connsiteX15" fmla="*/ 232737 w 338138"/>
              <a:gd name="connsiteY15" fmla="*/ 279770 h 338138"/>
              <a:gd name="connsiteX16" fmla="*/ 234054 w 338138"/>
              <a:gd name="connsiteY16" fmla="*/ 249260 h 338138"/>
              <a:gd name="connsiteX17" fmla="*/ 149733 w 338138"/>
              <a:gd name="connsiteY17" fmla="*/ 164361 h 338138"/>
              <a:gd name="connsiteX18" fmla="*/ 149733 w 338138"/>
              <a:gd name="connsiteY18" fmla="*/ 148443 h 338138"/>
              <a:gd name="connsiteX19" fmla="*/ 157638 w 338138"/>
              <a:gd name="connsiteY19" fmla="*/ 144463 h 338138"/>
              <a:gd name="connsiteX20" fmla="*/ 145922 w 338138"/>
              <a:gd name="connsiteY20" fmla="*/ 120650 h 338138"/>
              <a:gd name="connsiteX21" fmla="*/ 169863 w 338138"/>
              <a:gd name="connsiteY21" fmla="*/ 137383 h 338138"/>
              <a:gd name="connsiteX22" fmla="*/ 157893 w 338138"/>
              <a:gd name="connsiteY22" fmla="*/ 133522 h 338138"/>
              <a:gd name="connsiteX23" fmla="*/ 141931 w 338138"/>
              <a:gd name="connsiteY23" fmla="*/ 141245 h 338138"/>
              <a:gd name="connsiteX24" fmla="*/ 137941 w 338138"/>
              <a:gd name="connsiteY24" fmla="*/ 168275 h 338138"/>
              <a:gd name="connsiteX25" fmla="*/ 120650 w 338138"/>
              <a:gd name="connsiteY25" fmla="*/ 145106 h 338138"/>
              <a:gd name="connsiteX26" fmla="*/ 145922 w 338138"/>
              <a:gd name="connsiteY26" fmla="*/ 120650 h 338138"/>
              <a:gd name="connsiteX27" fmla="*/ 146051 w 338138"/>
              <a:gd name="connsiteY27" fmla="*/ 60325 h 338138"/>
              <a:gd name="connsiteX28" fmla="*/ 230188 w 338138"/>
              <a:gd name="connsiteY28" fmla="*/ 145257 h 338138"/>
              <a:gd name="connsiteX29" fmla="*/ 219671 w 338138"/>
              <a:gd name="connsiteY29" fmla="*/ 186395 h 338138"/>
              <a:gd name="connsiteX30" fmla="*/ 193378 w 338138"/>
              <a:gd name="connsiteY30" fmla="*/ 161181 h 338138"/>
              <a:gd name="connsiteX31" fmla="*/ 196007 w 338138"/>
              <a:gd name="connsiteY31" fmla="*/ 145257 h 338138"/>
              <a:gd name="connsiteX32" fmla="*/ 146051 w 338138"/>
              <a:gd name="connsiteY32" fmla="*/ 94828 h 338138"/>
              <a:gd name="connsiteX33" fmla="*/ 96094 w 338138"/>
              <a:gd name="connsiteY33" fmla="*/ 145257 h 338138"/>
              <a:gd name="connsiteX34" fmla="*/ 146051 w 338138"/>
              <a:gd name="connsiteY34" fmla="*/ 195685 h 338138"/>
              <a:gd name="connsiteX35" fmla="*/ 161827 w 338138"/>
              <a:gd name="connsiteY35" fmla="*/ 193031 h 338138"/>
              <a:gd name="connsiteX36" fmla="*/ 188119 w 338138"/>
              <a:gd name="connsiteY36" fmla="*/ 219572 h 338138"/>
              <a:gd name="connsiteX37" fmla="*/ 146051 w 338138"/>
              <a:gd name="connsiteY37" fmla="*/ 230188 h 338138"/>
              <a:gd name="connsiteX38" fmla="*/ 61913 w 338138"/>
              <a:gd name="connsiteY38" fmla="*/ 145257 h 338138"/>
              <a:gd name="connsiteX39" fmla="*/ 146051 w 338138"/>
              <a:gd name="connsiteY39" fmla="*/ 60325 h 338138"/>
              <a:gd name="connsiteX40" fmla="*/ 145257 w 338138"/>
              <a:gd name="connsiteY40" fmla="*/ 0 h 338138"/>
              <a:gd name="connsiteX41" fmla="*/ 290513 w 338138"/>
              <a:gd name="connsiteY41" fmla="*/ 145257 h 338138"/>
              <a:gd name="connsiteX42" fmla="*/ 269385 w 338138"/>
              <a:gd name="connsiteY42" fmla="*/ 221846 h 338138"/>
              <a:gd name="connsiteX43" fmla="*/ 254859 w 338138"/>
              <a:gd name="connsiteY43" fmla="*/ 221846 h 338138"/>
              <a:gd name="connsiteX44" fmla="*/ 239013 w 338138"/>
              <a:gd name="connsiteY44" fmla="*/ 206000 h 338138"/>
              <a:gd name="connsiteX45" fmla="*/ 256180 w 338138"/>
              <a:gd name="connsiteY45" fmla="*/ 145257 h 338138"/>
              <a:gd name="connsiteX46" fmla="*/ 145257 w 338138"/>
              <a:gd name="connsiteY46" fmla="*/ 34333 h 338138"/>
              <a:gd name="connsiteX47" fmla="*/ 34333 w 338138"/>
              <a:gd name="connsiteY47" fmla="*/ 145257 h 338138"/>
              <a:gd name="connsiteX48" fmla="*/ 145257 w 338138"/>
              <a:gd name="connsiteY48" fmla="*/ 256180 h 338138"/>
              <a:gd name="connsiteX49" fmla="*/ 206000 w 338138"/>
              <a:gd name="connsiteY49" fmla="*/ 239013 h 338138"/>
              <a:gd name="connsiteX50" fmla="*/ 221847 w 338138"/>
              <a:gd name="connsiteY50" fmla="*/ 254859 h 338138"/>
              <a:gd name="connsiteX51" fmla="*/ 221847 w 338138"/>
              <a:gd name="connsiteY51" fmla="*/ 269385 h 338138"/>
              <a:gd name="connsiteX52" fmla="*/ 145257 w 338138"/>
              <a:gd name="connsiteY52" fmla="*/ 290513 h 338138"/>
              <a:gd name="connsiteX53" fmla="*/ 0 w 338138"/>
              <a:gd name="connsiteY53" fmla="*/ 145257 h 338138"/>
              <a:gd name="connsiteX54" fmla="*/ 145257 w 338138"/>
              <a:gd name="connsiteY54" fmla="*/ 0 h 3381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338138" h="338138">
                <a:moveTo>
                  <a:pt x="157638" y="144463"/>
                </a:moveTo>
                <a:cubicBezTo>
                  <a:pt x="160273" y="144463"/>
                  <a:pt x="162908" y="145790"/>
                  <a:pt x="165544" y="148443"/>
                </a:cubicBezTo>
                <a:cubicBezTo>
                  <a:pt x="165544" y="148443"/>
                  <a:pt x="165544" y="148443"/>
                  <a:pt x="249865" y="233341"/>
                </a:cubicBezTo>
                <a:cubicBezTo>
                  <a:pt x="249865" y="233341"/>
                  <a:pt x="249865" y="233341"/>
                  <a:pt x="280167" y="232015"/>
                </a:cubicBezTo>
                <a:cubicBezTo>
                  <a:pt x="282803" y="232015"/>
                  <a:pt x="285438" y="233341"/>
                  <a:pt x="286755" y="234668"/>
                </a:cubicBezTo>
                <a:cubicBezTo>
                  <a:pt x="286755" y="234668"/>
                  <a:pt x="286755" y="234668"/>
                  <a:pt x="335503" y="283750"/>
                </a:cubicBezTo>
                <a:cubicBezTo>
                  <a:pt x="338138" y="286403"/>
                  <a:pt x="338138" y="289056"/>
                  <a:pt x="338138" y="293036"/>
                </a:cubicBezTo>
                <a:cubicBezTo>
                  <a:pt x="336821" y="295689"/>
                  <a:pt x="334186" y="298342"/>
                  <a:pt x="330233" y="298342"/>
                </a:cubicBezTo>
                <a:cubicBezTo>
                  <a:pt x="330233" y="298342"/>
                  <a:pt x="330233" y="298342"/>
                  <a:pt x="311788" y="303648"/>
                </a:cubicBezTo>
                <a:cubicBezTo>
                  <a:pt x="307835" y="303648"/>
                  <a:pt x="305200" y="306301"/>
                  <a:pt x="303883" y="310281"/>
                </a:cubicBezTo>
                <a:cubicBezTo>
                  <a:pt x="303883" y="310281"/>
                  <a:pt x="303883" y="310281"/>
                  <a:pt x="299930" y="331505"/>
                </a:cubicBezTo>
                <a:cubicBezTo>
                  <a:pt x="298613" y="334158"/>
                  <a:pt x="295978" y="336812"/>
                  <a:pt x="293343" y="338138"/>
                </a:cubicBezTo>
                <a:cubicBezTo>
                  <a:pt x="292025" y="338138"/>
                  <a:pt x="292025" y="338138"/>
                  <a:pt x="290708" y="338138"/>
                </a:cubicBezTo>
                <a:cubicBezTo>
                  <a:pt x="288073" y="338138"/>
                  <a:pt x="285438" y="336812"/>
                  <a:pt x="284120" y="335485"/>
                </a:cubicBezTo>
                <a:cubicBezTo>
                  <a:pt x="284120" y="335485"/>
                  <a:pt x="284120" y="335485"/>
                  <a:pt x="235372" y="286403"/>
                </a:cubicBezTo>
                <a:cubicBezTo>
                  <a:pt x="232737" y="283750"/>
                  <a:pt x="232737" y="281097"/>
                  <a:pt x="232737" y="279770"/>
                </a:cubicBezTo>
                <a:cubicBezTo>
                  <a:pt x="232737" y="279770"/>
                  <a:pt x="232737" y="279770"/>
                  <a:pt x="234054" y="249260"/>
                </a:cubicBezTo>
                <a:cubicBezTo>
                  <a:pt x="234054" y="249260"/>
                  <a:pt x="234054" y="249260"/>
                  <a:pt x="149733" y="164361"/>
                </a:cubicBezTo>
                <a:cubicBezTo>
                  <a:pt x="144463" y="159055"/>
                  <a:pt x="144463" y="152422"/>
                  <a:pt x="149733" y="148443"/>
                </a:cubicBezTo>
                <a:cubicBezTo>
                  <a:pt x="151051" y="145790"/>
                  <a:pt x="155003" y="144463"/>
                  <a:pt x="157638" y="144463"/>
                </a:cubicBezTo>
                <a:close/>
                <a:moveTo>
                  <a:pt x="145922" y="120650"/>
                </a:moveTo>
                <a:cubicBezTo>
                  <a:pt x="157893" y="120650"/>
                  <a:pt x="167203" y="128373"/>
                  <a:pt x="169863" y="137383"/>
                </a:cubicBezTo>
                <a:cubicBezTo>
                  <a:pt x="167203" y="134809"/>
                  <a:pt x="161883" y="133522"/>
                  <a:pt x="157893" y="133522"/>
                </a:cubicBezTo>
                <a:cubicBezTo>
                  <a:pt x="151242" y="133522"/>
                  <a:pt x="145922" y="136096"/>
                  <a:pt x="141931" y="141245"/>
                </a:cubicBezTo>
                <a:cubicBezTo>
                  <a:pt x="133951" y="147680"/>
                  <a:pt x="132620" y="160552"/>
                  <a:pt x="137941" y="168275"/>
                </a:cubicBezTo>
                <a:cubicBezTo>
                  <a:pt x="128630" y="165701"/>
                  <a:pt x="120650" y="156691"/>
                  <a:pt x="120650" y="145106"/>
                </a:cubicBezTo>
                <a:cubicBezTo>
                  <a:pt x="120650" y="132234"/>
                  <a:pt x="132620" y="120650"/>
                  <a:pt x="145922" y="120650"/>
                </a:cubicBezTo>
                <a:close/>
                <a:moveTo>
                  <a:pt x="146051" y="60325"/>
                </a:moveTo>
                <a:cubicBezTo>
                  <a:pt x="192063" y="60325"/>
                  <a:pt x="230188" y="98810"/>
                  <a:pt x="230188" y="145257"/>
                </a:cubicBezTo>
                <a:cubicBezTo>
                  <a:pt x="230188" y="159854"/>
                  <a:pt x="226244" y="174452"/>
                  <a:pt x="219671" y="186395"/>
                </a:cubicBezTo>
                <a:lnTo>
                  <a:pt x="193378" y="161181"/>
                </a:lnTo>
                <a:cubicBezTo>
                  <a:pt x="196007" y="155873"/>
                  <a:pt x="196007" y="150565"/>
                  <a:pt x="196007" y="145257"/>
                </a:cubicBezTo>
                <a:cubicBezTo>
                  <a:pt x="196007" y="117388"/>
                  <a:pt x="173658" y="94828"/>
                  <a:pt x="146051" y="94828"/>
                </a:cubicBezTo>
                <a:cubicBezTo>
                  <a:pt x="118443" y="94828"/>
                  <a:pt x="96094" y="117388"/>
                  <a:pt x="96094" y="145257"/>
                </a:cubicBezTo>
                <a:cubicBezTo>
                  <a:pt x="96094" y="173125"/>
                  <a:pt x="118443" y="195685"/>
                  <a:pt x="146051" y="195685"/>
                </a:cubicBezTo>
                <a:cubicBezTo>
                  <a:pt x="151309" y="195685"/>
                  <a:pt x="156568" y="194358"/>
                  <a:pt x="161827" y="193031"/>
                </a:cubicBezTo>
                <a:cubicBezTo>
                  <a:pt x="161827" y="193031"/>
                  <a:pt x="161827" y="193031"/>
                  <a:pt x="188119" y="219572"/>
                </a:cubicBezTo>
                <a:cubicBezTo>
                  <a:pt x="174973" y="226207"/>
                  <a:pt x="161827" y="230188"/>
                  <a:pt x="146051" y="230188"/>
                </a:cubicBezTo>
                <a:cubicBezTo>
                  <a:pt x="100038" y="230188"/>
                  <a:pt x="61913" y="191703"/>
                  <a:pt x="61913" y="145257"/>
                </a:cubicBezTo>
                <a:cubicBezTo>
                  <a:pt x="61913" y="98810"/>
                  <a:pt x="100038" y="60325"/>
                  <a:pt x="146051" y="60325"/>
                </a:cubicBezTo>
                <a:close/>
                <a:moveTo>
                  <a:pt x="145257" y="0"/>
                </a:moveTo>
                <a:cubicBezTo>
                  <a:pt x="225808" y="0"/>
                  <a:pt x="290513" y="64705"/>
                  <a:pt x="290513" y="145257"/>
                </a:cubicBezTo>
                <a:cubicBezTo>
                  <a:pt x="290513" y="172987"/>
                  <a:pt x="282590" y="199398"/>
                  <a:pt x="269385" y="221846"/>
                </a:cubicBezTo>
                <a:cubicBezTo>
                  <a:pt x="269385" y="221846"/>
                  <a:pt x="269385" y="221846"/>
                  <a:pt x="254859" y="221846"/>
                </a:cubicBezTo>
                <a:cubicBezTo>
                  <a:pt x="254859" y="221846"/>
                  <a:pt x="254859" y="221846"/>
                  <a:pt x="239013" y="206000"/>
                </a:cubicBezTo>
                <a:cubicBezTo>
                  <a:pt x="249577" y="188833"/>
                  <a:pt x="256180" y="167705"/>
                  <a:pt x="256180" y="145257"/>
                </a:cubicBezTo>
                <a:cubicBezTo>
                  <a:pt x="256180" y="84513"/>
                  <a:pt x="207321" y="34333"/>
                  <a:pt x="145257" y="34333"/>
                </a:cubicBezTo>
                <a:cubicBezTo>
                  <a:pt x="84513" y="34333"/>
                  <a:pt x="34333" y="84513"/>
                  <a:pt x="34333" y="145257"/>
                </a:cubicBezTo>
                <a:cubicBezTo>
                  <a:pt x="34333" y="207321"/>
                  <a:pt x="84513" y="256180"/>
                  <a:pt x="145257" y="256180"/>
                </a:cubicBezTo>
                <a:cubicBezTo>
                  <a:pt x="167705" y="256180"/>
                  <a:pt x="188834" y="249577"/>
                  <a:pt x="206000" y="239013"/>
                </a:cubicBezTo>
                <a:cubicBezTo>
                  <a:pt x="206000" y="239013"/>
                  <a:pt x="206000" y="239013"/>
                  <a:pt x="221847" y="254859"/>
                </a:cubicBezTo>
                <a:cubicBezTo>
                  <a:pt x="221847" y="254859"/>
                  <a:pt x="221847" y="254859"/>
                  <a:pt x="221847" y="269385"/>
                </a:cubicBezTo>
                <a:cubicBezTo>
                  <a:pt x="199398" y="282590"/>
                  <a:pt x="172988" y="290513"/>
                  <a:pt x="145257" y="290513"/>
                </a:cubicBezTo>
                <a:cubicBezTo>
                  <a:pt x="64705" y="290513"/>
                  <a:pt x="0" y="225808"/>
                  <a:pt x="0" y="145257"/>
                </a:cubicBezTo>
                <a:cubicBezTo>
                  <a:pt x="0" y="64705"/>
                  <a:pt x="64705" y="0"/>
                  <a:pt x="145257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矩形 58"/>
          <p:cNvSpPr/>
          <p:nvPr/>
        </p:nvSpPr>
        <p:spPr>
          <a:xfrm>
            <a:off x="8350250" y="3616960"/>
            <a:ext cx="2473960" cy="1124585"/>
          </a:xfrm>
          <a:prstGeom prst="rect">
            <a:avLst/>
          </a:prstGeom>
        </p:spPr>
        <p:txBody>
          <a:bodyPr wrap="square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rgbClr val="7F7F7F"/>
                </a:solidFill>
                <a:latin typeface="宋体"/>
                <a:cs typeface="+mn-ea"/>
                <a:sym typeface="宋体"/>
              </a:rPr>
              <a:t>下面将详细介绍华为的管理理念，包括核心理念、客户至上、人力资本、创新和危机意识等方面</a:t>
            </a:r>
          </a:p>
        </p:txBody>
      </p:sp>
      <p:sp>
        <p:nvSpPr>
          <p:cNvPr id="60" name="矩形 59"/>
          <p:cNvSpPr/>
          <p:nvPr/>
        </p:nvSpPr>
        <p:spPr>
          <a:xfrm>
            <a:off x="8465820" y="3264535"/>
            <a:ext cx="2242185" cy="423545"/>
          </a:xfrm>
          <a:prstGeom prst="rect">
            <a:avLst/>
          </a:prstGeom>
        </p:spPr>
        <p:txBody>
          <a:bodyPr wrap="square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椭圆 61"/>
          <p:cNvSpPr/>
          <p:nvPr/>
        </p:nvSpPr>
        <p:spPr>
          <a:xfrm>
            <a:off x="9079655" y="2138440"/>
            <a:ext cx="1014514" cy="1014514"/>
          </a:xfrm>
          <a:prstGeom prst="ellipse">
            <a:avLst/>
          </a:prstGeom>
          <a:solidFill>
            <a:srgbClr val="857A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椭圆 62"/>
          <p:cNvSpPr/>
          <p:nvPr/>
        </p:nvSpPr>
        <p:spPr>
          <a:xfrm>
            <a:off x="9286675" y="2348333"/>
            <a:ext cx="600476" cy="594730"/>
          </a:xfrm>
          <a:custGeom>
            <a:gdLst>
              <a:gd name="connsiteX0" fmla="*/ 292147 w 331788"/>
              <a:gd name="connsiteY0" fmla="*/ 109538 h 328613"/>
              <a:gd name="connsiteX1" fmla="*/ 327025 w 331788"/>
              <a:gd name="connsiteY1" fmla="*/ 145621 h 328613"/>
              <a:gd name="connsiteX2" fmla="*/ 327025 w 331788"/>
              <a:gd name="connsiteY2" fmla="*/ 229385 h 328613"/>
              <a:gd name="connsiteX3" fmla="*/ 293438 w 331788"/>
              <a:gd name="connsiteY3" fmla="*/ 264179 h 328613"/>
              <a:gd name="connsiteX4" fmla="*/ 252101 w 331788"/>
              <a:gd name="connsiteY4" fmla="*/ 264179 h 328613"/>
              <a:gd name="connsiteX5" fmla="*/ 252101 w 331788"/>
              <a:gd name="connsiteY5" fmla="*/ 319593 h 328613"/>
              <a:gd name="connsiteX6" fmla="*/ 243059 w 331788"/>
              <a:gd name="connsiteY6" fmla="*/ 328613 h 328613"/>
              <a:gd name="connsiteX7" fmla="*/ 205596 w 331788"/>
              <a:gd name="connsiteY7" fmla="*/ 328613 h 328613"/>
              <a:gd name="connsiteX8" fmla="*/ 195262 w 331788"/>
              <a:gd name="connsiteY8" fmla="*/ 319593 h 328613"/>
              <a:gd name="connsiteX9" fmla="*/ 195262 w 331788"/>
              <a:gd name="connsiteY9" fmla="*/ 235829 h 328613"/>
              <a:gd name="connsiteX10" fmla="*/ 224973 w 331788"/>
              <a:gd name="connsiteY10" fmla="*/ 207478 h 328613"/>
              <a:gd name="connsiteX11" fmla="*/ 255976 w 331788"/>
              <a:gd name="connsiteY11" fmla="*/ 207478 h 328613"/>
              <a:gd name="connsiteX12" fmla="*/ 255976 w 331788"/>
              <a:gd name="connsiteY12" fmla="*/ 145621 h 328613"/>
              <a:gd name="connsiteX13" fmla="*/ 292147 w 331788"/>
              <a:gd name="connsiteY13" fmla="*/ 109538 h 328613"/>
              <a:gd name="connsiteX14" fmla="*/ 38473 w 331788"/>
              <a:gd name="connsiteY14" fmla="*/ 109538 h 328613"/>
              <a:gd name="connsiteX15" fmla="*/ 75079 w 331788"/>
              <a:gd name="connsiteY15" fmla="*/ 145621 h 328613"/>
              <a:gd name="connsiteX16" fmla="*/ 75079 w 331788"/>
              <a:gd name="connsiteY16" fmla="*/ 207478 h 328613"/>
              <a:gd name="connsiteX17" fmla="*/ 106456 w 331788"/>
              <a:gd name="connsiteY17" fmla="*/ 207478 h 328613"/>
              <a:gd name="connsiteX18" fmla="*/ 136525 w 331788"/>
              <a:gd name="connsiteY18" fmla="*/ 235829 h 328613"/>
              <a:gd name="connsiteX19" fmla="*/ 136525 w 331788"/>
              <a:gd name="connsiteY19" fmla="*/ 319593 h 328613"/>
              <a:gd name="connsiteX20" fmla="*/ 126066 w 331788"/>
              <a:gd name="connsiteY20" fmla="*/ 328613 h 328613"/>
              <a:gd name="connsiteX21" fmla="*/ 88153 w 331788"/>
              <a:gd name="connsiteY21" fmla="*/ 328613 h 328613"/>
              <a:gd name="connsiteX22" fmla="*/ 79001 w 331788"/>
              <a:gd name="connsiteY22" fmla="*/ 319593 h 328613"/>
              <a:gd name="connsiteX23" fmla="*/ 79001 w 331788"/>
              <a:gd name="connsiteY23" fmla="*/ 264179 h 328613"/>
              <a:gd name="connsiteX24" fmla="*/ 37166 w 331788"/>
              <a:gd name="connsiteY24" fmla="*/ 264179 h 328613"/>
              <a:gd name="connsiteX25" fmla="*/ 3175 w 331788"/>
              <a:gd name="connsiteY25" fmla="*/ 229385 h 328613"/>
              <a:gd name="connsiteX26" fmla="*/ 3175 w 331788"/>
              <a:gd name="connsiteY26" fmla="*/ 145621 h 328613"/>
              <a:gd name="connsiteX27" fmla="*/ 38473 w 331788"/>
              <a:gd name="connsiteY27" fmla="*/ 109538 h 328613"/>
              <a:gd name="connsiteX28" fmla="*/ 160734 w 331788"/>
              <a:gd name="connsiteY28" fmla="*/ 88900 h 328613"/>
              <a:gd name="connsiteX29" fmla="*/ 171053 w 331788"/>
              <a:gd name="connsiteY29" fmla="*/ 88900 h 328613"/>
              <a:gd name="connsiteX30" fmla="*/ 173633 w 331788"/>
              <a:gd name="connsiteY30" fmla="*/ 90195 h 328613"/>
              <a:gd name="connsiteX31" fmla="*/ 174923 w 331788"/>
              <a:gd name="connsiteY31" fmla="*/ 95375 h 328613"/>
              <a:gd name="connsiteX32" fmla="*/ 169763 w 331788"/>
              <a:gd name="connsiteY32" fmla="*/ 103146 h 328613"/>
              <a:gd name="connsiteX33" fmla="*/ 172343 w 331788"/>
              <a:gd name="connsiteY33" fmla="*/ 123867 h 328613"/>
              <a:gd name="connsiteX34" fmla="*/ 167184 w 331788"/>
              <a:gd name="connsiteY34" fmla="*/ 136818 h 328613"/>
              <a:gd name="connsiteX35" fmla="*/ 164604 w 331788"/>
              <a:gd name="connsiteY35" fmla="*/ 136818 h 328613"/>
              <a:gd name="connsiteX36" fmla="*/ 159444 w 331788"/>
              <a:gd name="connsiteY36" fmla="*/ 123867 h 328613"/>
              <a:gd name="connsiteX37" fmla="*/ 162024 w 331788"/>
              <a:gd name="connsiteY37" fmla="*/ 103146 h 328613"/>
              <a:gd name="connsiteX38" fmla="*/ 156865 w 331788"/>
              <a:gd name="connsiteY38" fmla="*/ 95375 h 328613"/>
              <a:gd name="connsiteX39" fmla="*/ 158155 w 331788"/>
              <a:gd name="connsiteY39" fmla="*/ 90195 h 328613"/>
              <a:gd name="connsiteX40" fmla="*/ 160734 w 331788"/>
              <a:gd name="connsiteY40" fmla="*/ 88900 h 328613"/>
              <a:gd name="connsiteX41" fmla="*/ 136182 w 331788"/>
              <a:gd name="connsiteY41" fmla="*/ 88900 h 328613"/>
              <a:gd name="connsiteX42" fmla="*/ 138766 w 331788"/>
              <a:gd name="connsiteY42" fmla="*/ 91502 h 328613"/>
              <a:gd name="connsiteX43" fmla="*/ 165893 w 331788"/>
              <a:gd name="connsiteY43" fmla="*/ 165652 h 328613"/>
              <a:gd name="connsiteX44" fmla="*/ 193021 w 331788"/>
              <a:gd name="connsiteY44" fmla="*/ 91502 h 328613"/>
              <a:gd name="connsiteX45" fmla="*/ 196897 w 331788"/>
              <a:gd name="connsiteY45" fmla="*/ 90201 h 328613"/>
              <a:gd name="connsiteX46" fmla="*/ 208523 w 331788"/>
              <a:gd name="connsiteY46" fmla="*/ 92802 h 328613"/>
              <a:gd name="connsiteX47" fmla="*/ 231775 w 331788"/>
              <a:gd name="connsiteY47" fmla="*/ 125325 h 328613"/>
              <a:gd name="connsiteX48" fmla="*/ 231775 w 331788"/>
              <a:gd name="connsiteY48" fmla="*/ 176059 h 328613"/>
              <a:gd name="connsiteX49" fmla="*/ 226608 w 331788"/>
              <a:gd name="connsiteY49" fmla="*/ 182563 h 328613"/>
              <a:gd name="connsiteX50" fmla="*/ 105179 w 331788"/>
              <a:gd name="connsiteY50" fmla="*/ 182563 h 328613"/>
              <a:gd name="connsiteX51" fmla="*/ 100012 w 331788"/>
              <a:gd name="connsiteY51" fmla="*/ 176059 h 328613"/>
              <a:gd name="connsiteX52" fmla="*/ 100012 w 331788"/>
              <a:gd name="connsiteY52" fmla="*/ 125325 h 328613"/>
              <a:gd name="connsiteX53" fmla="*/ 123264 w 331788"/>
              <a:gd name="connsiteY53" fmla="*/ 92802 h 328613"/>
              <a:gd name="connsiteX54" fmla="*/ 134890 w 331788"/>
              <a:gd name="connsiteY54" fmla="*/ 90201 h 328613"/>
              <a:gd name="connsiteX55" fmla="*/ 136182 w 331788"/>
              <a:gd name="connsiteY55" fmla="*/ 88900 h 328613"/>
              <a:gd name="connsiteX56" fmla="*/ 292100 w 331788"/>
              <a:gd name="connsiteY56" fmla="*/ 19050 h 328613"/>
              <a:gd name="connsiteX57" fmla="*/ 331788 w 331788"/>
              <a:gd name="connsiteY57" fmla="*/ 58738 h 328613"/>
              <a:gd name="connsiteX58" fmla="*/ 292100 w 331788"/>
              <a:gd name="connsiteY58" fmla="*/ 98426 h 328613"/>
              <a:gd name="connsiteX59" fmla="*/ 252412 w 331788"/>
              <a:gd name="connsiteY59" fmla="*/ 58738 h 328613"/>
              <a:gd name="connsiteX60" fmla="*/ 292100 w 331788"/>
              <a:gd name="connsiteY60" fmla="*/ 19050 h 328613"/>
              <a:gd name="connsiteX61" fmla="*/ 39688 w 331788"/>
              <a:gd name="connsiteY61" fmla="*/ 19050 h 328613"/>
              <a:gd name="connsiteX62" fmla="*/ 79376 w 331788"/>
              <a:gd name="connsiteY62" fmla="*/ 58738 h 328613"/>
              <a:gd name="connsiteX63" fmla="*/ 39688 w 331788"/>
              <a:gd name="connsiteY63" fmla="*/ 98426 h 328613"/>
              <a:gd name="connsiteX64" fmla="*/ 0 w 331788"/>
              <a:gd name="connsiteY64" fmla="*/ 58738 h 328613"/>
              <a:gd name="connsiteX65" fmla="*/ 39688 w 331788"/>
              <a:gd name="connsiteY65" fmla="*/ 19050 h 328613"/>
              <a:gd name="connsiteX66" fmla="*/ 165894 w 331788"/>
              <a:gd name="connsiteY66" fmla="*/ 0 h 328613"/>
              <a:gd name="connsiteX67" fmla="*/ 204788 w 331788"/>
              <a:gd name="connsiteY67" fmla="*/ 39688 h 328613"/>
              <a:gd name="connsiteX68" fmla="*/ 165894 w 331788"/>
              <a:gd name="connsiteY68" fmla="*/ 79376 h 328613"/>
              <a:gd name="connsiteX69" fmla="*/ 127000 w 331788"/>
              <a:gd name="connsiteY69" fmla="*/ 39688 h 328613"/>
              <a:gd name="connsiteX70" fmla="*/ 165894 w 331788"/>
              <a:gd name="connsiteY70" fmla="*/ 0 h 328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331788" h="328613">
                <a:moveTo>
                  <a:pt x="292147" y="109538"/>
                </a:moveTo>
                <a:cubicBezTo>
                  <a:pt x="311524" y="109538"/>
                  <a:pt x="327025" y="126291"/>
                  <a:pt x="327025" y="145621"/>
                </a:cubicBezTo>
                <a:cubicBezTo>
                  <a:pt x="327025" y="145621"/>
                  <a:pt x="327025" y="145621"/>
                  <a:pt x="327025" y="229385"/>
                </a:cubicBezTo>
                <a:cubicBezTo>
                  <a:pt x="327025" y="248715"/>
                  <a:pt x="311524" y="264179"/>
                  <a:pt x="293438" y="264179"/>
                </a:cubicBezTo>
                <a:cubicBezTo>
                  <a:pt x="293438" y="264179"/>
                  <a:pt x="293438" y="264179"/>
                  <a:pt x="252101" y="264179"/>
                </a:cubicBezTo>
                <a:cubicBezTo>
                  <a:pt x="252101" y="264179"/>
                  <a:pt x="252101" y="264179"/>
                  <a:pt x="252101" y="319593"/>
                </a:cubicBezTo>
                <a:cubicBezTo>
                  <a:pt x="252101" y="324747"/>
                  <a:pt x="248226" y="328613"/>
                  <a:pt x="243059" y="328613"/>
                </a:cubicBezTo>
                <a:cubicBezTo>
                  <a:pt x="243059" y="328613"/>
                  <a:pt x="243059" y="328613"/>
                  <a:pt x="205596" y="328613"/>
                </a:cubicBezTo>
                <a:cubicBezTo>
                  <a:pt x="199138" y="328613"/>
                  <a:pt x="195262" y="324747"/>
                  <a:pt x="195262" y="319593"/>
                </a:cubicBezTo>
                <a:cubicBezTo>
                  <a:pt x="195262" y="319593"/>
                  <a:pt x="195262" y="319593"/>
                  <a:pt x="195262" y="235829"/>
                </a:cubicBezTo>
                <a:cubicBezTo>
                  <a:pt x="195262" y="220364"/>
                  <a:pt x="208180" y="207478"/>
                  <a:pt x="224973" y="207478"/>
                </a:cubicBezTo>
                <a:cubicBezTo>
                  <a:pt x="224973" y="207478"/>
                  <a:pt x="224973" y="207478"/>
                  <a:pt x="255976" y="207478"/>
                </a:cubicBezTo>
                <a:cubicBezTo>
                  <a:pt x="255976" y="207478"/>
                  <a:pt x="255976" y="207478"/>
                  <a:pt x="255976" y="145621"/>
                </a:cubicBezTo>
                <a:cubicBezTo>
                  <a:pt x="255976" y="126291"/>
                  <a:pt x="271478" y="109538"/>
                  <a:pt x="292147" y="109538"/>
                </a:cubicBezTo>
                <a:close/>
                <a:moveTo>
                  <a:pt x="38473" y="109538"/>
                </a:moveTo>
                <a:cubicBezTo>
                  <a:pt x="59391" y="109538"/>
                  <a:pt x="75079" y="126291"/>
                  <a:pt x="75079" y="145621"/>
                </a:cubicBezTo>
                <a:cubicBezTo>
                  <a:pt x="75079" y="145621"/>
                  <a:pt x="75079" y="145621"/>
                  <a:pt x="75079" y="207478"/>
                </a:cubicBezTo>
                <a:cubicBezTo>
                  <a:pt x="75079" y="207478"/>
                  <a:pt x="75079" y="207478"/>
                  <a:pt x="106456" y="207478"/>
                </a:cubicBezTo>
                <a:cubicBezTo>
                  <a:pt x="123451" y="207478"/>
                  <a:pt x="136525" y="220364"/>
                  <a:pt x="136525" y="235829"/>
                </a:cubicBezTo>
                <a:cubicBezTo>
                  <a:pt x="136525" y="235829"/>
                  <a:pt x="136525" y="235829"/>
                  <a:pt x="136525" y="319593"/>
                </a:cubicBezTo>
                <a:cubicBezTo>
                  <a:pt x="136525" y="324747"/>
                  <a:pt x="132603" y="328613"/>
                  <a:pt x="126066" y="328613"/>
                </a:cubicBezTo>
                <a:cubicBezTo>
                  <a:pt x="126066" y="328613"/>
                  <a:pt x="126066" y="328613"/>
                  <a:pt x="88153" y="328613"/>
                </a:cubicBezTo>
                <a:cubicBezTo>
                  <a:pt x="82923" y="328613"/>
                  <a:pt x="79001" y="324747"/>
                  <a:pt x="79001" y="319593"/>
                </a:cubicBezTo>
                <a:cubicBezTo>
                  <a:pt x="79001" y="319593"/>
                  <a:pt x="79001" y="319593"/>
                  <a:pt x="79001" y="264179"/>
                </a:cubicBezTo>
                <a:cubicBezTo>
                  <a:pt x="79001" y="264179"/>
                  <a:pt x="79001" y="264179"/>
                  <a:pt x="37166" y="264179"/>
                </a:cubicBezTo>
                <a:cubicBezTo>
                  <a:pt x="18863" y="264179"/>
                  <a:pt x="3175" y="248715"/>
                  <a:pt x="3175" y="229385"/>
                </a:cubicBezTo>
                <a:cubicBezTo>
                  <a:pt x="3175" y="229385"/>
                  <a:pt x="3175" y="229385"/>
                  <a:pt x="3175" y="145621"/>
                </a:cubicBezTo>
                <a:cubicBezTo>
                  <a:pt x="3175" y="126291"/>
                  <a:pt x="18863" y="109538"/>
                  <a:pt x="38473" y="109538"/>
                </a:cubicBezTo>
                <a:close/>
                <a:moveTo>
                  <a:pt x="160734" y="88900"/>
                </a:moveTo>
                <a:cubicBezTo>
                  <a:pt x="160734" y="88900"/>
                  <a:pt x="160734" y="88900"/>
                  <a:pt x="171053" y="88900"/>
                </a:cubicBezTo>
                <a:cubicBezTo>
                  <a:pt x="172343" y="88900"/>
                  <a:pt x="173633" y="90195"/>
                  <a:pt x="173633" y="90195"/>
                </a:cubicBezTo>
                <a:cubicBezTo>
                  <a:pt x="174923" y="92785"/>
                  <a:pt x="176213" y="94080"/>
                  <a:pt x="174923" y="95375"/>
                </a:cubicBezTo>
                <a:cubicBezTo>
                  <a:pt x="174923" y="95375"/>
                  <a:pt x="174923" y="95375"/>
                  <a:pt x="169763" y="103146"/>
                </a:cubicBezTo>
                <a:cubicBezTo>
                  <a:pt x="169763" y="103146"/>
                  <a:pt x="169763" y="103146"/>
                  <a:pt x="172343" y="123867"/>
                </a:cubicBezTo>
                <a:cubicBezTo>
                  <a:pt x="172343" y="123867"/>
                  <a:pt x="172343" y="123867"/>
                  <a:pt x="167184" y="136818"/>
                </a:cubicBezTo>
                <a:cubicBezTo>
                  <a:pt x="167184" y="138113"/>
                  <a:pt x="164604" y="138113"/>
                  <a:pt x="164604" y="136818"/>
                </a:cubicBezTo>
                <a:cubicBezTo>
                  <a:pt x="164604" y="136818"/>
                  <a:pt x="164604" y="136818"/>
                  <a:pt x="159444" y="123867"/>
                </a:cubicBezTo>
                <a:cubicBezTo>
                  <a:pt x="159444" y="123867"/>
                  <a:pt x="159444" y="123867"/>
                  <a:pt x="162024" y="103146"/>
                </a:cubicBezTo>
                <a:cubicBezTo>
                  <a:pt x="162024" y="103146"/>
                  <a:pt x="162024" y="103146"/>
                  <a:pt x="156865" y="95375"/>
                </a:cubicBezTo>
                <a:cubicBezTo>
                  <a:pt x="155575" y="94080"/>
                  <a:pt x="156865" y="92785"/>
                  <a:pt x="158155" y="90195"/>
                </a:cubicBezTo>
                <a:cubicBezTo>
                  <a:pt x="158155" y="90195"/>
                  <a:pt x="159444" y="88900"/>
                  <a:pt x="160734" y="88900"/>
                </a:cubicBezTo>
                <a:close/>
                <a:moveTo>
                  <a:pt x="136182" y="88900"/>
                </a:moveTo>
                <a:cubicBezTo>
                  <a:pt x="137474" y="88900"/>
                  <a:pt x="138766" y="90201"/>
                  <a:pt x="138766" y="91502"/>
                </a:cubicBezTo>
                <a:cubicBezTo>
                  <a:pt x="138766" y="91502"/>
                  <a:pt x="138766" y="91502"/>
                  <a:pt x="165893" y="165652"/>
                </a:cubicBezTo>
                <a:cubicBezTo>
                  <a:pt x="165893" y="165652"/>
                  <a:pt x="165893" y="165652"/>
                  <a:pt x="193021" y="91502"/>
                </a:cubicBezTo>
                <a:cubicBezTo>
                  <a:pt x="193021" y="90201"/>
                  <a:pt x="195605" y="88900"/>
                  <a:pt x="196897" y="90201"/>
                </a:cubicBezTo>
                <a:cubicBezTo>
                  <a:pt x="196897" y="90201"/>
                  <a:pt x="196897" y="90201"/>
                  <a:pt x="208523" y="92802"/>
                </a:cubicBezTo>
                <a:cubicBezTo>
                  <a:pt x="222733" y="98006"/>
                  <a:pt x="231775" y="111015"/>
                  <a:pt x="231775" y="125325"/>
                </a:cubicBezTo>
                <a:cubicBezTo>
                  <a:pt x="231775" y="125325"/>
                  <a:pt x="231775" y="125325"/>
                  <a:pt x="231775" y="176059"/>
                </a:cubicBezTo>
                <a:cubicBezTo>
                  <a:pt x="231775" y="179961"/>
                  <a:pt x="229192" y="182563"/>
                  <a:pt x="226608" y="182563"/>
                </a:cubicBezTo>
                <a:cubicBezTo>
                  <a:pt x="226608" y="182563"/>
                  <a:pt x="226608" y="182563"/>
                  <a:pt x="105179" y="182563"/>
                </a:cubicBezTo>
                <a:cubicBezTo>
                  <a:pt x="102595" y="182563"/>
                  <a:pt x="100012" y="179961"/>
                  <a:pt x="100012" y="176059"/>
                </a:cubicBezTo>
                <a:cubicBezTo>
                  <a:pt x="100012" y="176059"/>
                  <a:pt x="100012" y="176059"/>
                  <a:pt x="100012" y="125325"/>
                </a:cubicBezTo>
                <a:cubicBezTo>
                  <a:pt x="100012" y="111015"/>
                  <a:pt x="109054" y="98006"/>
                  <a:pt x="123264" y="92802"/>
                </a:cubicBezTo>
                <a:cubicBezTo>
                  <a:pt x="123264" y="92802"/>
                  <a:pt x="123264" y="92802"/>
                  <a:pt x="134890" y="90201"/>
                </a:cubicBezTo>
                <a:cubicBezTo>
                  <a:pt x="134890" y="88900"/>
                  <a:pt x="134890" y="88900"/>
                  <a:pt x="136182" y="88900"/>
                </a:cubicBezTo>
                <a:close/>
                <a:moveTo>
                  <a:pt x="292100" y="19050"/>
                </a:moveTo>
                <a:cubicBezTo>
                  <a:pt x="314019" y="19050"/>
                  <a:pt x="331788" y="36819"/>
                  <a:pt x="331788" y="58738"/>
                </a:cubicBezTo>
                <a:cubicBezTo>
                  <a:pt x="331788" y="80657"/>
                  <a:pt x="314019" y="98426"/>
                  <a:pt x="292100" y="98426"/>
                </a:cubicBezTo>
                <a:cubicBezTo>
                  <a:pt x="270181" y="98426"/>
                  <a:pt x="252412" y="80657"/>
                  <a:pt x="252412" y="58738"/>
                </a:cubicBezTo>
                <a:cubicBezTo>
                  <a:pt x="252412" y="36819"/>
                  <a:pt x="270181" y="19050"/>
                  <a:pt x="292100" y="19050"/>
                </a:cubicBezTo>
                <a:close/>
                <a:moveTo>
                  <a:pt x="39688" y="19050"/>
                </a:moveTo>
                <a:cubicBezTo>
                  <a:pt x="61607" y="19050"/>
                  <a:pt x="79376" y="36819"/>
                  <a:pt x="79376" y="58738"/>
                </a:cubicBezTo>
                <a:cubicBezTo>
                  <a:pt x="79376" y="80657"/>
                  <a:pt x="61607" y="98426"/>
                  <a:pt x="39688" y="98426"/>
                </a:cubicBezTo>
                <a:cubicBezTo>
                  <a:pt x="17769" y="98426"/>
                  <a:pt x="0" y="80657"/>
                  <a:pt x="0" y="58738"/>
                </a:cubicBezTo>
                <a:cubicBezTo>
                  <a:pt x="0" y="36819"/>
                  <a:pt x="17769" y="19050"/>
                  <a:pt x="39688" y="19050"/>
                </a:cubicBezTo>
                <a:close/>
                <a:moveTo>
                  <a:pt x="165894" y="0"/>
                </a:moveTo>
                <a:cubicBezTo>
                  <a:pt x="187375" y="0"/>
                  <a:pt x="204788" y="17769"/>
                  <a:pt x="204788" y="39688"/>
                </a:cubicBezTo>
                <a:cubicBezTo>
                  <a:pt x="204788" y="61607"/>
                  <a:pt x="187375" y="79376"/>
                  <a:pt x="165894" y="79376"/>
                </a:cubicBezTo>
                <a:cubicBezTo>
                  <a:pt x="144413" y="79376"/>
                  <a:pt x="127000" y="61607"/>
                  <a:pt x="127000" y="39688"/>
                </a:cubicBezTo>
                <a:cubicBezTo>
                  <a:pt x="127000" y="17769"/>
                  <a:pt x="144413" y="0"/>
                  <a:pt x="165894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541518" y="2339789"/>
            <a:ext cx="1340986" cy="5186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zh-CN" sz="2800">
                <a:solidFill>
                  <a:srgbClr val="DBCDA5"/>
                </a:solidFill>
                <a:latin typeface="宋体"/>
                <a:sym typeface="宋体"/>
              </a:rPr>
              <a:t>PART 1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166782" y="3065929"/>
            <a:ext cx="6575612" cy="101566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6000">
                <a:solidFill>
                  <a:srgbClr val="DBCDA5"/>
                </a:solidFill>
                <a:latin typeface="宋体"/>
                <a:ea typeface="+mj-ea"/>
                <a:sym typeface="宋体"/>
              </a:rPr>
              <a:t>核心理念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  <a:ln>
            <a:noFill/>
          </a:ln>
        </p:spPr>
      </p:pic>
      <p:sp>
        <p:nvSpPr>
          <p:cNvPr id="87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核心理念</a:t>
            </a:r>
          </a:p>
        </p:txBody>
      </p:sp>
      <p:cxnSp>
        <p:nvCxnSpPr>
          <p:cNvPr id="88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Isosceles Triangle 41"/>
          <p:cNvSpPr/>
          <p:nvPr>
            <p:custDataLst>
              <p:tags r:id="rId3"/>
            </p:custDataLst>
          </p:nvPr>
        </p:nvSpPr>
        <p:spPr>
          <a:xfrm rot="2837246" flipV="1">
            <a:off x="4688627" y="4310830"/>
            <a:ext cx="696313" cy="948711"/>
          </a:xfrm>
          <a:prstGeom prst="triangle">
            <a:avLst/>
          </a:prstGeom>
          <a:solidFill>
            <a:srgbClr val="5569D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Isosceles Triangle 7"/>
          <p:cNvSpPr/>
          <p:nvPr>
            <p:custDataLst>
              <p:tags r:id="rId4"/>
            </p:custDataLst>
          </p:nvPr>
        </p:nvSpPr>
        <p:spPr>
          <a:xfrm rot="2837246" flipV="1">
            <a:off x="4706651" y="4698772"/>
            <a:ext cx="320586" cy="486412"/>
          </a:xfrm>
          <a:custGeom>
            <a:gdLst>
              <a:gd name="connsiteX0" fmla="*/ 0 w 354170"/>
              <a:gd name="connsiteY0" fmla="*/ 479252 h 479252"/>
              <a:gd name="connsiteX1" fmla="*/ 177085 w 354170"/>
              <a:gd name="connsiteY1" fmla="*/ 0 h 479252"/>
              <a:gd name="connsiteX2" fmla="*/ 354170 w 354170"/>
              <a:gd name="connsiteY2" fmla="*/ 479252 h 479252"/>
              <a:gd name="connsiteX3" fmla="*/ 0 w 354170"/>
              <a:gd name="connsiteY3" fmla="*/ 479252 h 479252"/>
              <a:gd name="connsiteX0-1" fmla="*/ 0 w 354170"/>
              <a:gd name="connsiteY0-2" fmla="*/ 479252 h 537369"/>
              <a:gd name="connsiteX1-3" fmla="*/ 177085 w 354170"/>
              <a:gd name="connsiteY1-4" fmla="*/ 0 h 537369"/>
              <a:gd name="connsiteX2-5" fmla="*/ 354170 w 354170"/>
              <a:gd name="connsiteY2-6" fmla="*/ 479252 h 537369"/>
              <a:gd name="connsiteX3-7" fmla="*/ 173116 w 354170"/>
              <a:gd name="connsiteY3-8" fmla="*/ 537369 h 537369"/>
              <a:gd name="connsiteX4" fmla="*/ 0 w 354170"/>
              <a:gd name="connsiteY4" fmla="*/ 479252 h 53736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" y="connsiteY4"/>
              </a:cxn>
            </a:cxnLst>
            <a:rect l="l" t="t" r="r" b="b"/>
            <a:pathLst>
              <a:path w="354170" h="537369">
                <a:moveTo>
                  <a:pt x="0" y="479252"/>
                </a:moveTo>
                <a:lnTo>
                  <a:pt x="177085" y="0"/>
                </a:lnTo>
                <a:lnTo>
                  <a:pt x="354170" y="479252"/>
                </a:lnTo>
                <a:cubicBezTo>
                  <a:pt x="289056" y="480368"/>
                  <a:pt x="238230" y="536253"/>
                  <a:pt x="173116" y="537369"/>
                </a:cubicBezTo>
                <a:lnTo>
                  <a:pt x="0" y="479252"/>
                </a:lnTo>
                <a:close/>
              </a:path>
            </a:pathLst>
          </a:cu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组合 16"/>
          <p:cNvGrpSpPr/>
          <p:nvPr>
            <p:custDataLst>
              <p:tags r:id="rId5"/>
            </p:custDataLst>
          </p:nvPr>
        </p:nvGrpSpPr>
        <p:grpSpPr>
          <a:xfrm>
            <a:off x="5083685" y="1801891"/>
            <a:ext cx="3505056" cy="2586818"/>
            <a:chOff x="5083367" y="1992391"/>
            <a:chExt cx="3505056" cy="2586818"/>
          </a:xfrm>
        </p:grpSpPr>
        <p:sp>
          <p:nvSpPr>
            <p:cNvPr id="37" name="Rectangle 4"/>
            <p:cNvSpPr/>
            <p:nvPr>
              <p:custDataLst>
                <p:tags r:id="rId6"/>
              </p:custDataLst>
            </p:nvPr>
          </p:nvSpPr>
          <p:spPr>
            <a:xfrm rot="2837246">
              <a:off x="6487738" y="1561961"/>
              <a:ext cx="696313" cy="3505056"/>
            </a:xfrm>
            <a:prstGeom prst="rect">
              <a:avLst/>
            </a:prstGeom>
            <a:noFill/>
            <a:ln w="19050">
              <a:solidFill>
                <a:srgbClr val="777777"/>
              </a:solidFill>
              <a:prstDash val="dashDot"/>
            </a:ln>
          </p:spPr>
          <p:style>
            <a:lnRef idx="2">
              <a:srgbClr val="C55456">
                <a:shade val="50000"/>
              </a:srgbClr>
            </a:lnRef>
            <a:fillRef idx="1">
              <a:srgbClr val="C55456"/>
            </a:fillRef>
            <a:effectRef idx="0">
              <a:srgbClr val="C55456"/>
            </a:effectRef>
            <a:fontRef idx="minor">
              <a:sysClr val="window" lastClr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38" name="Straight Connector 7"/>
            <p:cNvCxnSpPr>
              <a:endCxn id="22" idx="7"/>
            </p:cNvCxnSpPr>
            <p:nvPr>
              <p:custDataLst>
                <p:tags r:id="rId7"/>
              </p:custDataLst>
            </p:nvPr>
          </p:nvCxnSpPr>
          <p:spPr>
            <a:xfrm rot="2837246" flipH="1">
              <a:off x="7670139" y="2089392"/>
              <a:ext cx="586843" cy="392842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39" name="Straight Connector 8"/>
            <p:cNvCxnSpPr>
              <a:endCxn id="26" idx="7"/>
            </p:cNvCxnSpPr>
            <p:nvPr>
              <p:custDataLst>
                <p:tags r:id="rId8"/>
              </p:custDataLst>
            </p:nvPr>
          </p:nvCxnSpPr>
          <p:spPr>
            <a:xfrm rot="2837246" flipH="1">
              <a:off x="7738957" y="2520544"/>
              <a:ext cx="204552" cy="186484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0" name="Straight Connector 9"/>
            <p:cNvCxnSpPr>
              <a:endCxn id="26" idx="5"/>
            </p:cNvCxnSpPr>
            <p:nvPr>
              <p:custDataLst>
                <p:tags r:id="rId9"/>
              </p:custDataLst>
            </p:nvPr>
          </p:nvCxnSpPr>
          <p:spPr>
            <a:xfrm rot="2837246" flipH="1" flipV="1">
              <a:off x="7447686" y="2763019"/>
              <a:ext cx="197756" cy="236352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1" name="Straight Connector 10"/>
            <p:cNvCxnSpPr>
              <a:stCxn id="26" idx="1"/>
            </p:cNvCxnSpPr>
            <p:nvPr>
              <p:custDataLst>
                <p:tags r:id="rId10"/>
              </p:custDataLst>
            </p:nvPr>
          </p:nvCxnSpPr>
          <p:spPr>
            <a:xfrm rot="2837246" flipH="1" flipV="1">
              <a:off x="7450945" y="2235125"/>
              <a:ext cx="226485" cy="174617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2" name="Straight Connector 11"/>
            <p:cNvCxnSpPr>
              <a:stCxn id="29" idx="7"/>
            </p:cNvCxnSpPr>
            <p:nvPr>
              <p:custDataLst>
                <p:tags r:id="rId11"/>
              </p:custDataLst>
            </p:nvPr>
          </p:nvCxnSpPr>
          <p:spPr>
            <a:xfrm rot="2837246" flipV="1">
              <a:off x="7216849" y="2456572"/>
              <a:ext cx="211467" cy="331080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3" name="Straight Connector 12"/>
            <p:cNvCxnSpPr>
              <a:stCxn id="28" idx="1"/>
            </p:cNvCxnSpPr>
            <p:nvPr>
              <p:custDataLst>
                <p:tags r:id="rId12"/>
              </p:custDataLst>
            </p:nvPr>
          </p:nvCxnSpPr>
          <p:spPr>
            <a:xfrm rot="2837246" flipH="1" flipV="1">
              <a:off x="6932893" y="3178268"/>
              <a:ext cx="317284" cy="103269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4" name="Straight Connector 13"/>
            <p:cNvCxnSpPr>
              <a:stCxn id="27" idx="7"/>
            </p:cNvCxnSpPr>
            <p:nvPr>
              <p:custDataLst>
                <p:tags r:id="rId13"/>
              </p:custDataLst>
            </p:nvPr>
          </p:nvCxnSpPr>
          <p:spPr>
            <a:xfrm rot="2837246" flipV="1">
              <a:off x="6695312" y="2930958"/>
              <a:ext cx="183125" cy="372892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5" name="Straight Connector 14"/>
            <p:cNvCxnSpPr/>
            <p:nvPr>
              <p:custDataLst>
                <p:tags r:id="rId14"/>
              </p:custDataLst>
            </p:nvPr>
          </p:nvCxnSpPr>
          <p:spPr>
            <a:xfrm rot="2837246" flipH="1" flipV="1">
              <a:off x="6860289" y="2740281"/>
              <a:ext cx="304949" cy="251938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6" name="Straight Connector 15"/>
            <p:cNvCxnSpPr/>
            <p:nvPr>
              <p:custDataLst>
                <p:tags r:id="rId15"/>
              </p:custDataLst>
            </p:nvPr>
          </p:nvCxnSpPr>
          <p:spPr>
            <a:xfrm rot="2837246" flipV="1">
              <a:off x="7132928" y="2918897"/>
              <a:ext cx="376806" cy="330337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7" name="Straight Connector 16"/>
            <p:cNvCxnSpPr>
              <a:stCxn id="27" idx="6"/>
            </p:cNvCxnSpPr>
            <p:nvPr>
              <p:custDataLst>
                <p:tags r:id="rId16"/>
              </p:custDataLst>
            </p:nvPr>
          </p:nvCxnSpPr>
          <p:spPr>
            <a:xfrm rot="2837246" flipV="1">
              <a:off x="6542427" y="3275603"/>
              <a:ext cx="609906" cy="248295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8" name="Straight Connector 17"/>
            <p:cNvCxnSpPr>
              <a:stCxn id="35" idx="1"/>
            </p:cNvCxnSpPr>
            <p:nvPr>
              <p:custDataLst>
                <p:tags r:id="rId17"/>
              </p:custDataLst>
            </p:nvPr>
          </p:nvCxnSpPr>
          <p:spPr>
            <a:xfrm rot="2837246" flipH="1" flipV="1">
              <a:off x="6307309" y="3234522"/>
              <a:ext cx="141124" cy="320378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49" name="Straight Connector 18"/>
            <p:cNvCxnSpPr>
              <a:stCxn id="35" idx="3"/>
            </p:cNvCxnSpPr>
            <p:nvPr>
              <p:custDataLst>
                <p:tags r:id="rId18"/>
              </p:custDataLst>
            </p:nvPr>
          </p:nvCxnSpPr>
          <p:spPr>
            <a:xfrm rot="2837246" flipV="1">
              <a:off x="6226368" y="3572220"/>
              <a:ext cx="503178" cy="337066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0" name="Straight Connector 19"/>
            <p:cNvCxnSpPr>
              <a:stCxn id="32" idx="1"/>
            </p:cNvCxnSpPr>
            <p:nvPr>
              <p:custDataLst>
                <p:tags r:id="rId19"/>
              </p:custDataLst>
            </p:nvPr>
          </p:nvCxnSpPr>
          <p:spPr>
            <a:xfrm rot="2837246" flipH="1" flipV="1">
              <a:off x="5926341" y="4186209"/>
              <a:ext cx="291652" cy="44063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1" name="Straight Connector 20"/>
            <p:cNvCxnSpPr/>
            <p:nvPr>
              <p:custDataLst>
                <p:tags r:id="rId20"/>
              </p:custDataLst>
            </p:nvPr>
          </p:nvCxnSpPr>
          <p:spPr>
            <a:xfrm rot="2837246" flipH="1">
              <a:off x="5571561" y="3846015"/>
              <a:ext cx="209947" cy="561998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2" name="Straight Connector 21"/>
            <p:cNvCxnSpPr/>
            <p:nvPr>
              <p:custDataLst>
                <p:tags r:id="rId21"/>
              </p:custDataLst>
            </p:nvPr>
          </p:nvCxnSpPr>
          <p:spPr>
            <a:xfrm rot="2837246" flipH="1" flipV="1">
              <a:off x="5702316" y="4159628"/>
              <a:ext cx="342648" cy="496514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  <p:cxnSp>
          <p:nvCxnSpPr>
            <p:cNvPr id="53" name="Straight Connector 22"/>
            <p:cNvCxnSpPr/>
            <p:nvPr>
              <p:custDataLst>
                <p:tags r:id="rId22"/>
              </p:custDataLst>
            </p:nvPr>
          </p:nvCxnSpPr>
          <p:spPr>
            <a:xfrm rot="2837246" flipV="1">
              <a:off x="6169181" y="3591604"/>
              <a:ext cx="324889" cy="666663"/>
            </a:xfrm>
            <a:prstGeom prst="line">
              <a:avLst/>
            </a:prstGeom>
            <a:ln w="19050">
              <a:solidFill>
                <a:srgbClr val="777777"/>
              </a:solidFill>
              <a:prstDash val="dashDot"/>
            </a:ln>
          </p:spPr>
          <p:style>
            <a:lnRef idx="1">
              <a:srgbClr val="C55456"/>
            </a:lnRef>
            <a:fillRef idx="0">
              <a:srgbClr val="C55456"/>
            </a:fillRef>
            <a:effectRef idx="0">
              <a:srgbClr val="C55456"/>
            </a:effectRef>
            <a:fontRef idx="minor">
              <a:sysClr val="windowText" lastClr="000000"/>
            </a:fontRef>
          </p:style>
        </p:cxnSp>
      </p:grpSp>
      <p:sp>
        <p:nvSpPr>
          <p:cNvPr id="18" name="Oval 6"/>
          <p:cNvSpPr/>
          <p:nvPr>
            <p:custDataLst>
              <p:tags r:id="rId23"/>
            </p:custDataLst>
          </p:nvPr>
        </p:nvSpPr>
        <p:spPr>
          <a:xfrm rot="2837246">
            <a:off x="5459877" y="4229055"/>
            <a:ext cx="180130" cy="180130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val 23"/>
          <p:cNvSpPr/>
          <p:nvPr>
            <p:custDataLst>
              <p:tags r:id="rId24"/>
            </p:custDataLst>
          </p:nvPr>
        </p:nvSpPr>
        <p:spPr>
          <a:xfrm rot="2837246">
            <a:off x="7755885" y="1547536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val 24"/>
          <p:cNvSpPr/>
          <p:nvPr>
            <p:custDataLst>
              <p:tags r:id="rId25"/>
            </p:custDataLst>
          </p:nvPr>
        </p:nvSpPr>
        <p:spPr>
          <a:xfrm rot="2837246">
            <a:off x="8217090" y="2051926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val 25"/>
          <p:cNvSpPr/>
          <p:nvPr>
            <p:custDataLst>
              <p:tags r:id="rId26"/>
            </p:custDataLst>
          </p:nvPr>
        </p:nvSpPr>
        <p:spPr>
          <a:xfrm rot="2837246">
            <a:off x="7963083" y="2349486"/>
            <a:ext cx="198143" cy="19814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val 26"/>
          <p:cNvSpPr/>
          <p:nvPr>
            <p:custDataLst>
              <p:tags r:id="rId27"/>
            </p:custDataLst>
          </p:nvPr>
        </p:nvSpPr>
        <p:spPr>
          <a:xfrm rot="2837246">
            <a:off x="7422458" y="1909928"/>
            <a:ext cx="198143" cy="19814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val 27"/>
          <p:cNvSpPr/>
          <p:nvPr>
            <p:custDataLst>
              <p:tags r:id="rId28"/>
            </p:custDataLst>
          </p:nvPr>
        </p:nvSpPr>
        <p:spPr>
          <a:xfrm rot="2837246">
            <a:off x="8038069" y="1841250"/>
            <a:ext cx="180130" cy="180130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val 28"/>
          <p:cNvSpPr/>
          <p:nvPr>
            <p:custDataLst>
              <p:tags r:id="rId29"/>
            </p:custDataLst>
          </p:nvPr>
        </p:nvSpPr>
        <p:spPr>
          <a:xfrm rot="2837246">
            <a:off x="5218820" y="3889703"/>
            <a:ext cx="263728" cy="263728"/>
          </a:xfrm>
          <a:prstGeom prst="ellipse">
            <a:avLst/>
          </a:prstGeom>
          <a:solidFill>
            <a:srgbClr val="5569D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val 29"/>
          <p:cNvSpPr/>
          <p:nvPr>
            <p:custDataLst>
              <p:tags r:id="rId30"/>
            </p:custDataLst>
          </p:nvPr>
        </p:nvSpPr>
        <p:spPr>
          <a:xfrm rot="2837246">
            <a:off x="5673699" y="4382432"/>
            <a:ext cx="263728" cy="263728"/>
          </a:xfrm>
          <a:prstGeom prst="ellipse">
            <a:avLst/>
          </a:prstGeom>
          <a:solidFill>
            <a:srgbClr val="5569DC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val 30"/>
          <p:cNvSpPr/>
          <p:nvPr>
            <p:custDataLst>
              <p:tags r:id="rId31"/>
            </p:custDataLst>
          </p:nvPr>
        </p:nvSpPr>
        <p:spPr>
          <a:xfrm rot="2837246">
            <a:off x="7440041" y="2274258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val 31"/>
          <p:cNvSpPr/>
          <p:nvPr>
            <p:custDataLst>
              <p:tags r:id="rId32"/>
            </p:custDataLst>
          </p:nvPr>
        </p:nvSpPr>
        <p:spPr>
          <a:xfrm rot="2837246">
            <a:off x="6348432" y="2861436"/>
            <a:ext cx="239753" cy="23975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val 32"/>
          <p:cNvSpPr/>
          <p:nvPr>
            <p:custDataLst>
              <p:tags r:id="rId33"/>
            </p:custDataLst>
          </p:nvPr>
        </p:nvSpPr>
        <p:spPr>
          <a:xfrm rot="2837246">
            <a:off x="7058499" y="3190913"/>
            <a:ext cx="198143" cy="19814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val 33"/>
          <p:cNvSpPr/>
          <p:nvPr>
            <p:custDataLst>
              <p:tags r:id="rId34"/>
            </p:custDataLst>
          </p:nvPr>
        </p:nvSpPr>
        <p:spPr>
          <a:xfrm rot="2837246">
            <a:off x="6931482" y="2363187"/>
            <a:ext cx="198143" cy="19814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val 34"/>
          <p:cNvSpPr/>
          <p:nvPr>
            <p:custDataLst>
              <p:tags r:id="rId35"/>
            </p:custDataLst>
          </p:nvPr>
        </p:nvSpPr>
        <p:spPr>
          <a:xfrm rot="2837246">
            <a:off x="6643694" y="3522715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val 35"/>
          <p:cNvSpPr/>
          <p:nvPr>
            <p:custDataLst>
              <p:tags r:id="rId36"/>
            </p:custDataLst>
          </p:nvPr>
        </p:nvSpPr>
        <p:spPr>
          <a:xfrm rot="2837246">
            <a:off x="7472219" y="2784587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val 36"/>
          <p:cNvSpPr/>
          <p:nvPr>
            <p:custDataLst>
              <p:tags r:id="rId37"/>
            </p:custDataLst>
          </p:nvPr>
        </p:nvSpPr>
        <p:spPr>
          <a:xfrm rot="2837246">
            <a:off x="6061554" y="4139760"/>
            <a:ext cx="180130" cy="180130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val 37"/>
          <p:cNvSpPr/>
          <p:nvPr>
            <p:custDataLst>
              <p:tags r:id="rId38"/>
            </p:custDataLst>
          </p:nvPr>
        </p:nvSpPr>
        <p:spPr>
          <a:xfrm rot="2837246">
            <a:off x="5877586" y="3379431"/>
            <a:ext cx="180130" cy="180130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val 38"/>
          <p:cNvSpPr/>
          <p:nvPr>
            <p:custDataLst>
              <p:tags r:id="rId39"/>
            </p:custDataLst>
          </p:nvPr>
        </p:nvSpPr>
        <p:spPr>
          <a:xfrm rot="2837246">
            <a:off x="5834652" y="3664538"/>
            <a:ext cx="319111" cy="319111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val 39"/>
          <p:cNvSpPr/>
          <p:nvPr>
            <p:custDataLst>
              <p:tags r:id="rId40"/>
            </p:custDataLst>
          </p:nvPr>
        </p:nvSpPr>
        <p:spPr>
          <a:xfrm rot="2837246">
            <a:off x="6183690" y="3364621"/>
            <a:ext cx="239753" cy="239753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val 40"/>
          <p:cNvSpPr/>
          <p:nvPr>
            <p:custDataLst>
              <p:tags r:id="rId41"/>
            </p:custDataLst>
          </p:nvPr>
        </p:nvSpPr>
        <p:spPr>
          <a:xfrm rot="2837246">
            <a:off x="6904315" y="2734520"/>
            <a:ext cx="263728" cy="263728"/>
          </a:xfrm>
          <a:prstGeom prst="ellipse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Freeform 43"/>
          <p:cNvSpPr/>
          <p:nvPr>
            <p:custDataLst>
              <p:tags r:id="rId42"/>
            </p:custDataLst>
          </p:nvPr>
        </p:nvSpPr>
        <p:spPr>
          <a:xfrm>
            <a:off x="318" y="5074097"/>
            <a:ext cx="4562869" cy="1043770"/>
          </a:xfrm>
          <a:custGeom>
            <a:gdLst>
              <a:gd name="connsiteX0" fmla="*/ 3878334 w 3878334"/>
              <a:gd name="connsiteY0" fmla="*/ 88371 h 1501535"/>
              <a:gd name="connsiteX1" fmla="*/ 3448843 w 3878334"/>
              <a:gd name="connsiteY1" fmla="*/ 19098 h 1501535"/>
              <a:gd name="connsiteX2" fmla="*/ 3656661 w 3878334"/>
              <a:gd name="connsiteY2" fmla="*/ 393171 h 1501535"/>
              <a:gd name="connsiteX3" fmla="*/ 2908516 w 3878334"/>
              <a:gd name="connsiteY3" fmla="*/ 199207 h 1501535"/>
              <a:gd name="connsiteX4" fmla="*/ 2382043 w 3878334"/>
              <a:gd name="connsiteY4" fmla="*/ 171498 h 1501535"/>
              <a:gd name="connsiteX5" fmla="*/ 2963934 w 3878334"/>
              <a:gd name="connsiteY5" fmla="*/ 794953 h 1501535"/>
              <a:gd name="connsiteX6" fmla="*/ 1315243 w 3878334"/>
              <a:gd name="connsiteY6" fmla="*/ 365462 h 1501535"/>
              <a:gd name="connsiteX7" fmla="*/ 1869425 w 3878334"/>
              <a:gd name="connsiteY7" fmla="*/ 1501535 h 1501535"/>
              <a:gd name="connsiteX8" fmla="*/ 206879 w 3878334"/>
              <a:gd name="connsiteY8" fmla="*/ 822662 h 1501535"/>
              <a:gd name="connsiteX9" fmla="*/ 82188 w 3878334"/>
              <a:gd name="connsiteY9" fmla="*/ 767244 h 1501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78334" h="1501535">
                <a:moveTo>
                  <a:pt x="3878334" y="88371"/>
                </a:moveTo>
                <a:cubicBezTo>
                  <a:pt x="3682061" y="28334"/>
                  <a:pt x="3485788" y="-31702"/>
                  <a:pt x="3448843" y="19098"/>
                </a:cubicBezTo>
                <a:cubicBezTo>
                  <a:pt x="3411898" y="69898"/>
                  <a:pt x="3746715" y="363153"/>
                  <a:pt x="3656661" y="393171"/>
                </a:cubicBezTo>
                <a:cubicBezTo>
                  <a:pt x="3566606" y="423189"/>
                  <a:pt x="3120952" y="236153"/>
                  <a:pt x="2908516" y="199207"/>
                </a:cubicBezTo>
                <a:cubicBezTo>
                  <a:pt x="2696080" y="162262"/>
                  <a:pt x="2372807" y="72207"/>
                  <a:pt x="2382043" y="171498"/>
                </a:cubicBezTo>
                <a:cubicBezTo>
                  <a:pt x="2391279" y="270789"/>
                  <a:pt x="3141734" y="762626"/>
                  <a:pt x="2963934" y="794953"/>
                </a:cubicBezTo>
                <a:cubicBezTo>
                  <a:pt x="2786134" y="827280"/>
                  <a:pt x="1497661" y="247698"/>
                  <a:pt x="1315243" y="365462"/>
                </a:cubicBezTo>
                <a:cubicBezTo>
                  <a:pt x="1132825" y="483226"/>
                  <a:pt x="2054152" y="1425335"/>
                  <a:pt x="1869425" y="1501535"/>
                </a:cubicBezTo>
                <a:lnTo>
                  <a:pt x="206879" y="822662"/>
                </a:lnTo>
                <a:cubicBezTo>
                  <a:pt x="-90994" y="700280"/>
                  <a:pt x="-4403" y="733762"/>
                  <a:pt x="82188" y="767244"/>
                </a:cubicBezTo>
              </a:path>
            </a:pathLst>
          </a:custGeom>
          <a:noFill/>
          <a:ln w="57150" cap="sq" cmpd="tri">
            <a:solidFill>
              <a:srgbClr val="262626"/>
            </a:solidFill>
            <a:prstDash val="solid"/>
            <a:beve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矩形 76"/>
          <p:cNvSpPr/>
          <p:nvPr>
            <p:custDataLst>
              <p:tags r:id="rId43"/>
            </p:custDataLst>
          </p:nvPr>
        </p:nvSpPr>
        <p:spPr>
          <a:xfrm rot="7531129">
            <a:off x="4933359" y="3462140"/>
            <a:ext cx="45719" cy="572338"/>
          </a:xfrm>
          <a:prstGeom prst="rect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矩形 79"/>
          <p:cNvSpPr/>
          <p:nvPr>
            <p:custDataLst>
              <p:tags r:id="rId44"/>
            </p:custDataLst>
          </p:nvPr>
        </p:nvSpPr>
        <p:spPr>
          <a:xfrm rot="5400000">
            <a:off x="6435891" y="4564577"/>
            <a:ext cx="45719" cy="572338"/>
          </a:xfrm>
          <a:prstGeom prst="rect">
            <a:avLst/>
          </a:prstGeom>
          <a:solidFill>
            <a:srgbClr val="C3C3C3"/>
          </a:solidFill>
          <a:ln>
            <a:noFill/>
          </a:ln>
        </p:spPr>
        <p:style>
          <a:lnRef idx="2">
            <a:srgbClr val="C55456">
              <a:shade val="50000"/>
            </a:srgbClr>
          </a:lnRef>
          <a:fillRef idx="1">
            <a:srgbClr val="C55456"/>
          </a:fillRef>
          <a:effectRef idx="0">
            <a:srgbClr val="C55456"/>
          </a:effectRef>
          <a:fontRef idx="minor">
            <a:sysClr val="window" lastClr="FFFFFF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文本框 81"/>
          <p:cNvSpPr txBox="1"/>
          <p:nvPr>
            <p:custDataLst>
              <p:tags r:id="rId45"/>
            </p:custDataLst>
          </p:nvPr>
        </p:nvSpPr>
        <p:spPr>
          <a:xfrm>
            <a:off x="819468" y="3147898"/>
            <a:ext cx="3827271" cy="757130"/>
          </a:xfrm>
          <a:prstGeom prst="rect">
            <a:avLst/>
          </a:prstGeom>
          <a:noFill/>
        </p:spPr>
        <p:txBody>
          <a:bodyPr wrap="square" rtlCol="0">
            <a:normAutofit fontScale="9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00000"/>
              </a:lnSpc>
            </a:pPr>
            <a:r>
              <a:rPr lang="zh-CN" altLang="en-US" spc="150">
                <a:solidFill>
                  <a:srgbClr val="A6A6A6"/>
                </a:solidFill>
                <a:uFillTx/>
                <a:latin typeface="宋体"/>
                <a:ea typeface="思源黑体 CN Normal" panose="020b0400000000000000" charset="-122"/>
                <a:sym typeface="宋体"/>
              </a:rPr>
              <a:t>华为的核心理念主要包括"以客户为中心"、"团队合作"和"坚持奋斗"</a:t>
            </a:r>
          </a:p>
        </p:txBody>
      </p:sp>
      <p:sp>
        <p:nvSpPr>
          <p:cNvPr id="85" name="文本框 84"/>
          <p:cNvSpPr txBox="1"/>
          <p:nvPr>
            <p:custDataLst>
              <p:tags r:id="rId46"/>
            </p:custDataLst>
          </p:nvPr>
        </p:nvSpPr>
        <p:spPr>
          <a:xfrm>
            <a:off x="6817360" y="4391660"/>
            <a:ext cx="3891915" cy="756920"/>
          </a:xfrm>
          <a:prstGeom prst="rect">
            <a:avLst/>
          </a:prstGeom>
          <a:noFill/>
        </p:spPr>
        <p:txBody>
          <a:bodyPr wrap="square" rtlCol="0">
            <a:normAutofit fontScale="9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pc="150">
                <a:solidFill>
                  <a:srgbClr val="A6A6A6"/>
                </a:solidFill>
                <a:uFillTx/>
                <a:latin typeface="宋体"/>
                <a:ea typeface="思源黑体 CN Normal" panose="020b0400000000000000" charset="-122"/>
                <a:sym typeface="宋体"/>
              </a:rPr>
              <a:t>这些理念在华为的发展过程中起到了至关重要的作用，构建了华为独特的企业文化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核心理念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23622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6223000" y="1397000"/>
            <a:ext cx="4826000" cy="4749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2006600"/>
            <a:ext cx="487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以客户为中心</a:t>
            </a:r>
          </a:p>
        </p:txBody>
      </p:sp>
      <p:sp>
        <p:nvSpPr>
          <p:cNvPr id="10" name="New shape"/>
          <p:cNvSpPr/>
          <p:nvPr/>
        </p:nvSpPr>
        <p:spPr>
          <a:xfrm>
            <a:off x="1117600" y="2451100"/>
            <a:ext cx="4876800" cy="30861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华为一直坚持把"以客户为中心"作为企业的核心价值观。这一理念要求所有员工始终将客户的需求放在首位，为客户提供高质量的产品和服务。为了实现这一目标，华为不断地进行市场调研，了解客户的需求和反馈，以便对产品和服务进行持续改进。这种对客户需求的关注也体现在华为的产品研发、市场营销和服务支持等方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核心理念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18542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117600" y="2489200"/>
            <a:ext cx="6146800" cy="30734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1498600"/>
            <a:ext cx="995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团队合作</a:t>
            </a:r>
          </a:p>
        </p:txBody>
      </p:sp>
      <p:sp>
        <p:nvSpPr>
          <p:cNvPr id="10" name="New shape"/>
          <p:cNvSpPr/>
          <p:nvPr/>
        </p:nvSpPr>
        <p:spPr>
          <a:xfrm>
            <a:off x="7467600" y="1943100"/>
            <a:ext cx="3606800" cy="4114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在华为，团队合作被视为一种信仰。公司鼓励员工之间相互协作，共同解决问题，以达到最佳的工作效果。通过建立有效的沟通机制和合作平台，华为将来自不同背景、不同部门的员工凝聚在一起，共同为公司的目标而努力。这种团队合作的精神不仅增强了企业的凝聚力，也为华为在竞争激烈的市场中赢得了优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核心理念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28829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8305800" y="2413000"/>
            <a:ext cx="1930400" cy="2717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2527300"/>
            <a:ext cx="614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坚持奋斗</a:t>
            </a:r>
          </a:p>
        </p:txBody>
      </p:sp>
      <p:sp>
        <p:nvSpPr>
          <p:cNvPr id="10" name="New shape"/>
          <p:cNvSpPr/>
          <p:nvPr/>
        </p:nvSpPr>
        <p:spPr>
          <a:xfrm>
            <a:off x="1117600" y="2971800"/>
            <a:ext cx="6146800" cy="2057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华为的员工普遍具有一种坚持奋斗的精神。他们愿意投入更多的时间和精力去完成工作任务，同时也能够接受高强度的工作压力。这种奋斗精神源于华为对员工的不断激励和对员工职业生涯的规划。通过提供良好的职业发展机会和激励机制，华为员工更加愿意为公司的发展贡献自己的力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541518" y="2339789"/>
            <a:ext cx="1401143" cy="5186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zh-CN" sz="2800">
                <a:solidFill>
                  <a:srgbClr val="DBCDA5"/>
                </a:solidFill>
                <a:latin typeface="宋体"/>
                <a:sym typeface="宋体"/>
              </a:rPr>
              <a:t>PART 2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166782" y="3065929"/>
            <a:ext cx="6575612" cy="101566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6000">
                <a:solidFill>
                  <a:srgbClr val="DBCDA5"/>
                </a:solidFill>
                <a:latin typeface="宋体"/>
                <a:ea typeface="+mj-ea"/>
                <a:sym typeface="宋体"/>
              </a:rPr>
              <a:t>客户至上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  <a:ln>
            <a:noFill/>
          </a:ln>
        </p:spPr>
      </p:pic>
      <p:sp>
        <p:nvSpPr>
          <p:cNvPr id="13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客户至上</a:t>
            </a:r>
          </a:p>
        </p:txBody>
      </p:sp>
      <p:cxnSp>
        <p:nvCxnSpPr>
          <p:cNvPr id="14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5"/>
          <p:cNvSpPr>
            <a:spLocks noEditPoints="1"/>
          </p:cNvSpPr>
          <p:nvPr/>
        </p:nvSpPr>
        <p:spPr>
          <a:xfrm>
            <a:off x="5589490" y="3611316"/>
            <a:ext cx="1035702" cy="765549"/>
          </a:xfrm>
          <a:custGeom>
            <a:gdLst>
              <a:gd name="T0" fmla="*/ 82 w 1129"/>
              <a:gd name="T1" fmla="*/ 421 h 835"/>
              <a:gd name="T2" fmla="*/ 279 w 1129"/>
              <a:gd name="T3" fmla="*/ 85 h 835"/>
              <a:gd name="T4" fmla="*/ 202 w 1129"/>
              <a:gd name="T5" fmla="*/ 12 h 835"/>
              <a:gd name="T6" fmla="*/ 10 w 1129"/>
              <a:gd name="T7" fmla="*/ 353 h 835"/>
              <a:gd name="T8" fmla="*/ 1035 w 1129"/>
              <a:gd name="T9" fmla="*/ 422 h 835"/>
              <a:gd name="T10" fmla="*/ 1114 w 1129"/>
              <a:gd name="T11" fmla="*/ 350 h 835"/>
              <a:gd name="T12" fmla="*/ 918 w 1129"/>
              <a:gd name="T13" fmla="*/ 13 h 835"/>
              <a:gd name="T14" fmla="*/ 839 w 1129"/>
              <a:gd name="T15" fmla="*/ 81 h 835"/>
              <a:gd name="T16" fmla="*/ 1035 w 1129"/>
              <a:gd name="T17" fmla="*/ 422 h 835"/>
              <a:gd name="T18" fmla="*/ 192 w 1129"/>
              <a:gd name="T19" fmla="*/ 377 h 835"/>
              <a:gd name="T20" fmla="*/ 330 w 1129"/>
              <a:gd name="T21" fmla="*/ 488 h 835"/>
              <a:gd name="T22" fmla="*/ 349 w 1129"/>
              <a:gd name="T23" fmla="*/ 553 h 835"/>
              <a:gd name="T24" fmla="*/ 418 w 1129"/>
              <a:gd name="T25" fmla="*/ 611 h 835"/>
              <a:gd name="T26" fmla="*/ 482 w 1129"/>
              <a:gd name="T27" fmla="*/ 635 h 835"/>
              <a:gd name="T28" fmla="*/ 530 w 1129"/>
              <a:gd name="T29" fmla="*/ 696 h 835"/>
              <a:gd name="T30" fmla="*/ 589 w 1129"/>
              <a:gd name="T31" fmla="*/ 740 h 835"/>
              <a:gd name="T32" fmla="*/ 534 w 1129"/>
              <a:gd name="T33" fmla="*/ 637 h 835"/>
              <a:gd name="T34" fmla="*/ 710 w 1129"/>
              <a:gd name="T35" fmla="*/ 717 h 835"/>
              <a:gd name="T36" fmla="*/ 743 w 1129"/>
              <a:gd name="T37" fmla="*/ 662 h 835"/>
              <a:gd name="T38" fmla="*/ 605 w 1129"/>
              <a:gd name="T39" fmla="*/ 516 h 835"/>
              <a:gd name="T40" fmla="*/ 834 w 1129"/>
              <a:gd name="T41" fmla="*/ 641 h 835"/>
              <a:gd name="T42" fmla="*/ 624 w 1129"/>
              <a:gd name="T43" fmla="*/ 447 h 835"/>
              <a:gd name="T44" fmla="*/ 867 w 1129"/>
              <a:gd name="T45" fmla="*/ 574 h 835"/>
              <a:gd name="T46" fmla="*/ 908 w 1129"/>
              <a:gd name="T47" fmla="*/ 505 h 835"/>
              <a:gd name="T48" fmla="*/ 511 w 1129"/>
              <a:gd name="T49" fmla="*/ 268 h 835"/>
              <a:gd name="T50" fmla="*/ 348 w 1129"/>
              <a:gd name="T51" fmla="*/ 326 h 835"/>
              <a:gd name="T52" fmla="*/ 397 w 1129"/>
              <a:gd name="T53" fmla="*/ 165 h 835"/>
              <a:gd name="T54" fmla="*/ 311 w 1129"/>
              <a:gd name="T55" fmla="*/ 115 h 835"/>
              <a:gd name="T56" fmla="*/ 598 w 1129"/>
              <a:gd name="T57" fmla="*/ 80 h 835"/>
              <a:gd name="T58" fmla="*/ 812 w 1129"/>
              <a:gd name="T59" fmla="*/ 115 h 835"/>
              <a:gd name="T60" fmla="*/ 938 w 1129"/>
              <a:gd name="T61" fmla="*/ 478 h 835"/>
              <a:gd name="T62" fmla="*/ 880 w 1129"/>
              <a:gd name="T63" fmla="*/ 615 h 835"/>
              <a:gd name="T64" fmla="*/ 793 w 1129"/>
              <a:gd name="T65" fmla="*/ 692 h 835"/>
              <a:gd name="T66" fmla="*/ 670 w 1129"/>
              <a:gd name="T67" fmla="*/ 739 h 835"/>
              <a:gd name="T68" fmla="*/ 562 w 1129"/>
              <a:gd name="T69" fmla="*/ 769 h 835"/>
              <a:gd name="T70" fmla="*/ 468 w 1129"/>
              <a:gd name="T71" fmla="*/ 735 h 835"/>
              <a:gd name="T72" fmla="*/ 374 w 1129"/>
              <a:gd name="T73" fmla="*/ 686 h 835"/>
              <a:gd name="T74" fmla="*/ 284 w 1129"/>
              <a:gd name="T75" fmla="*/ 621 h 835"/>
              <a:gd name="T76" fmla="*/ 187 w 1129"/>
              <a:gd name="T77" fmla="*/ 564 h 835"/>
              <a:gd name="T78" fmla="*/ 171 w 1129"/>
              <a:gd name="T79" fmla="*/ 421 h 8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129" h="835">
                <a:moveTo>
                  <a:pt x="20" y="389"/>
                </a:moveTo>
                <a:cubicBezTo>
                  <a:pt x="82" y="421"/>
                  <a:pt x="82" y="421"/>
                  <a:pt x="82" y="421"/>
                </a:cubicBezTo>
                <a:cubicBezTo>
                  <a:pt x="82" y="421"/>
                  <a:pt x="111" y="437"/>
                  <a:pt x="125" y="407"/>
                </a:cubicBezTo>
                <a:cubicBezTo>
                  <a:pt x="279" y="85"/>
                  <a:pt x="279" y="85"/>
                  <a:pt x="279" y="85"/>
                </a:cubicBezTo>
                <a:cubicBezTo>
                  <a:pt x="279" y="85"/>
                  <a:pt x="294" y="58"/>
                  <a:pt x="270" y="45"/>
                </a:cubicBezTo>
                <a:cubicBezTo>
                  <a:pt x="202" y="12"/>
                  <a:pt x="202" y="12"/>
                  <a:pt x="202" y="12"/>
                </a:cubicBezTo>
                <a:cubicBezTo>
                  <a:pt x="202" y="12"/>
                  <a:pt x="181" y="0"/>
                  <a:pt x="168" y="25"/>
                </a:cubicBezTo>
                <a:cubicBezTo>
                  <a:pt x="167" y="35"/>
                  <a:pt x="10" y="353"/>
                  <a:pt x="10" y="353"/>
                </a:cubicBezTo>
                <a:cubicBezTo>
                  <a:pt x="10" y="353"/>
                  <a:pt x="0" y="379"/>
                  <a:pt x="20" y="389"/>
                </a:cubicBezTo>
                <a:close/>
                <a:moveTo>
                  <a:pt x="1035" y="422"/>
                </a:moveTo>
                <a:cubicBezTo>
                  <a:pt x="1098" y="393"/>
                  <a:pt x="1098" y="393"/>
                  <a:pt x="1098" y="393"/>
                </a:cubicBezTo>
                <a:cubicBezTo>
                  <a:pt x="1098" y="393"/>
                  <a:pt x="1129" y="381"/>
                  <a:pt x="1114" y="350"/>
                </a:cubicBezTo>
                <a:cubicBezTo>
                  <a:pt x="956" y="30"/>
                  <a:pt x="956" y="30"/>
                  <a:pt x="956" y="30"/>
                </a:cubicBezTo>
                <a:cubicBezTo>
                  <a:pt x="956" y="30"/>
                  <a:pt x="943" y="2"/>
                  <a:pt x="918" y="13"/>
                </a:cubicBezTo>
                <a:cubicBezTo>
                  <a:pt x="850" y="46"/>
                  <a:pt x="850" y="46"/>
                  <a:pt x="850" y="46"/>
                </a:cubicBezTo>
                <a:cubicBezTo>
                  <a:pt x="850" y="46"/>
                  <a:pt x="828" y="55"/>
                  <a:pt x="839" y="81"/>
                </a:cubicBezTo>
                <a:cubicBezTo>
                  <a:pt x="847" y="87"/>
                  <a:pt x="1000" y="408"/>
                  <a:pt x="1000" y="408"/>
                </a:cubicBezTo>
                <a:cubicBezTo>
                  <a:pt x="1000" y="408"/>
                  <a:pt x="1014" y="432"/>
                  <a:pt x="1035" y="422"/>
                </a:cubicBezTo>
                <a:close/>
                <a:moveTo>
                  <a:pt x="171" y="421"/>
                </a:moveTo>
                <a:cubicBezTo>
                  <a:pt x="192" y="377"/>
                  <a:pt x="192" y="377"/>
                  <a:pt x="192" y="377"/>
                </a:cubicBezTo>
                <a:cubicBezTo>
                  <a:pt x="265" y="469"/>
                  <a:pt x="265" y="469"/>
                  <a:pt x="265" y="469"/>
                </a:cubicBezTo>
                <a:cubicBezTo>
                  <a:pt x="265" y="469"/>
                  <a:pt x="313" y="458"/>
                  <a:pt x="330" y="488"/>
                </a:cubicBezTo>
                <a:cubicBezTo>
                  <a:pt x="330" y="488"/>
                  <a:pt x="346" y="507"/>
                  <a:pt x="339" y="541"/>
                </a:cubicBezTo>
                <a:cubicBezTo>
                  <a:pt x="339" y="541"/>
                  <a:pt x="349" y="548"/>
                  <a:pt x="349" y="553"/>
                </a:cubicBezTo>
                <a:cubicBezTo>
                  <a:pt x="349" y="553"/>
                  <a:pt x="382" y="545"/>
                  <a:pt x="402" y="568"/>
                </a:cubicBezTo>
                <a:cubicBezTo>
                  <a:pt x="402" y="568"/>
                  <a:pt x="420" y="582"/>
                  <a:pt x="418" y="611"/>
                </a:cubicBezTo>
                <a:cubicBezTo>
                  <a:pt x="418" y="611"/>
                  <a:pt x="431" y="616"/>
                  <a:pt x="434" y="624"/>
                </a:cubicBezTo>
                <a:cubicBezTo>
                  <a:pt x="434" y="624"/>
                  <a:pt x="466" y="616"/>
                  <a:pt x="482" y="635"/>
                </a:cubicBezTo>
                <a:cubicBezTo>
                  <a:pt x="482" y="635"/>
                  <a:pt x="501" y="653"/>
                  <a:pt x="500" y="674"/>
                </a:cubicBezTo>
                <a:cubicBezTo>
                  <a:pt x="530" y="696"/>
                  <a:pt x="530" y="696"/>
                  <a:pt x="530" y="696"/>
                </a:cubicBezTo>
                <a:cubicBezTo>
                  <a:pt x="530" y="696"/>
                  <a:pt x="558" y="698"/>
                  <a:pt x="562" y="720"/>
                </a:cubicBezTo>
                <a:cubicBezTo>
                  <a:pt x="589" y="740"/>
                  <a:pt x="589" y="740"/>
                  <a:pt x="589" y="740"/>
                </a:cubicBezTo>
                <a:cubicBezTo>
                  <a:pt x="589" y="740"/>
                  <a:pt x="632" y="757"/>
                  <a:pt x="635" y="714"/>
                </a:cubicBezTo>
                <a:cubicBezTo>
                  <a:pt x="534" y="637"/>
                  <a:pt x="534" y="637"/>
                  <a:pt x="534" y="637"/>
                </a:cubicBezTo>
                <a:cubicBezTo>
                  <a:pt x="534" y="637"/>
                  <a:pt x="522" y="606"/>
                  <a:pt x="559" y="611"/>
                </a:cubicBezTo>
                <a:cubicBezTo>
                  <a:pt x="710" y="717"/>
                  <a:pt x="710" y="717"/>
                  <a:pt x="710" y="717"/>
                </a:cubicBezTo>
                <a:cubicBezTo>
                  <a:pt x="710" y="717"/>
                  <a:pt x="734" y="727"/>
                  <a:pt x="749" y="704"/>
                </a:cubicBezTo>
                <a:cubicBezTo>
                  <a:pt x="749" y="704"/>
                  <a:pt x="764" y="684"/>
                  <a:pt x="743" y="662"/>
                </a:cubicBezTo>
                <a:cubicBezTo>
                  <a:pt x="583" y="546"/>
                  <a:pt x="583" y="546"/>
                  <a:pt x="583" y="546"/>
                </a:cubicBezTo>
                <a:cubicBezTo>
                  <a:pt x="583" y="546"/>
                  <a:pt x="569" y="514"/>
                  <a:pt x="605" y="516"/>
                </a:cubicBezTo>
                <a:cubicBezTo>
                  <a:pt x="795" y="651"/>
                  <a:pt x="795" y="651"/>
                  <a:pt x="795" y="651"/>
                </a:cubicBezTo>
                <a:cubicBezTo>
                  <a:pt x="795" y="651"/>
                  <a:pt x="822" y="661"/>
                  <a:pt x="834" y="641"/>
                </a:cubicBezTo>
                <a:cubicBezTo>
                  <a:pt x="834" y="641"/>
                  <a:pt x="849" y="621"/>
                  <a:pt x="834" y="600"/>
                </a:cubicBezTo>
                <a:cubicBezTo>
                  <a:pt x="624" y="447"/>
                  <a:pt x="624" y="447"/>
                  <a:pt x="624" y="447"/>
                </a:cubicBezTo>
                <a:cubicBezTo>
                  <a:pt x="624" y="447"/>
                  <a:pt x="611" y="411"/>
                  <a:pt x="650" y="420"/>
                </a:cubicBezTo>
                <a:cubicBezTo>
                  <a:pt x="867" y="574"/>
                  <a:pt x="867" y="574"/>
                  <a:pt x="867" y="574"/>
                </a:cubicBezTo>
                <a:cubicBezTo>
                  <a:pt x="867" y="574"/>
                  <a:pt x="899" y="585"/>
                  <a:pt x="914" y="558"/>
                </a:cubicBezTo>
                <a:cubicBezTo>
                  <a:pt x="914" y="558"/>
                  <a:pt x="933" y="529"/>
                  <a:pt x="908" y="505"/>
                </a:cubicBezTo>
                <a:cubicBezTo>
                  <a:pt x="601" y="238"/>
                  <a:pt x="601" y="238"/>
                  <a:pt x="601" y="238"/>
                </a:cubicBezTo>
                <a:cubicBezTo>
                  <a:pt x="601" y="238"/>
                  <a:pt x="545" y="211"/>
                  <a:pt x="511" y="268"/>
                </a:cubicBezTo>
                <a:cubicBezTo>
                  <a:pt x="511" y="268"/>
                  <a:pt x="505" y="361"/>
                  <a:pt x="402" y="378"/>
                </a:cubicBezTo>
                <a:cubicBezTo>
                  <a:pt x="402" y="378"/>
                  <a:pt x="331" y="372"/>
                  <a:pt x="348" y="326"/>
                </a:cubicBezTo>
                <a:cubicBezTo>
                  <a:pt x="348" y="326"/>
                  <a:pt x="368" y="299"/>
                  <a:pt x="366" y="241"/>
                </a:cubicBezTo>
                <a:cubicBezTo>
                  <a:pt x="366" y="241"/>
                  <a:pt x="369" y="200"/>
                  <a:pt x="397" y="165"/>
                </a:cubicBezTo>
                <a:cubicBezTo>
                  <a:pt x="287" y="165"/>
                  <a:pt x="287" y="165"/>
                  <a:pt x="287" y="165"/>
                </a:cubicBezTo>
                <a:cubicBezTo>
                  <a:pt x="311" y="115"/>
                  <a:pt x="311" y="115"/>
                  <a:pt x="311" y="115"/>
                </a:cubicBezTo>
                <a:cubicBezTo>
                  <a:pt x="478" y="115"/>
                  <a:pt x="478" y="115"/>
                  <a:pt x="478" y="115"/>
                </a:cubicBezTo>
                <a:cubicBezTo>
                  <a:pt x="478" y="115"/>
                  <a:pt x="546" y="76"/>
                  <a:pt x="598" y="80"/>
                </a:cubicBezTo>
                <a:cubicBezTo>
                  <a:pt x="598" y="80"/>
                  <a:pt x="665" y="83"/>
                  <a:pt x="683" y="93"/>
                </a:cubicBezTo>
                <a:cubicBezTo>
                  <a:pt x="683" y="93"/>
                  <a:pt x="772" y="122"/>
                  <a:pt x="812" y="115"/>
                </a:cubicBezTo>
                <a:cubicBezTo>
                  <a:pt x="961" y="424"/>
                  <a:pt x="961" y="424"/>
                  <a:pt x="961" y="424"/>
                </a:cubicBezTo>
                <a:cubicBezTo>
                  <a:pt x="938" y="478"/>
                  <a:pt x="938" y="478"/>
                  <a:pt x="938" y="478"/>
                </a:cubicBezTo>
                <a:cubicBezTo>
                  <a:pt x="938" y="478"/>
                  <a:pt x="981" y="523"/>
                  <a:pt x="949" y="577"/>
                </a:cubicBezTo>
                <a:cubicBezTo>
                  <a:pt x="940" y="596"/>
                  <a:pt x="917" y="613"/>
                  <a:pt x="880" y="615"/>
                </a:cubicBezTo>
                <a:cubicBezTo>
                  <a:pt x="880" y="615"/>
                  <a:pt x="885" y="652"/>
                  <a:pt x="859" y="672"/>
                </a:cubicBezTo>
                <a:cubicBezTo>
                  <a:pt x="859" y="672"/>
                  <a:pt x="840" y="699"/>
                  <a:pt x="793" y="692"/>
                </a:cubicBezTo>
                <a:cubicBezTo>
                  <a:pt x="793" y="692"/>
                  <a:pt x="795" y="724"/>
                  <a:pt x="764" y="746"/>
                </a:cubicBezTo>
                <a:cubicBezTo>
                  <a:pt x="764" y="746"/>
                  <a:pt x="727" y="777"/>
                  <a:pt x="670" y="739"/>
                </a:cubicBezTo>
                <a:cubicBezTo>
                  <a:pt x="670" y="739"/>
                  <a:pt x="661" y="775"/>
                  <a:pt x="615" y="783"/>
                </a:cubicBezTo>
                <a:cubicBezTo>
                  <a:pt x="615" y="783"/>
                  <a:pt x="582" y="788"/>
                  <a:pt x="562" y="769"/>
                </a:cubicBezTo>
                <a:cubicBezTo>
                  <a:pt x="562" y="769"/>
                  <a:pt x="528" y="835"/>
                  <a:pt x="478" y="798"/>
                </a:cubicBezTo>
                <a:cubicBezTo>
                  <a:pt x="478" y="798"/>
                  <a:pt x="446" y="772"/>
                  <a:pt x="468" y="735"/>
                </a:cubicBezTo>
                <a:cubicBezTo>
                  <a:pt x="468" y="735"/>
                  <a:pt x="426" y="802"/>
                  <a:pt x="376" y="751"/>
                </a:cubicBezTo>
                <a:cubicBezTo>
                  <a:pt x="376" y="751"/>
                  <a:pt x="348" y="730"/>
                  <a:pt x="374" y="686"/>
                </a:cubicBezTo>
                <a:cubicBezTo>
                  <a:pt x="374" y="686"/>
                  <a:pt x="334" y="732"/>
                  <a:pt x="290" y="691"/>
                </a:cubicBezTo>
                <a:cubicBezTo>
                  <a:pt x="290" y="691"/>
                  <a:pt x="260" y="666"/>
                  <a:pt x="284" y="621"/>
                </a:cubicBezTo>
                <a:cubicBezTo>
                  <a:pt x="284" y="621"/>
                  <a:pt x="243" y="669"/>
                  <a:pt x="195" y="623"/>
                </a:cubicBezTo>
                <a:cubicBezTo>
                  <a:pt x="195" y="623"/>
                  <a:pt x="175" y="604"/>
                  <a:pt x="187" y="564"/>
                </a:cubicBezTo>
                <a:cubicBezTo>
                  <a:pt x="233" y="501"/>
                  <a:pt x="233" y="501"/>
                  <a:pt x="233" y="501"/>
                </a:cubicBezTo>
                <a:cubicBezTo>
                  <a:pt x="171" y="421"/>
                  <a:pt x="171" y="421"/>
                  <a:pt x="171" y="421"/>
                </a:cubicBezTo>
                <a:close/>
              </a:path>
            </a:pathLst>
          </a:custGeom>
          <a:solidFill>
            <a:srgbClr val="4F62C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任意多边形: 形状 2"/>
          <p:cNvSpPr/>
          <p:nvPr/>
        </p:nvSpPr>
        <p:spPr>
          <a:xfrm>
            <a:off x="756920" y="2383790"/>
            <a:ext cx="5354320" cy="3028315"/>
          </a:xfrm>
          <a:custGeom>
            <a:gdLst>
              <a:gd name="connsiteX0" fmla="*/ 1514200 w 5354294"/>
              <a:gd name="connsiteY0" fmla="*/ 0 h 3028400"/>
              <a:gd name="connsiteX1" fmla="*/ 4563296 w 5354294"/>
              <a:gd name="connsiteY1" fmla="*/ 0 h 3028400"/>
              <a:gd name="connsiteX2" fmla="*/ 5285054 w 5354294"/>
              <a:gd name="connsiteY2" fmla="*/ 182756 h 3028400"/>
              <a:gd name="connsiteX3" fmla="*/ 5354294 w 5354294"/>
              <a:gd name="connsiteY3" fmla="*/ 224820 h 3028400"/>
              <a:gd name="connsiteX4" fmla="*/ 5298687 w 5354294"/>
              <a:gd name="connsiteY4" fmla="*/ 258601 h 3028400"/>
              <a:gd name="connsiteX5" fmla="*/ 4631091 w 5354294"/>
              <a:gd name="connsiteY5" fmla="*/ 1514200 h 3028400"/>
              <a:gd name="connsiteX6" fmla="*/ 5298687 w 5354294"/>
              <a:gd name="connsiteY6" fmla="*/ 2769799 h 3028400"/>
              <a:gd name="connsiteX7" fmla="*/ 5354294 w 5354294"/>
              <a:gd name="connsiteY7" fmla="*/ 2803581 h 3028400"/>
              <a:gd name="connsiteX8" fmla="*/ 5285054 w 5354294"/>
              <a:gd name="connsiteY8" fmla="*/ 2845644 h 3028400"/>
              <a:gd name="connsiteX9" fmla="*/ 4563296 w 5354294"/>
              <a:gd name="connsiteY9" fmla="*/ 3028400 h 3028400"/>
              <a:gd name="connsiteX10" fmla="*/ 1514200 w 5354294"/>
              <a:gd name="connsiteY10" fmla="*/ 3028400 h 3028400"/>
              <a:gd name="connsiteX11" fmla="*/ 0 w 5354294"/>
              <a:gd name="connsiteY11" fmla="*/ 1514200 h 3028400"/>
              <a:gd name="connsiteX12" fmla="*/ 1514200 w 5354294"/>
              <a:gd name="connsiteY12" fmla="*/ 0 h 302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54294" h="3028400">
                <a:moveTo>
                  <a:pt x="1514200" y="0"/>
                </a:moveTo>
                <a:lnTo>
                  <a:pt x="4563296" y="0"/>
                </a:lnTo>
                <a:cubicBezTo>
                  <a:pt x="4824631" y="0"/>
                  <a:pt x="5070502" y="66204"/>
                  <a:pt x="5285054" y="182756"/>
                </a:cubicBezTo>
                <a:lnTo>
                  <a:pt x="5354294" y="224820"/>
                </a:lnTo>
                <a:lnTo>
                  <a:pt x="5298687" y="258601"/>
                </a:lnTo>
                <a:cubicBezTo>
                  <a:pt x="4895908" y="530714"/>
                  <a:pt x="4631091" y="991531"/>
                  <a:pt x="4631091" y="1514200"/>
                </a:cubicBezTo>
                <a:cubicBezTo>
                  <a:pt x="4631091" y="2036869"/>
                  <a:pt x="4895908" y="2497686"/>
                  <a:pt x="5298687" y="2769799"/>
                </a:cubicBezTo>
                <a:lnTo>
                  <a:pt x="5354294" y="2803581"/>
                </a:lnTo>
                <a:lnTo>
                  <a:pt x="5285054" y="2845644"/>
                </a:lnTo>
                <a:cubicBezTo>
                  <a:pt x="5070502" y="2962196"/>
                  <a:pt x="4824631" y="3028400"/>
                  <a:pt x="4563296" y="3028400"/>
                </a:cubicBezTo>
                <a:lnTo>
                  <a:pt x="1514200" y="3028400"/>
                </a:lnTo>
                <a:cubicBezTo>
                  <a:pt x="677930" y="3028400"/>
                  <a:pt x="0" y="2350470"/>
                  <a:pt x="0" y="1514200"/>
                </a:cubicBezTo>
                <a:cubicBezTo>
                  <a:pt x="0" y="677930"/>
                  <a:pt x="677930" y="0"/>
                  <a:pt x="1514200" y="0"/>
                </a:cubicBezTo>
                <a:close/>
              </a:path>
            </a:pathLst>
          </a:custGeom>
          <a:solidFill>
            <a:srgbClr val="4F62CD"/>
          </a:solidFill>
          <a:ln>
            <a:noFill/>
          </a:ln>
          <a:effectLst>
            <a:outerShdw blurRad="139700" dist="88900" dir="5400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文本框 7"/>
          <p:cNvSpPr txBox="1"/>
          <p:nvPr/>
        </p:nvSpPr>
        <p:spPr>
          <a:xfrm>
            <a:off x="1990725" y="2812415"/>
            <a:ext cx="1732915" cy="460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文本框 8"/>
          <p:cNvSpPr txBox="1"/>
          <p:nvPr/>
        </p:nvSpPr>
        <p:spPr>
          <a:xfrm>
            <a:off x="1965325" y="3261995"/>
            <a:ext cx="2987675" cy="15297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solidFill>
                  <a:srgbClr val="000000"/>
                </a:solidFill>
                <a:latin typeface="宋体"/>
                <a:ea typeface="微软雅黑" panose="020b0503020204020204" pitchFamily="34" charset="-122"/>
                <a:sym typeface="宋体"/>
              </a:rPr>
              <a:t>华为始终坚信，只有不断满足客户的需求并超越客户的期望，才能在激烈的市场竞争中立足</a:t>
            </a:r>
          </a:p>
        </p:txBody>
      </p:sp>
      <p:sp>
        <p:nvSpPr>
          <p:cNvPr id="4" name="任意多边形: 形状 3"/>
          <p:cNvSpPr/>
          <p:nvPr/>
        </p:nvSpPr>
        <p:spPr>
          <a:xfrm>
            <a:off x="6107430" y="2383790"/>
            <a:ext cx="5258435" cy="3028315"/>
          </a:xfrm>
          <a:custGeom>
            <a:gdLst>
              <a:gd name="connsiteX0" fmla="*/ 790997 w 5258588"/>
              <a:gd name="connsiteY0" fmla="*/ 0 h 3028400"/>
              <a:gd name="connsiteX1" fmla="*/ 3744388 w 5258588"/>
              <a:gd name="connsiteY1" fmla="*/ 0 h 3028400"/>
              <a:gd name="connsiteX2" fmla="*/ 5258588 w 5258588"/>
              <a:gd name="connsiteY2" fmla="*/ 1514200 h 3028400"/>
              <a:gd name="connsiteX3" fmla="*/ 3744388 w 5258588"/>
              <a:gd name="connsiteY3" fmla="*/ 3028400 h 3028400"/>
              <a:gd name="connsiteX4" fmla="*/ 790997 w 5258588"/>
              <a:gd name="connsiteY4" fmla="*/ 3028400 h 3028400"/>
              <a:gd name="connsiteX5" fmla="*/ 69239 w 5258588"/>
              <a:gd name="connsiteY5" fmla="*/ 2845644 h 3028400"/>
              <a:gd name="connsiteX6" fmla="*/ 0 w 5258588"/>
              <a:gd name="connsiteY6" fmla="*/ 2803581 h 3028400"/>
              <a:gd name="connsiteX7" fmla="*/ 55606 w 5258588"/>
              <a:gd name="connsiteY7" fmla="*/ 2769799 h 3028400"/>
              <a:gd name="connsiteX8" fmla="*/ 723202 w 5258588"/>
              <a:gd name="connsiteY8" fmla="*/ 1514200 h 3028400"/>
              <a:gd name="connsiteX9" fmla="*/ 55606 w 5258588"/>
              <a:gd name="connsiteY9" fmla="*/ 258601 h 3028400"/>
              <a:gd name="connsiteX10" fmla="*/ 0 w 5258588"/>
              <a:gd name="connsiteY10" fmla="*/ 224820 h 3028400"/>
              <a:gd name="connsiteX11" fmla="*/ 69239 w 5258588"/>
              <a:gd name="connsiteY11" fmla="*/ 182756 h 3028400"/>
              <a:gd name="connsiteX12" fmla="*/ 790997 w 5258588"/>
              <a:gd name="connsiteY12" fmla="*/ 0 h 302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58588" h="3028400">
                <a:moveTo>
                  <a:pt x="790997" y="0"/>
                </a:moveTo>
                <a:lnTo>
                  <a:pt x="3744388" y="0"/>
                </a:lnTo>
                <a:cubicBezTo>
                  <a:pt x="4580658" y="0"/>
                  <a:pt x="5258588" y="677930"/>
                  <a:pt x="5258588" y="1514200"/>
                </a:cubicBezTo>
                <a:cubicBezTo>
                  <a:pt x="5258588" y="2350470"/>
                  <a:pt x="4580658" y="3028400"/>
                  <a:pt x="3744388" y="3028400"/>
                </a:cubicBezTo>
                <a:lnTo>
                  <a:pt x="790997" y="3028400"/>
                </a:lnTo>
                <a:cubicBezTo>
                  <a:pt x="529663" y="3028400"/>
                  <a:pt x="283791" y="2962196"/>
                  <a:pt x="69239" y="2845644"/>
                </a:cubicBezTo>
                <a:lnTo>
                  <a:pt x="0" y="2803581"/>
                </a:lnTo>
                <a:lnTo>
                  <a:pt x="55606" y="2769799"/>
                </a:lnTo>
                <a:cubicBezTo>
                  <a:pt x="458386" y="2497686"/>
                  <a:pt x="723202" y="2036869"/>
                  <a:pt x="723202" y="1514200"/>
                </a:cubicBezTo>
                <a:cubicBezTo>
                  <a:pt x="723202" y="991531"/>
                  <a:pt x="458386" y="530714"/>
                  <a:pt x="55606" y="258601"/>
                </a:cubicBezTo>
                <a:lnTo>
                  <a:pt x="0" y="224820"/>
                </a:lnTo>
                <a:lnTo>
                  <a:pt x="69239" y="182756"/>
                </a:lnTo>
                <a:cubicBezTo>
                  <a:pt x="283791" y="66204"/>
                  <a:pt x="529663" y="0"/>
                  <a:pt x="790997" y="0"/>
                </a:cubicBezTo>
                <a:close/>
              </a:path>
            </a:pathLst>
          </a:custGeom>
          <a:solidFill>
            <a:srgbClr val="4F62CD"/>
          </a:solidFill>
          <a:ln>
            <a:noFill/>
          </a:ln>
          <a:effectLst>
            <a:outerShdw blurRad="139700" dist="88900" dir="5400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文本框 9"/>
          <p:cNvSpPr txBox="1"/>
          <p:nvPr/>
        </p:nvSpPr>
        <p:spPr>
          <a:xfrm>
            <a:off x="7426325" y="2812415"/>
            <a:ext cx="1732915" cy="460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文本框 10"/>
          <p:cNvSpPr txBox="1"/>
          <p:nvPr/>
        </p:nvSpPr>
        <p:spPr>
          <a:xfrm>
            <a:off x="7400925" y="3261995"/>
            <a:ext cx="2987675" cy="15297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solidFill>
                  <a:srgbClr val="000000"/>
                </a:solidFill>
                <a:latin typeface="宋体"/>
                <a:ea typeface="微软雅黑" panose="020b0503020204020204" pitchFamily="34" charset="-122"/>
                <a:sym typeface="宋体"/>
              </a:rPr>
              <a:t>因此，客户至上的理念在华为得到了充分的贯彻和体现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客户至上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20193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4191000" y="1663700"/>
            <a:ext cx="6337300" cy="42164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1663700"/>
            <a:ext cx="233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了解客户需求</a:t>
            </a:r>
          </a:p>
        </p:txBody>
      </p:sp>
      <p:sp>
        <p:nvSpPr>
          <p:cNvPr id="10" name="New shape"/>
          <p:cNvSpPr/>
          <p:nvPr/>
        </p:nvSpPr>
        <p:spPr>
          <a:xfrm>
            <a:off x="1117600" y="2108200"/>
            <a:ext cx="2336800" cy="3771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华为通过多种渠道收集客户反馈，深入了解客户的需求和痛点。这包括定期进行市场调研、接受客户的投诉和建议、以及与客户的定期沟通等。这些信息为华为提供了改进产品和服务的重要依据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客户至上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8737600" y="20193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651000" y="1397000"/>
            <a:ext cx="6350000" cy="47625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8737600" y="1663700"/>
            <a:ext cx="233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提供优质服务</a:t>
            </a:r>
          </a:p>
        </p:txBody>
      </p:sp>
      <p:sp>
        <p:nvSpPr>
          <p:cNvPr id="10" name="New shape"/>
          <p:cNvSpPr/>
          <p:nvPr/>
        </p:nvSpPr>
        <p:spPr>
          <a:xfrm>
            <a:off x="8737600" y="2108200"/>
            <a:ext cx="2336800" cy="3771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为了满足客户的需求，华为致力于提供卓越的服务体验。从售前咨询到售后支持，华为始终保持高度的专业性和耐心。此外，华为还通过技术创新不断提升服务品质，为客户创造更大的价值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客户至上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18542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4191000" y="1397000"/>
            <a:ext cx="6350000" cy="4749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1498600"/>
            <a:ext cx="233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建立长期关系</a:t>
            </a:r>
          </a:p>
        </p:txBody>
      </p:sp>
      <p:sp>
        <p:nvSpPr>
          <p:cNvPr id="10" name="New shape"/>
          <p:cNvSpPr/>
          <p:nvPr/>
        </p:nvSpPr>
        <p:spPr>
          <a:xfrm>
            <a:off x="1117600" y="1943100"/>
            <a:ext cx="2336800" cy="4114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华为非常重视与客户建立长期稳定的合作关系。为了实现这一目标，华为注重与客户的沟通与协调，尊重客户的意见和需求。同时，华为也积极回应客户的反馈，不断改进产品和服务，以维持客户的信任和忠诚度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541518" y="2339789"/>
            <a:ext cx="1410398" cy="5186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zh-CN" sz="2800">
                <a:solidFill>
                  <a:srgbClr val="DBCDA5"/>
                </a:solidFill>
                <a:latin typeface="宋体"/>
                <a:sym typeface="宋体"/>
              </a:rPr>
              <a:t>PART 3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166782" y="3065929"/>
            <a:ext cx="6575612" cy="101566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6000">
                <a:solidFill>
                  <a:srgbClr val="DBCDA5"/>
                </a:solidFill>
                <a:latin typeface="宋体"/>
                <a:ea typeface="+mj-ea"/>
                <a:sym typeface="宋体"/>
              </a:rPr>
              <a:t>人力资本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 prLst="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  <a:ln>
            <a:noFill/>
          </a:ln>
        </p:spPr>
      </p:pic>
      <p:sp>
        <p:nvSpPr>
          <p:cNvPr id="15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人力资本</a:t>
            </a:r>
          </a:p>
        </p:txBody>
      </p:sp>
      <p:cxnSp>
        <p:nvCxnSpPr>
          <p:cNvPr id="16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2" name="Group 2"/>
          <p:cNvGrpSpPr/>
          <p:nvPr/>
        </p:nvGrpSpPr>
        <p:grpSpPr>
          <a:xfrm rot="18683152">
            <a:off x="4036311" y="2773357"/>
            <a:ext cx="4170917" cy="2017958"/>
            <a:chExt cx="9466964" cy="45506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466962" cy="4550664"/>
            </a:xfrm>
            <a:custGeom>
              <a:rect l="l" t="t" r="r" b="b"/>
              <a:pathLst>
                <a:path w="9466962" h="4550664">
                  <a:moveTo>
                    <a:pt x="0" y="3792220"/>
                  </a:moveTo>
                  <a:cubicBezTo>
                    <a:pt x="0" y="4211066"/>
                    <a:pt x="339598" y="4550664"/>
                    <a:pt x="758444" y="4550664"/>
                  </a:cubicBezTo>
                  <a:lnTo>
                    <a:pt x="8708517" y="4550664"/>
                  </a:lnTo>
                  <a:cubicBezTo>
                    <a:pt x="9127363" y="4550664"/>
                    <a:pt x="9466962" y="4211066"/>
                    <a:pt x="9466962" y="3792220"/>
                  </a:cubicBezTo>
                  <a:lnTo>
                    <a:pt x="9466962" y="758444"/>
                  </a:lnTo>
                  <a:cubicBezTo>
                    <a:pt x="9466961" y="339598"/>
                    <a:pt x="9127363" y="0"/>
                    <a:pt x="8708517" y="0"/>
                  </a:cubicBezTo>
                  <a:lnTo>
                    <a:pt x="758444" y="0"/>
                  </a:lnTo>
                  <a:cubicBezTo>
                    <a:pt x="339598" y="0"/>
                    <a:pt x="0" y="339598"/>
                    <a:pt x="0" y="758444"/>
                  </a:cubicBezTo>
                  <a:close/>
                </a:path>
              </a:pathLst>
            </a:custGeom>
            <a:solidFill>
              <a:srgbClr val="5569DC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 rot="2493332">
            <a:off x="3983673" y="2873769"/>
            <a:ext cx="4198073" cy="2004904"/>
            <a:chExt cx="9466964" cy="455064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466962" cy="4550664"/>
            </a:xfrm>
            <a:custGeom>
              <a:rect l="l" t="t" r="r" b="b"/>
              <a:pathLst>
                <a:path w="9466962" h="4550664">
                  <a:moveTo>
                    <a:pt x="0" y="758444"/>
                  </a:moveTo>
                  <a:cubicBezTo>
                    <a:pt x="0" y="339598"/>
                    <a:pt x="339598" y="0"/>
                    <a:pt x="758444" y="0"/>
                  </a:cubicBezTo>
                  <a:lnTo>
                    <a:pt x="8708517" y="0"/>
                  </a:lnTo>
                  <a:cubicBezTo>
                    <a:pt x="9127363" y="0"/>
                    <a:pt x="9466962" y="339598"/>
                    <a:pt x="9466962" y="758444"/>
                  </a:cubicBezTo>
                  <a:lnTo>
                    <a:pt x="9466962" y="3792220"/>
                  </a:lnTo>
                  <a:cubicBezTo>
                    <a:pt x="9466962" y="4211066"/>
                    <a:pt x="9127363" y="4550664"/>
                    <a:pt x="8708517" y="4550664"/>
                  </a:cubicBezTo>
                  <a:lnTo>
                    <a:pt x="758444" y="4550664"/>
                  </a:lnTo>
                  <a:cubicBezTo>
                    <a:pt x="339598" y="4550664"/>
                    <a:pt x="0" y="4211066"/>
                    <a:pt x="0" y="379222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645910" y="3734402"/>
            <a:ext cx="340639" cy="338435"/>
            <a:chExt cx="768166" cy="76816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8223" cy="768223"/>
            </a:xfrm>
            <a:custGeom>
              <a:rect l="l" t="t" r="r" b="b"/>
              <a:pathLst>
                <a:path w="768223" h="768223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223" y="171958"/>
                    <a:pt x="768223" y="384048"/>
                  </a:cubicBezTo>
                  <a:cubicBezTo>
                    <a:pt x="768223" y="596138"/>
                    <a:pt x="596265" y="768223"/>
                    <a:pt x="384048" y="768223"/>
                  </a:cubicBezTo>
                  <a:cubicBezTo>
                    <a:pt x="171831" y="768223"/>
                    <a:pt x="0" y="596265"/>
                    <a:pt x="0" y="384048"/>
                  </a:cubicBezTo>
                  <a:close/>
                </a:path>
              </a:pathLst>
            </a:custGeom>
            <a:solidFill>
              <a:srgbClr val="5569DC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42864" y="4163425"/>
            <a:ext cx="2907724" cy="369903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1042864" y="4595634"/>
            <a:ext cx="2907724" cy="1281184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00000"/>
              </a:lnSpc>
            </a:pPr>
            <a:r>
              <a:rPr lang="zh-CN" sz="1600" spc="600">
                <a:solidFill>
                  <a:srgbClr val="8D8D8D"/>
                </a:solidFill>
                <a:latin typeface="宋体"/>
                <a:ea typeface="思源黑体-粗体 2"/>
                <a:sym typeface="宋体"/>
              </a:rPr>
              <a:t>华为视员工为最宝贵的资源，坚信只有充分发挥人的潜力，才能推动企业的持续发展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152428" y="1628693"/>
            <a:ext cx="340639" cy="338435"/>
            <a:chExt cx="768166" cy="76816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68223" cy="768223"/>
            </a:xfrm>
            <a:custGeom>
              <a:rect l="l" t="t" r="r" b="b"/>
              <a:pathLst>
                <a:path w="768223" h="768223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223" y="171958"/>
                    <a:pt x="768223" y="384048"/>
                  </a:cubicBezTo>
                  <a:cubicBezTo>
                    <a:pt x="768223" y="596138"/>
                    <a:pt x="596265" y="768223"/>
                    <a:pt x="384048" y="768223"/>
                  </a:cubicBezTo>
                  <a:cubicBezTo>
                    <a:pt x="171831" y="768223"/>
                    <a:pt x="0" y="596265"/>
                    <a:pt x="0" y="384048"/>
                  </a:cubicBezTo>
                  <a:close/>
                </a:path>
              </a:pathLst>
            </a:custGeom>
            <a:solidFill>
              <a:srgbClr val="5569DC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8240068" y="2072605"/>
            <a:ext cx="2909067" cy="369903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8240068" y="2504814"/>
            <a:ext cx="2909067" cy="1281184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sz="1600" spc="600">
                <a:solidFill>
                  <a:srgbClr val="8D8D8D"/>
                </a:solidFill>
                <a:latin typeface="宋体"/>
                <a:ea typeface="思源黑体-粗体 2"/>
                <a:sym typeface="宋体"/>
              </a:rPr>
              <a:t>因此，人力资本的理念在华为得到了高度重视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" y="0"/>
            <a:ext cx="12186690" cy="68580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88961" y="206062"/>
            <a:ext cx="11092507" cy="46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400">
                <a:solidFill>
                  <a:srgbClr val="DBCDA5"/>
                </a:solidFill>
                <a:latin typeface="宋体"/>
                <a:sym typeface="宋体"/>
              </a:rPr>
              <a:t>人力资本</a:t>
            </a:r>
          </a:p>
        </p:txBody>
      </p:sp>
      <p:cxnSp>
        <p:nvCxnSpPr>
          <p:cNvPr id="5" name="直线连接符 2"/>
          <p:cNvCxnSpPr/>
          <p:nvPr/>
        </p:nvCxnSpPr>
        <p:spPr>
          <a:xfrm>
            <a:off x="244699" y="875766"/>
            <a:ext cx="11668259" cy="0"/>
          </a:xfrm>
          <a:prstGeom prst="line">
            <a:avLst/>
          </a:prstGeom>
          <a:ln w="25400">
            <a:solidFill>
              <a:srgbClr val="F5B5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菱形 5"/>
          <p:cNvSpPr/>
          <p:nvPr/>
        </p:nvSpPr>
        <p:spPr>
          <a:xfrm>
            <a:off x="244699" y="128788"/>
            <a:ext cx="605307" cy="605307"/>
          </a:xfrm>
          <a:prstGeom prst="diamond">
            <a:avLst/>
          </a:prstGeom>
          <a:solidFill>
            <a:srgbClr val="26305E"/>
          </a:solidFill>
          <a:ln>
            <a:solidFill>
              <a:srgbClr val="F5B56B"/>
            </a:solidFill>
          </a:ln>
          <a:effectLst>
            <a:outerShdw blurRad="762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New shape"/>
          <p:cNvSpPr/>
          <p:nvPr/>
        </p:nvSpPr>
        <p:spPr>
          <a:xfrm>
            <a:off x="1117600" y="2362200"/>
            <a:ext cx="635000" cy="63500"/>
          </a:xfrm>
          <a:prstGeom prst="rect">
            <a:avLst/>
          </a:prstGeom>
          <a:solidFill>
            <a:srgbClr val="4B62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5054600" y="2006600"/>
            <a:ext cx="5892800" cy="35306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9" name="New shape"/>
          <p:cNvSpPr/>
          <p:nvPr/>
        </p:nvSpPr>
        <p:spPr>
          <a:xfrm>
            <a:off x="1117600" y="20066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FFFFFF"/>
                </a:solidFill>
                <a:latin typeface="宋体"/>
              </a:rPr>
              <a:t>人才引进与培养</a:t>
            </a:r>
          </a:p>
        </p:txBody>
      </p:sp>
      <p:sp>
        <p:nvSpPr>
          <p:cNvPr id="10" name="New shape"/>
          <p:cNvSpPr/>
          <p:nvPr/>
        </p:nvSpPr>
        <p:spPr>
          <a:xfrm>
            <a:off x="1117600" y="2451100"/>
            <a:ext cx="3606800" cy="30861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FFFFFF"/>
                </a:solidFill>
                <a:latin typeface="宋体"/>
              </a:rPr>
              <a:t>华为在全球范围内广纳贤才，吸引了一批优秀的科技人才。同时，华为也非常注重员工的培养与发展，为员工提供各种培训和学习机会。这使得华为能够保持其在科技领域的领先地位，同时也为员工提供了更好的职业发展平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https://d.book118.com/028053002136006045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1"/>
  <p:tag name="KSO_WM_UNIT_INDEX" val="1_1"/>
  <p:tag name="KSO_WM_UNIT_LAYERLEVEL" val="1_1"/>
  <p:tag name="KSO_WM_UNIT_TEXT_FILL_FORE_SCHEMECOLOR_INDEX" val="2"/>
  <p:tag name="KSO_WM_UNIT_TEXT_FILL_TYPE" val="1"/>
  <p:tag name="KSO_WM_UNIT_TYPE" val="l_i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"/>
  <p:tag name="KSO_WM_UNIT_INDEX" val="1_2"/>
  <p:tag name="KSO_WM_UNIT_LAYERLEVEL" val="1_1"/>
  <p:tag name="KSO_WM_UNIT_TEXT_FILL_FORE_SCHEMECOLOR_INDEX" val="2"/>
  <p:tag name="KSO_WM_UNIT_TEXT_FILL_TYPE" val="1"/>
  <p:tag name="KSO_WM_UNIT_TYPE" val="l_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174766"/>
  <p:tag name="KSO_WM_UNIT_ID" val="diagram20174766_2*i*2"/>
  <p:tag name="KSO_WM_UNIT_INDEX" val="2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3"/>
  <p:tag name="KSO_WM_UNIT_INDEX" val="1_3"/>
  <p:tag name="KSO_WM_UNIT_LAYERLEVEL" val="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l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4"/>
  <p:tag name="KSO_WM_UNIT_INDEX" val="1_4"/>
  <p:tag name="KSO_WM_UNIT_LAYERLEVEL" val="1_1"/>
  <p:tag name="KSO_WM_UNIT_LINE_FILL_TYPE" val="2"/>
  <p:tag name="KSO_WM_UNIT_LINE_FORE_SCHEMECOLOR_INDEX" val="14"/>
  <p:tag name="KSO_WM_UNIT_TYPE" val="l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5"/>
  <p:tag name="KSO_WM_UNIT_INDEX" val="1_5"/>
  <p:tag name="KSO_WM_UNIT_LAYERLEVEL" val="1_1"/>
  <p:tag name="KSO_WM_UNIT_LINE_FILL_TYPE" val="2"/>
  <p:tag name="KSO_WM_UNIT_LINE_FORE_SCHEMECOLOR_INDEX" val="14"/>
  <p:tag name="KSO_WM_UNIT_TYPE" val="l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6"/>
  <p:tag name="KSO_WM_UNIT_INDEX" val="1_6"/>
  <p:tag name="KSO_WM_UNIT_LAYERLEVEL" val="1_1"/>
  <p:tag name="KSO_WM_UNIT_LINE_FILL_TYPE" val="2"/>
  <p:tag name="KSO_WM_UNIT_LINE_FORE_SCHEMECOLOR_INDEX" val="14"/>
  <p:tag name="KSO_WM_UNIT_TYPE" val="l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7"/>
  <p:tag name="KSO_WM_UNIT_INDEX" val="1_7"/>
  <p:tag name="KSO_WM_UNIT_LAYERLEVEL" val="1_1"/>
  <p:tag name="KSO_WM_UNIT_LINE_FILL_TYPE" val="2"/>
  <p:tag name="KSO_WM_UNIT_LINE_FORE_SCHEMECOLOR_INDEX" val="14"/>
  <p:tag name="KSO_WM_UNIT_TYPE" val="l_i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8"/>
  <p:tag name="KSO_WM_UNIT_INDEX" val="1_8"/>
  <p:tag name="KSO_WM_UNIT_LAYERLEVEL" val="1_1"/>
  <p:tag name="KSO_WM_UNIT_LINE_FILL_TYPE" val="2"/>
  <p:tag name="KSO_WM_UNIT_LINE_FORE_SCHEMECOLOR_INDEX" val="14"/>
  <p:tag name="KSO_WM_UNIT_TYPE" val="l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9"/>
  <p:tag name="KSO_WM_UNIT_INDEX" val="1_9"/>
  <p:tag name="KSO_WM_UNIT_LAYERLEVEL" val="1_1"/>
  <p:tag name="KSO_WM_UNIT_LINE_FILL_TYPE" val="2"/>
  <p:tag name="KSO_WM_UNIT_LINE_FORE_SCHEMECOLOR_INDEX" val="14"/>
  <p:tag name="KSO_WM_UNIT_TYPE" val="l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0"/>
  <p:tag name="KSO_WM_UNIT_INDEX" val="1_10"/>
  <p:tag name="KSO_WM_UNIT_LAYERLEVEL" val="1_1"/>
  <p:tag name="KSO_WM_UNIT_LINE_FILL_TYPE" val="2"/>
  <p:tag name="KSO_WM_UNIT_LINE_FORE_SCHEMECOLOR_INDEX" val="14"/>
  <p:tag name="KSO_WM_UNIT_TYPE" val="l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1"/>
  <p:tag name="KSO_WM_UNIT_INDEX" val="1_11"/>
  <p:tag name="KSO_WM_UNIT_LAYERLEVEL" val="1_1"/>
  <p:tag name="KSO_WM_UNIT_LINE_FILL_TYPE" val="2"/>
  <p:tag name="KSO_WM_UNIT_LINE_FORE_SCHEMECOLOR_INDEX" val="14"/>
  <p:tag name="KSO_WM_UNIT_TYPE" val="l_i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2"/>
  <p:tag name="KSO_WM_UNIT_INDEX" val="1_12"/>
  <p:tag name="KSO_WM_UNIT_LAYERLEVEL" val="1_1"/>
  <p:tag name="KSO_WM_UNIT_LINE_FILL_TYPE" val="2"/>
  <p:tag name="KSO_WM_UNIT_LINE_FORE_SCHEMECOLOR_INDEX" val="14"/>
  <p:tag name="KSO_WM_UNIT_TYPE" val="l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3"/>
  <p:tag name="KSO_WM_UNIT_INDEX" val="1_13"/>
  <p:tag name="KSO_WM_UNIT_LAYERLEVEL" val="1_1"/>
  <p:tag name="KSO_WM_UNIT_LINE_FILL_TYPE" val="2"/>
  <p:tag name="KSO_WM_UNIT_LINE_FORE_SCHEMECOLOR_INDEX" val="14"/>
  <p:tag name="KSO_WM_UNIT_TYPE" val="l_i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4"/>
  <p:tag name="KSO_WM_UNIT_INDEX" val="1_14"/>
  <p:tag name="KSO_WM_UNIT_LAYERLEVEL" val="1_1"/>
  <p:tag name="KSO_WM_UNIT_LINE_FILL_TYPE" val="2"/>
  <p:tag name="KSO_WM_UNIT_LINE_FORE_SCHEMECOLOR_INDEX" val="14"/>
  <p:tag name="KSO_WM_UNIT_TYPE" val="l_i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5"/>
  <p:tag name="KSO_WM_UNIT_INDEX" val="1_15"/>
  <p:tag name="KSO_WM_UNIT_LAYERLEVEL" val="1_1"/>
  <p:tag name="KSO_WM_UNIT_LINE_FILL_TYPE" val="2"/>
  <p:tag name="KSO_WM_UNIT_LINE_FORE_SCHEMECOLOR_INDEX" val="14"/>
  <p:tag name="KSO_WM_UNIT_TYPE" val="l_i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6"/>
  <p:tag name="KSO_WM_UNIT_INDEX" val="1_16"/>
  <p:tag name="KSO_WM_UNIT_LAYERLEVEL" val="1_1"/>
  <p:tag name="KSO_WM_UNIT_LINE_FILL_TYPE" val="2"/>
  <p:tag name="KSO_WM_UNIT_LINE_FORE_SCHEMECOLOR_INDEX" val="14"/>
  <p:tag name="KSO_WM_UNIT_TYPE" val="l_i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7"/>
  <p:tag name="KSO_WM_UNIT_INDEX" val="1_17"/>
  <p:tag name="KSO_WM_UNIT_LAYERLEVEL" val="1_1"/>
  <p:tag name="KSO_WM_UNIT_LINE_FILL_TYPE" val="2"/>
  <p:tag name="KSO_WM_UNIT_LINE_FORE_SCHEMECOLOR_INDEX" val="14"/>
  <p:tag name="KSO_WM_UNIT_TYPE" val="l_i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8"/>
  <p:tag name="KSO_WM_UNIT_INDEX" val="1_18"/>
  <p:tag name="KSO_WM_UNIT_LAYERLEVEL" val="1_1"/>
  <p:tag name="KSO_WM_UNIT_LINE_FILL_TYPE" val="2"/>
  <p:tag name="KSO_WM_UNIT_LINE_FORE_SCHEMECOLOR_INDEX" val="14"/>
  <p:tag name="KSO_WM_UNIT_TYPE" val="l_i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19"/>
  <p:tag name="KSO_WM_UNIT_INDEX" val="1_19"/>
  <p:tag name="KSO_WM_UNIT_LAYERLEVEL" val="1_1"/>
  <p:tag name="KSO_WM_UNIT_LINE_FILL_TYPE" val="2"/>
  <p:tag name="KSO_WM_UNIT_LINE_FORE_SCHEMECOLOR_INDEX" val="14"/>
  <p:tag name="KSO_WM_UNIT_TYPE" val="l_i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0"/>
  <p:tag name="KSO_WM_UNIT_INDEX" val="1_20"/>
  <p:tag name="KSO_WM_UNIT_LAYERLEVEL" val="1_1"/>
  <p:tag name="KSO_WM_UNIT_TEXT_FILL_FORE_SCHEMECOLOR_INDEX" val="2"/>
  <p:tag name="KSO_WM_UNIT_TEXT_FILL_TYPE" val="1"/>
  <p:tag name="KSO_WM_UNIT_TYPE" val="l_i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1"/>
  <p:tag name="KSO_WM_UNIT_INDEX" val="1_21"/>
  <p:tag name="KSO_WM_UNIT_LAYERLEVEL" val="1_1"/>
  <p:tag name="KSO_WM_UNIT_TEXT_FILL_FORE_SCHEMECOLOR_INDEX" val="2"/>
  <p:tag name="KSO_WM_UNIT_TEXT_FILL_TYPE" val="1"/>
  <p:tag name="KSO_WM_UNIT_TYPE" val="l_i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2"/>
  <p:tag name="KSO_WM_UNIT_INDEX" val="1_22"/>
  <p:tag name="KSO_WM_UNIT_LAYERLEVEL" val="1_1"/>
  <p:tag name="KSO_WM_UNIT_TEXT_FILL_FORE_SCHEMECOLOR_INDEX" val="2"/>
  <p:tag name="KSO_WM_UNIT_TEXT_FILL_TYPE" val="1"/>
  <p:tag name="KSO_WM_UNIT_TYPE" val="l_i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3"/>
  <p:tag name="KSO_WM_UNIT_INDEX" val="1_23"/>
  <p:tag name="KSO_WM_UNIT_LAYERLEVEL" val="1_1"/>
  <p:tag name="KSO_WM_UNIT_TEXT_FILL_FORE_SCHEMECOLOR_INDEX" val="2"/>
  <p:tag name="KSO_WM_UNIT_TEXT_FILL_TYPE" val="1"/>
  <p:tag name="KSO_WM_UNIT_TYPE" val="l_i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4"/>
  <p:tag name="KSO_WM_UNIT_INDEX" val="1_24"/>
  <p:tag name="KSO_WM_UNIT_LAYERLEVEL" val="1_1"/>
  <p:tag name="KSO_WM_UNIT_TEXT_FILL_FORE_SCHEMECOLOR_INDEX" val="2"/>
  <p:tag name="KSO_WM_UNIT_TEXT_FILL_TYPE" val="1"/>
  <p:tag name="KSO_WM_UNIT_TYPE" val="l_i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5"/>
  <p:tag name="KSO_WM_UNIT_INDEX" val="1_25"/>
  <p:tag name="KSO_WM_UNIT_LAYERLEVEL" val="1_1"/>
  <p:tag name="KSO_WM_UNIT_TEXT_FILL_FORE_SCHEMECOLOR_INDEX" val="2"/>
  <p:tag name="KSO_WM_UNIT_TEXT_FILL_TYPE" val="1"/>
  <p:tag name="KSO_WM_UNIT_TYPE" val="l_i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26"/>
  <p:tag name="KSO_WM_UNIT_INDEX" val="1_26"/>
  <p:tag name="KSO_WM_UNIT_LAYERLEVEL" val="1_1"/>
  <p:tag name="KSO_WM_UNIT_TEXT_FILL_FORE_SCHEMECOLOR_INDEX" val="2"/>
  <p:tag name="KSO_WM_UNIT_TEXT_FILL_TYPE" val="1"/>
  <p:tag name="KSO_WM_UNIT_TYPE" val="l_i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5"/>
  <p:tag name="KSO_WM_UNIT_FILL_TYPE" val="1"/>
  <p:tag name="KSO_WM_UNIT_ID" val="diagram20174766_2*l_i*1_27"/>
  <p:tag name="KSO_WM_UNIT_INDEX" val="1_27"/>
  <p:tag name="KSO_WM_UNIT_LAYERLEVEL" val="1_1"/>
  <p:tag name="KSO_WM_UNIT_TEXT_FILL_FORE_SCHEMECOLOR_INDEX" val="2"/>
  <p:tag name="KSO_WM_UNIT_TEXT_FILL_TYPE" val="1"/>
  <p:tag name="KSO_WM_UNIT_TYPE" val="l_i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8"/>
  <p:tag name="KSO_WM_UNIT_INDEX" val="1_28"/>
  <p:tag name="KSO_WM_UNIT_LAYERLEVEL" val="1_1"/>
  <p:tag name="KSO_WM_UNIT_TEXT_FILL_FORE_SCHEMECOLOR_INDEX" val="2"/>
  <p:tag name="KSO_WM_UNIT_TEXT_FILL_TYPE" val="1"/>
  <p:tag name="KSO_WM_UNIT_TYPE" val="l_i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29"/>
  <p:tag name="KSO_WM_UNIT_INDEX" val="1_29"/>
  <p:tag name="KSO_WM_UNIT_LAYERLEVEL" val="1_1"/>
  <p:tag name="KSO_WM_UNIT_TEXT_FILL_FORE_SCHEMECOLOR_INDEX" val="2"/>
  <p:tag name="KSO_WM_UNIT_TEXT_FILL_TYPE" val="1"/>
  <p:tag name="KSO_WM_UNIT_TYPE" val="l_i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0"/>
  <p:tag name="KSO_WM_UNIT_INDEX" val="1_30"/>
  <p:tag name="KSO_WM_UNIT_LAYERLEVEL" val="1_1"/>
  <p:tag name="KSO_WM_UNIT_TEXT_FILL_FORE_SCHEMECOLOR_INDEX" val="2"/>
  <p:tag name="KSO_WM_UNIT_TEXT_FILL_TYPE" val="1"/>
  <p:tag name="KSO_WM_UNIT_TYPE" val="l_i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1"/>
  <p:tag name="KSO_WM_UNIT_INDEX" val="1_31"/>
  <p:tag name="KSO_WM_UNIT_LAYERLEVEL" val="1_1"/>
  <p:tag name="KSO_WM_UNIT_TEXT_FILL_FORE_SCHEMECOLOR_INDEX" val="2"/>
  <p:tag name="KSO_WM_UNIT_TEXT_FILL_TYPE" val="1"/>
  <p:tag name="KSO_WM_UNIT_TYPE" val="l_i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2"/>
  <p:tag name="KSO_WM_UNIT_INDEX" val="1_32"/>
  <p:tag name="KSO_WM_UNIT_LAYERLEVEL" val="1_1"/>
  <p:tag name="KSO_WM_UNIT_TEXT_FILL_FORE_SCHEMECOLOR_INDEX" val="2"/>
  <p:tag name="KSO_WM_UNIT_TEXT_FILL_TYPE" val="1"/>
  <p:tag name="KSO_WM_UNIT_TYPE" val="l_i"/>
</p:tagLst>
</file>

<file path=ppt/tags/tag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3"/>
  <p:tag name="KSO_WM_UNIT_INDEX" val="1_33"/>
  <p:tag name="KSO_WM_UNIT_LAYERLEVEL" val="1_1"/>
  <p:tag name="KSO_WM_UNIT_TEXT_FILL_FORE_SCHEMECOLOR_INDEX" val="2"/>
  <p:tag name="KSO_WM_UNIT_TEXT_FILL_TYPE" val="1"/>
  <p:tag name="KSO_WM_UNIT_TYPE" val="l_i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4"/>
  <p:tag name="KSO_WM_UNIT_INDEX" val="1_34"/>
  <p:tag name="KSO_WM_UNIT_LAYERLEVEL" val="1_1"/>
  <p:tag name="KSO_WM_UNIT_TEXT_FILL_FORE_SCHEMECOLOR_INDEX" val="2"/>
  <p:tag name="KSO_WM_UNIT_TEXT_FILL_TYPE" val="1"/>
  <p:tag name="KSO_WM_UNIT_TYPE" val="l_i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5"/>
  <p:tag name="KSO_WM_UNIT_INDEX" val="1_35"/>
  <p:tag name="KSO_WM_UNIT_LAYERLEVEL" val="1_1"/>
  <p:tag name="KSO_WM_UNIT_TEXT_FILL_FORE_SCHEMECOLOR_INDEX" val="2"/>
  <p:tag name="KSO_WM_UNIT_TEXT_FILL_TYPE" val="1"/>
  <p:tag name="KSO_WM_UNIT_TYPE" val="l_i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6"/>
  <p:tag name="KSO_WM_UNIT_INDEX" val="1_36"/>
  <p:tag name="KSO_WM_UNIT_LAYERLEVEL" val="1_1"/>
  <p:tag name="KSO_WM_UNIT_TEXT_FILL_FORE_SCHEMECOLOR_INDEX" val="2"/>
  <p:tag name="KSO_WM_UNIT_TEXT_FILL_TYPE" val="1"/>
  <p:tag name="KSO_WM_UNIT_TYPE" val="l_i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7"/>
  <p:tag name="KSO_WM_UNIT_INDEX" val="1_37"/>
  <p:tag name="KSO_WM_UNIT_LAYERLEVEL" val="1_1"/>
  <p:tag name="KSO_WM_UNIT_TEXT_FILL_FORE_SCHEMECOLOR_INDEX" val="2"/>
  <p:tag name="KSO_WM_UNIT_TEXT_FILL_TYPE" val="1"/>
  <p:tag name="KSO_WM_UNIT_TYPE" val="l_i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i*1_38"/>
  <p:tag name="KSO_WM_UNIT_INDEX" val="1_38"/>
  <p:tag name="KSO_WM_UNIT_LAYERLEVEL" val="1_1"/>
  <p:tag name="KSO_WM_UNIT_TEXT_FILL_FORE_SCHEMECOLOR_INDEX" val="2"/>
  <p:tag name="KSO_WM_UNIT_TEXT_FILL_TYPE" val="1"/>
  <p:tag name="KSO_WM_UNIT_TYPE" val="l_i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ID" val="diagram20174766_2*l_i*1_39"/>
  <p:tag name="KSO_WM_UNIT_INDEX" val="1_39"/>
  <p:tag name="KSO_WM_UNIT_LAYERLEVEL" val="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l_i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FILL_FORE_SCHEMECOLOR_INDEX" val="6"/>
  <p:tag name="KSO_WM_UNIT_FILL_TYPE" val="1"/>
  <p:tag name="KSO_WM_UNIT_ID" val="diagram20174766_2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CLEAR" val="0"/>
  <p:tag name="KSO_WM_UNIT_COMPATIBLE" val="0"/>
  <p:tag name="KSO_WM_UNIT_HIGHLIGHT" val="0"/>
  <p:tag name="KSO_WM_UNIT_ID" val="diagram20174766_2*l_h_f*1_2_1"/>
  <p:tag name="KSO_WM_UNIT_INDEX" val="1_2_1"/>
  <p:tag name="KSO_WM_UNIT_LAYERLEVEL" val="1_1_1"/>
  <p:tag name="KSO_WM_UNIT_PRESET_TEXT_INDEX" val="2"/>
  <p:tag name="KSO_WM_UNIT_PRESET_TEXT_LEN" val="30"/>
  <p:tag name="KSO_WM_UNIT_TEXT_FILL_FORE_SCHEMECOLOR_INDEX" val="13"/>
  <p:tag name="KSO_WM_UNIT_TEXT_FILL_TYPE" val="1"/>
  <p:tag name="KSO_WM_UNIT_TYPE" val="l_h_f"/>
  <p:tag name="KSO_WM_UNIT_VALUE" val="30"/>
</p:tagLst>
</file>

<file path=ppt/tags/tag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4766"/>
  <p:tag name="KSO_WM_UNIT_CLEAR" val="0"/>
  <p:tag name="KSO_WM_UNIT_COMPATIBLE" val="0"/>
  <p:tag name="KSO_WM_UNIT_HIGHLIGHT" val="0"/>
  <p:tag name="KSO_WM_UNIT_ID" val="diagram20174766_2*l_h_f*1_1_1"/>
  <p:tag name="KSO_WM_UNIT_INDEX" val="1_1_1"/>
  <p:tag name="KSO_WM_UNIT_LAYERLEVEL" val="1_1_1"/>
  <p:tag name="KSO_WM_UNIT_PRESET_TEXT_INDEX" val="2"/>
  <p:tag name="KSO_WM_UNIT_PRESET_TEXT_LEN" val="30"/>
  <p:tag name="KSO_WM_UNIT_TEXT_FILL_FORE_SCHEMECOLOR_INDEX" val="13"/>
  <p:tag name="KSO_WM_UNIT_TEXT_FILL_TYPE" val="1"/>
  <p:tag name="KSO_WM_UNIT_TYPE" val="l_h_f"/>
  <p:tag name="KSO_WM_UNIT_VALUE" val="30"/>
</p:tagLst>
</file>

<file path=ppt/tags/tag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Arial Black</vt:lpstr>
      <vt:lpstr>思源黑体 CN Bold</vt:lpstr>
      <vt:lpstr>思源黑体 CN Regular</vt:lpstr>
      <vt:lpstr>宋体</vt:lpstr>
      <vt:lpstr>张海山锐线体简</vt:lpstr>
      <vt:lpstr>等线</vt:lpstr>
      <vt:lpstr>微软雅黑</vt:lpstr>
      <vt:lpstr>思源黑体 CN Normal</vt:lpstr>
      <vt:lpstr>思源黑体-粗体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2024-09-26T15:19:56.667</cp:lastPrinted>
  <dcterms:created xsi:type="dcterms:W3CDTF">2024-09-26T07:19:56Z</dcterms:created>
  <dcterms:modified xsi:type="dcterms:W3CDTF">2024-09-26T07:19:59Z</dcterms:modified>
</cp:coreProperties>
</file>