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A4FEBC-66C5-4361-8898-CE7426FB1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D72933-CD47-45CE-B632-04BCDD7FB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E09C73-A589-44D7-89F8-868A9E5B1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83C7A0-BACA-4EEC-97F8-CFEF9CB0A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DB182D-F3D1-4856-8DD9-3ED4A5617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932A36-5FD2-467F-AD35-2A33D8641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86A7EE-2719-4B7A-8D30-C04CF3AD5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26720B-DBF6-4EEC-A713-B9BAF5EFE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541CC9-CE3D-4843-943A-42D72BB25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A9257A-859A-49BE-BDDD-AE8FD8254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2FB6C2-EB06-4104-ABB0-C308248A3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054074127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护理部质控检查总结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C9B67E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检查发现的问题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改进措施和建议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708" b="16708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确保护理服务质量安全、有效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458" r="16458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提升护理人员专业水平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查找并改进护理工作中存在的问题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检查范围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病房管理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基础护理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专科护理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护理文书书写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852041" y="2608040"/>
            <a:ext cx="1741075" cy="1743361"/>
            <a:chOff x="1852041" y="2608040"/>
            <a:chExt cx="1741075" cy="1743361"/>
          </a:xfrm>
        </p:grpSpPr>
        <p:sp>
          <p:nvSpPr>
            <p:cNvPr id="3" name="Freeform 3"/>
            <p:cNvSpPr/>
            <p:nvPr/>
          </p:nvSpPr>
          <p:spPr>
            <a:xfrm>
              <a:off x="1852041" y="2608040"/>
              <a:ext cx="1741075" cy="174336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5" name="Freeform 5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8" name="Freeform 8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11" name="Freeform 11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76214" y="2441829"/>
            <a:ext cx="497967" cy="2077498"/>
            <a:chOff x="2476214" y="2441829"/>
            <a:chExt cx="497967" cy="2077498"/>
          </a:xfrm>
        </p:grpSpPr>
        <p:sp>
          <p:nvSpPr>
            <p:cNvPr id="14" name="Freeform 14"/>
            <p:cNvSpPr/>
            <p:nvPr/>
          </p:nvSpPr>
          <p:spPr>
            <a:xfrm>
              <a:off x="247621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 flipV="1">
              <a:off x="247621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1852041" y="2607469"/>
            <a:ext cx="1741075" cy="1743361"/>
            <a:chOff x="1852041" y="2607469"/>
            <a:chExt cx="1741075" cy="1743361"/>
          </a:xfrm>
        </p:grpSpPr>
        <p:sp>
          <p:nvSpPr>
            <p:cNvPr id="17" name="Freeform 17"/>
            <p:cNvSpPr/>
            <p:nvPr/>
          </p:nvSpPr>
          <p:spPr>
            <a:xfrm>
              <a:off x="1852041" y="2607469"/>
              <a:ext cx="1741075" cy="174336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19" name="Freeform 19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22" name="Freeform 22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25" name="Freeform 25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2476214" y="2441257"/>
            <a:ext cx="497967" cy="2077498"/>
            <a:chOff x="2476214" y="2441257"/>
            <a:chExt cx="497967" cy="2077498"/>
          </a:xfrm>
        </p:grpSpPr>
        <p:sp>
          <p:nvSpPr>
            <p:cNvPr id="28" name="Freeform 28"/>
            <p:cNvSpPr/>
            <p:nvPr/>
          </p:nvSpPr>
          <p:spPr>
            <a:xfrm>
              <a:off x="247621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 flipV="1">
              <a:off x="247621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3653980" y="3200971"/>
            <a:ext cx="2390966" cy="2394109"/>
            <a:chOff x="3653980" y="3200971"/>
            <a:chExt cx="2390966" cy="2394109"/>
          </a:xfrm>
        </p:grpSpPr>
        <p:sp>
          <p:nvSpPr>
            <p:cNvPr id="31" name="Freeform 31"/>
            <p:cNvSpPr/>
            <p:nvPr/>
          </p:nvSpPr>
          <p:spPr>
            <a:xfrm>
              <a:off x="3653980" y="3200971"/>
              <a:ext cx="2390966" cy="2394109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3" name="Freeform 33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6" name="Freeform 36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9" name="Freeform 39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11135" y="2972753"/>
            <a:ext cx="683800" cy="2852928"/>
            <a:chOff x="4511135" y="2972753"/>
            <a:chExt cx="683800" cy="2852928"/>
          </a:xfrm>
        </p:grpSpPr>
        <p:sp>
          <p:nvSpPr>
            <p:cNvPr id="42" name="Freeform 42"/>
            <p:cNvSpPr/>
            <p:nvPr/>
          </p:nvSpPr>
          <p:spPr>
            <a:xfrm>
              <a:off x="4511135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 flipV="1">
              <a:off x="4511135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3648742" y="3197923"/>
            <a:ext cx="2396966" cy="2400109"/>
            <a:chOff x="3648742" y="3197923"/>
            <a:chExt cx="2396966" cy="2400109"/>
          </a:xfrm>
        </p:grpSpPr>
        <p:sp>
          <p:nvSpPr>
            <p:cNvPr id="45" name="Freeform 45"/>
            <p:cNvSpPr/>
            <p:nvPr/>
          </p:nvSpPr>
          <p:spPr>
            <a:xfrm>
              <a:off x="3648742" y="3197923"/>
              <a:ext cx="2396966" cy="2400109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47" name="Freeform 47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9" name="Group 49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50" name="Freeform 50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53" name="Freeform 53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5" name="Group 55"/>
          <p:cNvGrpSpPr/>
          <p:nvPr/>
        </p:nvGrpSpPr>
        <p:grpSpPr>
          <a:xfrm>
            <a:off x="4508087" y="2969133"/>
            <a:ext cx="685514" cy="2860167"/>
            <a:chOff x="4508087" y="2969133"/>
            <a:chExt cx="685514" cy="2860167"/>
          </a:xfrm>
        </p:grpSpPr>
        <p:sp>
          <p:nvSpPr>
            <p:cNvPr id="56" name="Freeform 56"/>
            <p:cNvSpPr/>
            <p:nvPr/>
          </p:nvSpPr>
          <p:spPr>
            <a:xfrm>
              <a:off x="4508087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 flipV="1">
              <a:off x="4508087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124670" y="2332768"/>
            <a:ext cx="2128075" cy="2130933"/>
            <a:chOff x="6124670" y="2332768"/>
            <a:chExt cx="2128075" cy="2130933"/>
          </a:xfrm>
        </p:grpSpPr>
        <p:sp>
          <p:nvSpPr>
            <p:cNvPr id="59" name="Freeform 59"/>
            <p:cNvSpPr/>
            <p:nvPr/>
          </p:nvSpPr>
          <p:spPr>
            <a:xfrm>
              <a:off x="6124670" y="2332768"/>
              <a:ext cx="2128075" cy="2130933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1" name="Freeform 61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4" name="Freeform 64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7" name="Freeform 67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9" name="Group 69"/>
          <p:cNvGrpSpPr/>
          <p:nvPr/>
        </p:nvGrpSpPr>
        <p:grpSpPr>
          <a:xfrm>
            <a:off x="6887527" y="2129600"/>
            <a:ext cx="608648" cy="2539364"/>
            <a:chOff x="6887527" y="2129600"/>
            <a:chExt cx="608648" cy="2539364"/>
          </a:xfrm>
        </p:grpSpPr>
        <p:sp>
          <p:nvSpPr>
            <p:cNvPr id="70" name="Freeform 70"/>
            <p:cNvSpPr/>
            <p:nvPr/>
          </p:nvSpPr>
          <p:spPr>
            <a:xfrm>
              <a:off x="6887527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 flipV="1">
              <a:off x="6887527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6128195" y="2331911"/>
            <a:ext cx="2132933" cy="2135696"/>
            <a:chOff x="6128195" y="2331911"/>
            <a:chExt cx="2132933" cy="2135696"/>
          </a:xfrm>
        </p:grpSpPr>
        <p:sp>
          <p:nvSpPr>
            <p:cNvPr id="73" name="Freeform 73"/>
            <p:cNvSpPr/>
            <p:nvPr/>
          </p:nvSpPr>
          <p:spPr>
            <a:xfrm>
              <a:off x="6128195" y="2331911"/>
              <a:ext cx="2132933" cy="2135696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75" name="Freeform 75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78" name="Freeform 78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81" name="Freeform 81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3" name="Group 83"/>
          <p:cNvGrpSpPr/>
          <p:nvPr/>
        </p:nvGrpSpPr>
        <p:grpSpPr>
          <a:xfrm>
            <a:off x="6892861" y="2128361"/>
            <a:ext cx="609981" cy="2545080"/>
            <a:chOff x="6892861" y="2128361"/>
            <a:chExt cx="609981" cy="2545080"/>
          </a:xfrm>
        </p:grpSpPr>
        <p:sp>
          <p:nvSpPr>
            <p:cNvPr id="84" name="Freeform 84"/>
            <p:cNvSpPr/>
            <p:nvPr/>
          </p:nvSpPr>
          <p:spPr>
            <a:xfrm>
              <a:off x="6892861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 flipV="1">
              <a:off x="6892861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8370475" y="3384518"/>
            <a:ext cx="1691640" cy="1693831"/>
            <a:chOff x="8370475" y="3384518"/>
            <a:chExt cx="1691640" cy="1693831"/>
          </a:xfrm>
        </p:grpSpPr>
        <p:sp>
          <p:nvSpPr>
            <p:cNvPr id="87" name="Freeform 87"/>
            <p:cNvSpPr/>
            <p:nvPr/>
          </p:nvSpPr>
          <p:spPr>
            <a:xfrm>
              <a:off x="8370475" y="3384518"/>
              <a:ext cx="1691640" cy="169383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8" name="Group 88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89" name="Freeform 89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1" name="Group 91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92" name="Freeform 92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95" name="Freeform 95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7" name="Group 97"/>
          <p:cNvGrpSpPr/>
          <p:nvPr/>
        </p:nvGrpSpPr>
        <p:grpSpPr>
          <a:xfrm>
            <a:off x="8976932" y="3223070"/>
            <a:ext cx="483775" cy="2018442"/>
            <a:chOff x="8976932" y="3223070"/>
            <a:chExt cx="483775" cy="2018442"/>
          </a:xfrm>
        </p:grpSpPr>
        <p:sp>
          <p:nvSpPr>
            <p:cNvPr id="98" name="Freeform 98"/>
            <p:cNvSpPr/>
            <p:nvPr/>
          </p:nvSpPr>
          <p:spPr>
            <a:xfrm>
              <a:off x="8976932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 flipV="1">
              <a:off x="8976932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8365141" y="3394805"/>
            <a:ext cx="1696498" cy="1698688"/>
            <a:chOff x="8365141" y="3394805"/>
            <a:chExt cx="1696498" cy="1698688"/>
          </a:xfrm>
        </p:grpSpPr>
        <p:sp>
          <p:nvSpPr>
            <p:cNvPr id="101" name="Freeform 101"/>
            <p:cNvSpPr/>
            <p:nvPr/>
          </p:nvSpPr>
          <p:spPr>
            <a:xfrm>
              <a:off x="8365141" y="3394805"/>
              <a:ext cx="1696498" cy="1698688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3" name="Freeform 103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5" name="Group 105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6" name="Freeform 106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8" name="Group 108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9" name="Freeform 109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1" name="Group 111"/>
          <p:cNvGrpSpPr/>
          <p:nvPr/>
        </p:nvGrpSpPr>
        <p:grpSpPr>
          <a:xfrm>
            <a:off x="8973312" y="3232880"/>
            <a:ext cx="485203" cy="2024254"/>
            <a:chOff x="8973312" y="3232880"/>
            <a:chExt cx="485203" cy="2024254"/>
          </a:xfrm>
        </p:grpSpPr>
        <p:sp>
          <p:nvSpPr>
            <p:cNvPr id="112" name="Freeform 112"/>
            <p:cNvSpPr/>
            <p:nvPr/>
          </p:nvSpPr>
          <p:spPr>
            <a:xfrm>
              <a:off x="897331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 flipV="1">
              <a:off x="897331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4" name="AutoShape 114"/>
          <p:cNvSpPr/>
          <p:nvPr/>
        </p:nvSpPr>
        <p:spPr>
          <a:xfrm>
            <a:off x="1881440" y="1529633"/>
            <a:ext cx="1711676" cy="926585"/>
          </a:xfrm>
          <a:prstGeom prst="roundRect">
            <a:avLst>
              <a:gd name="adj" fmla="val 50000"/>
            </a:avLst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5" name="AutoShape 115"/>
          <p:cNvSpPr/>
          <p:nvPr/>
        </p:nvSpPr>
        <p:spPr>
          <a:xfrm>
            <a:off x="3930347" y="2068834"/>
            <a:ext cx="1861281" cy="801731"/>
          </a:xfrm>
          <a:prstGeom prst="roundRect">
            <a:avLst>
              <a:gd name="adj" fmla="val 50000"/>
            </a:avLst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6" name="AutoShape 116"/>
          <p:cNvSpPr/>
          <p:nvPr/>
        </p:nvSpPr>
        <p:spPr>
          <a:xfrm>
            <a:off x="6291044" y="4827209"/>
            <a:ext cx="1961702" cy="676877"/>
          </a:xfrm>
          <a:prstGeom prst="roundRect">
            <a:avLst>
              <a:gd name="adj" fmla="val 50000"/>
            </a:avLst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17" name="AutoShape 117"/>
          <p:cNvSpPr/>
          <p:nvPr/>
        </p:nvSpPr>
        <p:spPr>
          <a:xfrm>
            <a:off x="8259490" y="2472045"/>
            <a:ext cx="1802625" cy="598843"/>
          </a:xfrm>
          <a:prstGeom prst="roundRect">
            <a:avLst>
              <a:gd name="adj" fmla="val 50000"/>
            </a:avLst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8" name="AutoShape 118"/>
          <p:cNvSpPr/>
          <p:nvPr/>
        </p:nvSpPr>
        <p:spPr>
          <a:xfrm>
            <a:off x="2048111" y="2956888"/>
            <a:ext cx="1319003" cy="1021481"/>
          </a:xfrm>
          <a:prstGeom prst="rect">
            <a:avLst/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现场查看</a:t>
            </a:r>
            <a:endParaRPr lang="en-US" sz="1100"/>
          </a:p>
        </p:txBody>
      </p:sp>
      <p:sp>
        <p:nvSpPr>
          <p:cNvPr id="119" name="AutoShape 119"/>
          <p:cNvSpPr/>
          <p:nvPr/>
        </p:nvSpPr>
        <p:spPr>
          <a:xfrm>
            <a:off x="4161675" y="3892047"/>
            <a:ext cx="1319003" cy="1021481"/>
          </a:xfrm>
          <a:prstGeom prst="rect">
            <a:avLst/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询问护理人员</a:t>
            </a:r>
            <a:endParaRPr lang="en-US" sz="1100"/>
          </a:p>
        </p:txBody>
      </p:sp>
      <p:sp>
        <p:nvSpPr>
          <p:cNvPr id="120" name="AutoShape 120"/>
          <p:cNvSpPr/>
          <p:nvPr/>
        </p:nvSpPr>
        <p:spPr>
          <a:xfrm>
            <a:off x="6500820" y="2876320"/>
            <a:ext cx="1319003" cy="1021481"/>
          </a:xfrm>
          <a:prstGeom prst="rect">
            <a:avLst/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查看护理记录和交接班记录</a:t>
            </a:r>
            <a:endParaRPr lang="en-US" sz="1100"/>
          </a:p>
        </p:txBody>
      </p:sp>
      <p:sp>
        <p:nvSpPr>
          <p:cNvPr id="121" name="AutoShape 121"/>
          <p:cNvSpPr/>
          <p:nvPr/>
        </p:nvSpPr>
        <p:spPr>
          <a:xfrm>
            <a:off x="8543982" y="3710771"/>
            <a:ext cx="1319003" cy="1021481"/>
          </a:xfrm>
          <a:prstGeom prst="rect">
            <a:avLst/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患者满意度调查</a:t>
            </a:r>
            <a:endParaRPr lang="en-US" sz="1100"/>
          </a:p>
        </p:txBody>
      </p:sp>
      <p:grpSp>
        <p:nvGrpSpPr>
          <p:cNvPr id="122" name="Group 122"/>
          <p:cNvGrpSpPr/>
          <p:nvPr/>
        </p:nvGrpSpPr>
        <p:grpSpPr>
          <a:xfrm>
            <a:off x="355440" y="80608"/>
            <a:ext cx="8413466" cy="723900"/>
            <a:chOff x="355440" y="80608"/>
            <a:chExt cx="8413466" cy="723900"/>
          </a:xfrm>
        </p:grpSpPr>
        <p:sp>
          <p:nvSpPr>
            <p:cNvPr id="123" name="TextBox 123"/>
            <p:cNvSpPr txBox="1"/>
            <p:nvPr/>
          </p:nvSpPr>
          <p:spPr>
            <a:xfrm>
              <a:off x="948881" y="80608"/>
              <a:ext cx="7820025" cy="7239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2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检查方法</a:t>
              </a:r>
            </a:p>
          </p:txBody>
        </p:sp>
        <p:sp>
          <p:nvSpPr>
            <p:cNvPr id="124" name="AutoShape 124"/>
            <p:cNvSpPr/>
            <p:nvPr/>
          </p:nvSpPr>
          <p:spPr>
            <a:xfrm>
              <a:off x="355440" y="27758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AutoShape 125"/>
            <p:cNvSpPr/>
            <p:nvPr/>
          </p:nvSpPr>
          <p:spPr>
            <a:xfrm>
              <a:off x="449257" y="27528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>
              <a:off x="538379" y="27662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24819" y="28363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706988" y="28040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>
              <a:off x="355440" y="369597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>
              <a:off x="449257" y="36729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38379" y="36863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24819" y="375641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06988" y="37241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355440" y="46160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49257" y="459303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38379" y="460644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24819" y="467652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06988" y="464423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355440" y="55361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49257" y="55131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38379" y="55265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24819" y="55966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06988" y="55643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检查内容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68" r="325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12" r="326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检查护士是否能够正确执行各项基础护理操作，如测量生命体征、口腔护理、皮肤护理等，并确保操作符合规范要求。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基础护理操作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针对不同专科的特殊护理操作进行检查，如呼吸科、心血管科等，评估护士在执行专科护理操作时的熟练度和规范性。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专科护理操作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护理操作规范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2" r="18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检查护士在执行护理操作时是否能够正确识别患者身份，防止因身份混淆导致的护理差错。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评估医院是否采取了有效的防跌倒措施，如设置防滑地毯、提供扶手等，以及护士在执行护理操作时是否关注患者的安全。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护理安全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防跌倒措施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患者识别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护理文书书写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护理记录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检查护士书写的护理记录是否完整、准确，并符合规范要求。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交接班记录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评估交接班记录的详细程度和准确性，确保患者信息的连贯性和准确性。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岗前培训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检查新入职护士的岗前培训计划和实施情况，确保他们具备必要的护理技能和知识。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在职培训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评估医院对在职护士的继续教育培训计划和实施情况，以确保他们的知识和技能得到更新和提高。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875" r="24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护理人员培训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满意度调查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定期开展患者满意度调查，了解患者对护理工作的评价和意见，为改进护理工作提供依据。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反馈处理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检查医院对患者满意度调查结果的反馈和处理情况，评估医院对患者的关注和改进措施的实施情况。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患者满意度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检查发现的问题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81" r="3248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护理操作不规范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在检查过程中，发现部分护理人员在执行护理操作时存在不规范的现象，如未按照标准操作流程进行、操作技术不熟练等。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护理操作是护理工作的基础，不规范的操作可能影响患者的安全和治疗效果。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https://d.book118.com/028054074127006031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2024-09-08T22:01:50.154</cp:lastPrinted>
  <dcterms:created xsi:type="dcterms:W3CDTF">2024-09-08T14:01:50Z</dcterms:created>
  <dcterms:modified xsi:type="dcterms:W3CDTF">2024-09-08T14:01:52Z</dcterms:modified>
</cp:coreProperties>
</file>