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16DD3-CF5D-4F5D-BCDA-F5AD46FB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C9593-D28D-4EAF-A66F-E945074A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5CCDA-6B06-463D-93A0-8F1B8495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32F6C-44D7-43AA-B50C-E3B537BF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61B49-230A-4984-88FF-7D6F5237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CF21F-235E-4E63-9C53-CC20F526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131E1-B8E0-4FDC-A218-DF8118AF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E4088-FC02-408A-AB25-0A59610E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BF314-2DFE-436E-B45D-D9C88D7C7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5D104-B51D-4E31-8699-EA76115C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72702-718B-4F86-B6B1-EBE48495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26" r:id="rId2"/>
    <p:sldLayoutId id="2147491927" r:id="rId3"/>
    <p:sldLayoutId id="2147491928" r:id="rId4"/>
    <p:sldLayoutId id="2147491929" r:id="rId5"/>
    <p:sldLayoutId id="2147491930" r:id="rId6"/>
    <p:sldLayoutId id="2147491931" r:id="rId7"/>
    <p:sldLayoutId id="2147491932" r:id="rId8"/>
    <p:sldLayoutId id="2147491933" r:id="rId9"/>
    <p:sldLayoutId id="2147491934" r:id="rId10"/>
    <p:sldLayoutId id="21474919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504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传染病信息报告管理工作技术指南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传染病信息报告管理概述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传染病信息报告的流程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传染病信息报告的质量控制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传染病信息报告的数据分析和利用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传染病信息报告管理的技术手段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传染病信息报告管理的监督和评估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传染病信息报告管理概述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传染病信息报告的目的和意义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及时发现和报告传染病疫情，为防控工作提供依据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掌握传染病流行趋势，为制定防控策略提供科学依据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提高公众对传染病的认识和防范意识，减少传播风险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促进国际合作，共同应对全球性传染病威胁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传染病信息报告的基本原则</a:t>
            </a:r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2"/>
            </p:custDataLst>
          </p:nvPr>
        </p:nvSpPr>
        <p:spPr>
          <a:xfrm>
            <a:off x="962343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10"/>
          <p:cNvSpPr/>
          <p:nvPr>
            <p:custDataLst>
              <p:tags r:id="rId3"/>
            </p:custDataLst>
          </p:nvPr>
        </p:nvSpPr>
        <p:spPr>
          <a:xfrm>
            <a:off x="1309449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4"/>
            </p:custDataLst>
          </p:nvPr>
        </p:nvSpPr>
        <p:spPr>
          <a:xfrm>
            <a:off x="1114041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及时性：报告应在发现传染病后尽快进行，不得延误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6" name="矩形 6"/>
          <p:cNvSpPr/>
          <p:nvPr>
            <p:custDataLst>
              <p:tags r:id="rId5"/>
            </p:custDataLst>
          </p:nvPr>
        </p:nvSpPr>
        <p:spPr>
          <a:xfrm>
            <a:off x="4533672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1"/>
          <p:cNvSpPr/>
          <p:nvPr>
            <p:custDataLst>
              <p:tags r:id="rId6"/>
            </p:custDataLst>
          </p:nvPr>
        </p:nvSpPr>
        <p:spPr>
          <a:xfrm>
            <a:off x="4900061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7"/>
            </p:custDataLst>
          </p:nvPr>
        </p:nvSpPr>
        <p:spPr>
          <a:xfrm>
            <a:off x="4685369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准确性：报告内容应准确无误，不得虚假或遗漏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7"/>
          <p:cNvSpPr/>
          <p:nvPr>
            <p:custDataLst>
              <p:tags r:id="rId8"/>
            </p:custDataLst>
          </p:nvPr>
        </p:nvSpPr>
        <p:spPr>
          <a:xfrm>
            <a:off x="8104357" y="156793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2"/>
          <p:cNvSpPr/>
          <p:nvPr>
            <p:custDataLst>
              <p:tags r:id="rId9"/>
            </p:custDataLst>
          </p:nvPr>
        </p:nvSpPr>
        <p:spPr>
          <a:xfrm>
            <a:off x="8490030" y="156279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10"/>
            </p:custDataLst>
          </p:nvPr>
        </p:nvSpPr>
        <p:spPr>
          <a:xfrm>
            <a:off x="8256055" y="232127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完整性：报告应包括所有必要的信息，如病例、流行病学、实验室检测等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33"/>
          <p:cNvSpPr/>
          <p:nvPr>
            <p:custDataLst>
              <p:tags r:id="rId11"/>
            </p:custDataLst>
          </p:nvPr>
        </p:nvSpPr>
        <p:spPr>
          <a:xfrm>
            <a:off x="961701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7"/>
          <p:cNvSpPr/>
          <p:nvPr>
            <p:custDataLst>
              <p:tags r:id="rId12"/>
            </p:custDataLst>
          </p:nvPr>
        </p:nvSpPr>
        <p:spPr>
          <a:xfrm>
            <a:off x="1308806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3"/>
            </p:custDataLst>
          </p:nvPr>
        </p:nvSpPr>
        <p:spPr>
          <a:xfrm>
            <a:off x="1113398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保密性：报告应保护患者隐私，不得泄露个人信息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4" name="矩形 34"/>
          <p:cNvSpPr/>
          <p:nvPr>
            <p:custDataLst>
              <p:tags r:id="rId14"/>
            </p:custDataLst>
          </p:nvPr>
        </p:nvSpPr>
        <p:spPr>
          <a:xfrm>
            <a:off x="4533029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38"/>
          <p:cNvSpPr/>
          <p:nvPr>
            <p:custDataLst>
              <p:tags r:id="rId15"/>
            </p:custDataLst>
          </p:nvPr>
        </p:nvSpPr>
        <p:spPr>
          <a:xfrm>
            <a:off x="4899418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16"/>
            </p:custDataLst>
          </p:nvPr>
        </p:nvSpPr>
        <p:spPr>
          <a:xfrm>
            <a:off x="4684727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可追溯性：报告应能够追溯到原始数据，便于追踪和调查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0" name="矩形 35"/>
          <p:cNvSpPr/>
          <p:nvPr>
            <p:custDataLst>
              <p:tags r:id="rId17"/>
            </p:custDataLst>
          </p:nvPr>
        </p:nvSpPr>
        <p:spPr>
          <a:xfrm>
            <a:off x="8103714" y="411722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39"/>
          <p:cNvSpPr/>
          <p:nvPr>
            <p:custDataLst>
              <p:tags r:id="rId18"/>
            </p:custDataLst>
          </p:nvPr>
        </p:nvSpPr>
        <p:spPr>
          <a:xfrm>
            <a:off x="8489387" y="411208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19"/>
            </p:custDataLst>
          </p:nvPr>
        </p:nvSpPr>
        <p:spPr>
          <a:xfrm>
            <a:off x="8255412" y="487057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规范性：报告应遵循国家或国际标准，确保报告的一致性和可比性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9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传染病信息报告的流程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报告主体和报告对象</a:t>
            </a:r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报告内容：包括传染病的种类、发病时间、症状、治疗情况等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报告方式：通过电话、传真、网络等方式进行报告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报告主体：医疗机构、疾病预防控制机构、卫生行政部门等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报告对象：传染病患者、疑似患者、密切接触者等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报告病种和报告时限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报告病种：包括但不限于流感、麻疹、水痘等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报告内容：包括病例的基本信息、临床表现、实验室检查结果等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报告方式：通过电话、传真、网络等方式进行报告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报告时限：一般要求在发现病例后24小时内报告，特殊情况下可适当延长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报告方式和报告内容</a:t>
            </a:r>
            <a:endParaRPr lang="zh-CN" altLang="en-US"/>
          </a:p>
        </p:txBody>
      </p:sp>
      <p:sp>
        <p:nvSpPr>
          <p:cNvPr id="1049336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报告时限：24小时内报告疑似病例，48小时内报告确诊病例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报告要求：准确、及时、完整、规范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6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报告方式：电话、传真、电子邮件、网络报告等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报告内容：病例基本信息、临床表现、实验室检测结果、流行病学调查结果等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传染病信息报告的质量控制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报告的准确性</a:t>
            </a:r>
            <a:endParaRPr lang="zh-CN" altLang="en-US"/>
          </a:p>
        </p:txBody>
      </p:sp>
      <p:sp>
        <p:nvSpPr>
          <p:cNvPr id="1049470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数据来源：确保数据来源的真实性和准确性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数据录入：确保数据录入的准确性和完整性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数据审核：对数据进行审核，确保数据的准确性和一致性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数据分析：对数据进行分析，确保分析结果的准确性和可靠性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报告的及时性</a:t>
            </a:r>
            <a:endParaRPr lang="zh-CN" altLang="en-US"/>
          </a:p>
        </p:txBody>
      </p:sp>
      <p:sp>
        <p:nvSpPr>
          <p:cNvPr id="10495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报告时间：应在发现传染病后24小时内报告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报告内容：包括病例的基本信息、临床表现、实验室检测结果等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报告方式：通过传染病信息报告系统进行报告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报告审核：对报告进行审核，确保报告的准确性和完整性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报告的完整性</a:t>
            </a:r>
            <a:endParaRPr lang="zh-CN" altLang="en-US"/>
          </a:p>
        </p:txBody>
      </p:sp>
      <p:sp>
        <p:nvSpPr>
          <p:cNvPr id="104959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报告内容：包括病例基本信息、诊断信息、治疗信息等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报告格式：统一格式，便于阅读和统计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报告时间：及时报告，不得延误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报告准确性：确保报告内容的准确性，避免错误和遗漏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https://d.book118.com/028055047074006031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传染病信息报告管理工作技术指南</vt:lpstr>
      <vt:lpstr>目录</vt:lpstr>
      <vt:lpstr>传染病信息报告管理概述</vt:lpstr>
      <vt:lpstr>传染病信息报告的目的和意义</vt:lpstr>
      <vt:lpstr>传染病信息报告的基本原则</vt:lpstr>
      <vt:lpstr>传染病信息报告的流程</vt:lpstr>
      <vt:lpstr>报告主体和报告对象</vt:lpstr>
      <vt:lpstr>报告病种和报告时限</vt:lpstr>
      <vt:lpstr>报告方式和报告内容</vt:lpstr>
      <vt:lpstr>传染病信息报告的质量控制</vt:lpstr>
      <vt:lpstr>报告的准确性</vt:lpstr>
      <vt:lpstr>报告的及时性</vt:lpstr>
      <vt:lpstr>报告的完整性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2024-09-08T13:22:52.173</cp:lastPrinted>
  <dcterms:created xsi:type="dcterms:W3CDTF">2024-09-08T05:22:52Z</dcterms:created>
  <dcterms:modified xsi:type="dcterms:W3CDTF">2024-09-08T05:22:54Z</dcterms:modified>
</cp:coreProperties>
</file>