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79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BE23C-7B84-4582-BB0D-1C4CD19D0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F70DA-AFB1-4AF6-80E1-C94708FB1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C7373-8959-48B4-B77F-337A23597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8A322-F6A6-4499-993F-D5066C6EB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3A3F8A-1315-478F-BB70-C90215C1E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DD76E-C5D7-4F48-AC89-77D7BAC50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79A8B3-F9AE-4C0C-8458-507F76162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A1F65-D414-4362-8A72-48FF8D0E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798AA-6817-4CAE-948F-15E527F5F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988DD-44C5-48EC-8190-1FC30D0A1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B482D-EFBD-484B-AEF6-4D76B2F03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8011954" y="1719580"/>
            <a:ext cx="562451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610778" y="6132093"/>
            <a:ext cx="6548914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5746432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4383465" y="4067810"/>
            <a:ext cx="4076640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 sz="1050">
                <a:sym typeface="+mn-ea"/>
              </a:rPr>
              <a:t>单击此处编辑母版副标题样式</a:t>
            </a: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4383464" y="1795145"/>
            <a:ext cx="4076640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4500">
                <a:sym typeface="+mn-ea"/>
              </a:rPr>
              <a:t>单击编辑标题</a:t>
            </a: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6384658" y="3940944"/>
            <a:ext cx="2075447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7214711" y="5966460"/>
            <a:ext cx="1245393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1200">
                <a:sym typeface="+mn-ea"/>
              </a:rPr>
              <a:t>单击此处编辑文本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第五级</a:t>
            </a: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508583" y="0"/>
            <a:ext cx="6635416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551259" y="6228346"/>
            <a:ext cx="8041481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09111" y="1666875"/>
            <a:ext cx="862965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900">
                <a:sym typeface="+mn-ea"/>
              </a:rPr>
              <a:t>编辑副标题</a:t>
            </a: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509111" y="406400"/>
            <a:ext cx="518922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4950">
                <a:sym typeface="+mn-ea"/>
              </a:rPr>
              <a:t>单击编辑标题</a:t>
            </a: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384002" y="1807845"/>
            <a:ext cx="33528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6889471" y="3519488"/>
            <a:ext cx="1897481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386382" y="3519488"/>
            <a:ext cx="1897481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3022" y="3737291"/>
            <a:ext cx="2453871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6687992" y="3737291"/>
            <a:ext cx="2453871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863679" y="1497965"/>
            <a:ext cx="7416641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sz="3600">
                <a:sym typeface="+mn-ea"/>
              </a:rPr>
              <a:t>编辑节编号</a:t>
            </a: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2283618" y="2595245"/>
            <a:ext cx="4605814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 sz="4050">
                <a:sym typeface="+mn-ea"/>
              </a:rPr>
              <a:t>单击此处编辑标题</a:t>
            </a: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</a:p>
          <a:p>
            <a:pPr lvl="1"/>
            <a:r>
              <a:rPr sz="1200" err="1">
                <a:sym typeface="+mn-ea"/>
              </a:rPr>
              <a:t>第二级</a:t>
            </a:r>
          </a:p>
          <a:p>
            <a:pPr lvl="2"/>
            <a:r>
              <a:rPr sz="1200" err="1">
                <a:sym typeface="+mn-ea"/>
              </a:rPr>
              <a:t>第三级</a:t>
            </a:r>
          </a:p>
          <a:p>
            <a:pPr lvl="3"/>
            <a:r>
              <a:rPr sz="1050" err="1">
                <a:sym typeface="+mn-ea"/>
              </a:rPr>
              <a:t>第四级</a:t>
            </a:r>
          </a:p>
          <a:p>
            <a:pPr lvl="4"/>
            <a:r>
              <a:rPr sz="1050" err="1">
                <a:sym typeface="+mn-ea"/>
              </a:rPr>
              <a:t>第五级</a:t>
            </a: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</a:p>
          <a:p>
            <a:pPr lvl="1"/>
            <a:r>
              <a:rPr sz="1200" err="1">
                <a:sym typeface="+mn-ea"/>
              </a:rPr>
              <a:t>第二级</a:t>
            </a:r>
          </a:p>
          <a:p>
            <a:pPr lvl="2"/>
            <a:r>
              <a:rPr sz="1200" err="1">
                <a:sym typeface="+mn-ea"/>
              </a:rPr>
              <a:t>第三级</a:t>
            </a:r>
          </a:p>
          <a:p>
            <a:pPr lvl="3"/>
            <a:r>
              <a:rPr sz="1050" err="1">
                <a:sym typeface="+mn-ea"/>
              </a:rPr>
              <a:t>第四级</a:t>
            </a:r>
          </a:p>
          <a:p>
            <a:pPr lvl="4"/>
            <a:r>
              <a:rPr sz="1050" err="1">
                <a:sym typeface="+mn-ea"/>
              </a:rPr>
              <a:t>第五级</a:t>
            </a: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</a:p>
          <a:p>
            <a:pPr lvl="1"/>
            <a:r>
              <a:rPr sz="1200" err="1">
                <a:sym typeface="+mn-ea"/>
              </a:rPr>
              <a:t>第二级</a:t>
            </a:r>
          </a:p>
          <a:p>
            <a:pPr lvl="2"/>
            <a:r>
              <a:rPr sz="1200" err="1">
                <a:sym typeface="+mn-ea"/>
              </a:rPr>
              <a:t>第三级</a:t>
            </a:r>
          </a:p>
          <a:p>
            <a:pPr lvl="3"/>
            <a:r>
              <a:rPr sz="1050" err="1">
                <a:sym typeface="+mn-ea"/>
              </a:rPr>
              <a:t>第四级</a:t>
            </a:r>
          </a:p>
          <a:p>
            <a:pPr lvl="4"/>
            <a:r>
              <a:rPr sz="1050" err="1">
                <a:sym typeface="+mn-ea"/>
              </a:rPr>
              <a:t>第五级</a:t>
            </a: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46764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</a:p>
          <a:p>
            <a:pPr lvl="1"/>
            <a:r>
              <a:rPr sz="1200" err="1">
                <a:sym typeface="+mn-ea"/>
              </a:rPr>
              <a:t>第二级</a:t>
            </a:r>
          </a:p>
          <a:p>
            <a:pPr lvl="2"/>
            <a:r>
              <a:rPr sz="1200" err="1">
                <a:sym typeface="+mn-ea"/>
              </a:rPr>
              <a:t>第三级</a:t>
            </a:r>
          </a:p>
          <a:p>
            <a:pPr lvl="3"/>
            <a:r>
              <a:rPr sz="1050" err="1">
                <a:sym typeface="+mn-ea"/>
              </a:rPr>
              <a:t>第四级</a:t>
            </a:r>
          </a:p>
          <a:p>
            <a:pPr lvl="4"/>
            <a:r>
              <a:rPr sz="1050" err="1">
                <a:sym typeface="+mn-ea"/>
              </a:rPr>
              <a:t>第五级</a:t>
            </a: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</a:p>
          <a:p>
            <a:pPr lvl="1"/>
            <a:r>
              <a:rPr sz="1200" err="1">
                <a:sym typeface="+mn-ea"/>
              </a:rPr>
              <a:t>第二级</a:t>
            </a:r>
          </a:p>
          <a:p>
            <a:pPr lvl="2"/>
            <a:r>
              <a:rPr sz="1200" err="1">
                <a:sym typeface="+mn-ea"/>
              </a:rPr>
              <a:t>第三级</a:t>
            </a:r>
          </a:p>
          <a:p>
            <a:pPr lvl="3"/>
            <a:r>
              <a:rPr sz="1050" err="1">
                <a:sym typeface="+mn-ea"/>
              </a:rPr>
              <a:t>第四级</a:t>
            </a:r>
          </a:p>
          <a:p>
            <a:pPr lvl="4"/>
            <a:r>
              <a:rPr sz="1050" err="1">
                <a:sym typeface="+mn-ea"/>
              </a:rPr>
              <a:t>第五级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56300" y="1324800"/>
            <a:ext cx="82269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340292" y="0"/>
            <a:ext cx="6803857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525303" y="1841500"/>
            <a:ext cx="562451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738187" y="1533525"/>
            <a:ext cx="3856672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4950" err="1">
                <a:sym typeface="+mn-ea"/>
              </a:rPr>
              <a:t>编辑标题</a:t>
            </a: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085248" y="6132093"/>
            <a:ext cx="6565582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738036" y="5967095"/>
            <a:ext cx="1245393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200">
                <a:sym typeface="+mn-ea"/>
              </a:rPr>
              <a:t>单击此处编辑文本</a:t>
            </a: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456299" y="1413194"/>
            <a:ext cx="82268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 sz="1350"/>
              <a:t>单击此处编辑母版文本样式</a:t>
            </a:r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 sz="1200"/>
              <a:t>二级</a:t>
            </a:r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 sz="1200"/>
              <a:t>三级</a:t>
            </a:r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四级</a:t>
            </a:r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456299" y="365125"/>
            <a:ext cx="82268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22" Type="http://schemas.openxmlformats.org/officeDocument/2006/relationships/tags" Target="../tags/tag156.xml" /><Relationship Id="rId23" Type="http://schemas.openxmlformats.org/officeDocument/2006/relationships/tags" Target="../tags/tag157.xml" /><Relationship Id="rId24" Type="http://schemas.openxmlformats.org/officeDocument/2006/relationships/tags" Target="../tags/tag158.xml" /><Relationship Id="rId25" Type="http://schemas.openxmlformats.org/officeDocument/2006/relationships/tags" Target="../tags/tag159.xml" /><Relationship Id="rId26" Type="http://schemas.openxmlformats.org/officeDocument/2006/relationships/tags" Target="../tags/tag160.xml" /><Relationship Id="rId27" Type="http://schemas.openxmlformats.org/officeDocument/2006/relationships/tags" Target="../tags/tag161.xml" /><Relationship Id="rId28" Type="http://schemas.openxmlformats.org/officeDocument/2006/relationships/tags" Target="../tags/tag162.xml" /><Relationship Id="rId29" Type="http://schemas.openxmlformats.org/officeDocument/2006/relationships/tags" Target="../tags/tag163.xml" /><Relationship Id="rId3" Type="http://schemas.openxmlformats.org/officeDocument/2006/relationships/tags" Target="../tags/tag137.xml" /><Relationship Id="rId30" Type="http://schemas.openxmlformats.org/officeDocument/2006/relationships/tags" Target="../tags/tag164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55071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xxxx</a:t>
            </a:r>
            <a:r>
              <a:rPr lang="zh-CN" altLang="en-US"/>
              <a:t>,a click to unlimited possibilities</a:t>
            </a:r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乳膏剂项目可行性研究报告</a:t>
            </a:r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75000" lnSpcReduction="20000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352425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451485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451485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1780698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879758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1879758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项目背景与目的</a:t>
            </a: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3209448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3308032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3308032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乳膏剂市场现状</a:t>
            </a: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4637722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4736306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4736306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乳膏剂项目技术方案</a:t>
            </a: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6065996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6165056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6165056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乳膏剂项目市场前景预测</a:t>
            </a: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7494746" y="2918936"/>
            <a:ext cx="1296828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7593330" y="3085623"/>
            <a:ext cx="1093470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7593330" y="3658552"/>
            <a:ext cx="1164431" cy="101393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乳膏剂项目经济效益分析</a:t>
            </a: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项目背景与目的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489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46684" y="2069142"/>
            <a:ext cx="641713" cy="186724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62545" y="4149298"/>
            <a:ext cx="610037" cy="167555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>
            <a:off x="4829529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9"/>
          <p:cNvSpPr/>
          <p:nvPr>
            <p:custDataLst>
              <p:tags r:id="rId5"/>
            </p:custDataLst>
          </p:nvPr>
        </p:nvSpPr>
        <p:spPr>
          <a:xfrm flipV="1">
            <a:off x="4733884" y="2199873"/>
            <a:ext cx="1867248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068619" y="2069623"/>
            <a:ext cx="641713" cy="18661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085441" y="4149298"/>
            <a:ext cx="610037" cy="167555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4"/>
          <p:cNvSpPr/>
          <p:nvPr>
            <p:custDataLst>
              <p:tags r:id="rId8"/>
            </p:custDataLst>
          </p:nvPr>
        </p:nvSpPr>
        <p:spPr>
          <a:xfrm>
            <a:off x="552425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5"/>
          <p:cNvSpPr/>
          <p:nvPr>
            <p:custDataLst>
              <p:tags r:id="rId9"/>
            </p:custDataLst>
          </p:nvPr>
        </p:nvSpPr>
        <p:spPr>
          <a:xfrm flipV="1">
            <a:off x="456300" y="2199873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2425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乳膏剂市场需求增长</a:t>
            </a: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9529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乳膏剂市场发展趋势</a:t>
            </a:r>
          </a:p>
        </p:txBody>
      </p:sp>
      <p:sp>
        <p:nvSpPr>
          <p:cNvPr id="10489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262683" y="2079236"/>
            <a:ext cx="641713" cy="18661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279024" y="4158911"/>
            <a:ext cx="610037" cy="167555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1"/>
          <p:cNvSpPr/>
          <p:nvPr>
            <p:custDataLst>
              <p:tags r:id="rId14"/>
            </p:custDataLst>
          </p:nvPr>
        </p:nvSpPr>
        <p:spPr>
          <a:xfrm>
            <a:off x="2746009" y="2688672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2"/>
          <p:cNvSpPr/>
          <p:nvPr>
            <p:custDataLst>
              <p:tags r:id="rId15"/>
            </p:custDataLst>
          </p:nvPr>
        </p:nvSpPr>
        <p:spPr>
          <a:xfrm flipV="1">
            <a:off x="2650364" y="2209966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429723" y="2097980"/>
            <a:ext cx="641713" cy="18661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446065" y="4176694"/>
            <a:ext cx="610037" cy="167664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5"/>
          <p:cNvSpPr/>
          <p:nvPr>
            <p:custDataLst>
              <p:tags r:id="rId18"/>
            </p:custDataLst>
          </p:nvPr>
        </p:nvSpPr>
        <p:spPr>
          <a:xfrm>
            <a:off x="6912568" y="2707416"/>
            <a:ext cx="1676646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6"/>
          <p:cNvSpPr/>
          <p:nvPr>
            <p:custDataLst>
              <p:tags r:id="rId19"/>
            </p:custDataLst>
          </p:nvPr>
        </p:nvSpPr>
        <p:spPr>
          <a:xfrm flipV="1">
            <a:off x="6817404" y="2228711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913049" y="3239470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项目背景与目的介绍</a:t>
            </a: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46009" y="3220726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乳膏剂市场供应不足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市场需求分析</a:t>
            </a:r>
          </a:p>
        </p:txBody>
      </p:sp>
      <p:sp>
        <p:nvSpPr>
          <p:cNvPr id="1049044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乳膏剂产品的市场需求量</a:t>
            </a:r>
          </a:p>
        </p:txBody>
      </p:sp>
      <p:sp>
        <p:nvSpPr>
          <p:cNvPr id="1049082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乳膏剂产品的市场前景预测</a:t>
            </a:r>
          </a:p>
        </p:txBody>
      </p:sp>
      <p:sp>
        <p:nvSpPr>
          <p:cNvPr id="1049084" name="正文"/>
          <p:cNvSpPr txBox="1"/>
          <p:nvPr>
            <p:custDataLst>
              <p:tags r:id="rId29"/>
            </p:custDataLst>
          </p:nvPr>
        </p:nvSpPr>
        <p:spPr>
          <a:xfrm>
            <a:off x="5297642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乳膏剂产品的市场主要竞争者</a:t>
            </a:r>
          </a:p>
        </p:txBody>
      </p:sp>
      <p:sp>
        <p:nvSpPr>
          <p:cNvPr id="1049086" name="正文"/>
          <p:cNvSpPr txBox="1"/>
          <p:nvPr>
            <p:custDataLst>
              <p:tags r:id="rId30"/>
            </p:custDataLst>
          </p:nvPr>
        </p:nvSpPr>
        <p:spPr>
          <a:xfrm>
            <a:off x="222333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乳膏剂产品的市场增长率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项目目的与意义</a:t>
            </a:r>
          </a:p>
        </p:txBody>
      </p:sp>
      <p:sp>
        <p:nvSpPr>
          <p:cNvPr id="1049122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目的：开发高效、安全、便捷的乳膏剂产品</a:t>
            </a:r>
          </a:p>
        </p:txBody>
      </p:sp>
      <p:sp>
        <p:nvSpPr>
          <p:cNvPr id="1049160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提升公司在医药行业的地位和影响力</a:t>
            </a:r>
          </a:p>
        </p:txBody>
      </p:sp>
      <p:sp>
        <p:nvSpPr>
          <p:cNvPr id="1049162" name="正文"/>
          <p:cNvSpPr txBox="1"/>
          <p:nvPr>
            <p:custDataLst>
              <p:tags r:id="rId29"/>
            </p:custDataLst>
          </p:nvPr>
        </p:nvSpPr>
        <p:spPr>
          <a:xfrm>
            <a:off x="5297642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推动公司业务发展，增加收入来源</a:t>
            </a:r>
          </a:p>
        </p:txBody>
      </p:sp>
      <p:sp>
        <p:nvSpPr>
          <p:cNvPr id="1049164" name="正文"/>
          <p:cNvSpPr txBox="1"/>
          <p:nvPr>
            <p:custDataLst>
              <p:tags r:id="rId30"/>
            </p:custDataLst>
          </p:nvPr>
        </p:nvSpPr>
        <p:spPr>
          <a:xfrm>
            <a:off x="222333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意义：满足市场需求，提高产品竞争力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  <p:sp>
        <p:nvSpPr>
          <p:cNvPr id="10492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乳膏剂市场现状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乳膏剂市场规模</a:t>
            </a:r>
          </a:p>
        </p:txBody>
      </p:sp>
      <p:sp>
        <p:nvSpPr>
          <p:cNvPr id="1049264" name="圆角矩形 3"/>
          <p:cNvSpPr/>
          <p:nvPr>
            <p:custDataLst>
              <p:tags r:id="rId2"/>
            </p:custDataLst>
          </p:nvPr>
        </p:nvSpPr>
        <p:spPr>
          <a:xfrm rot="16200000">
            <a:off x="4207027" y="-1773082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4"/>
          <p:cNvSpPr/>
          <p:nvPr>
            <p:custDataLst>
              <p:tags r:id="rId3"/>
            </p:custDataLst>
          </p:nvPr>
        </p:nvSpPr>
        <p:spPr>
          <a:xfrm rot="16200000">
            <a:off x="151130" y="2282814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8" name="圆角矩形 5"/>
          <p:cNvSpPr/>
          <p:nvPr>
            <p:custDataLst>
              <p:tags r:id="rId4"/>
            </p:custDataLst>
          </p:nvPr>
        </p:nvSpPr>
        <p:spPr>
          <a:xfrm rot="16200000">
            <a:off x="4207983" y="-818725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6"/>
          <p:cNvSpPr/>
          <p:nvPr>
            <p:custDataLst>
              <p:tags r:id="rId5"/>
            </p:custDataLst>
          </p:nvPr>
        </p:nvSpPr>
        <p:spPr>
          <a:xfrm rot="16200000">
            <a:off x="152085" y="3237649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圆角矩形 9"/>
          <p:cNvSpPr/>
          <p:nvPr>
            <p:custDataLst>
              <p:tags r:id="rId6"/>
            </p:custDataLst>
          </p:nvPr>
        </p:nvSpPr>
        <p:spPr>
          <a:xfrm rot="16200000">
            <a:off x="4207027" y="117471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10"/>
          <p:cNvSpPr/>
          <p:nvPr>
            <p:custDataLst>
              <p:tags r:id="rId7"/>
            </p:custDataLst>
          </p:nvPr>
        </p:nvSpPr>
        <p:spPr>
          <a:xfrm rot="16200000">
            <a:off x="151130" y="4173368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6" name="圆角矩形 11"/>
          <p:cNvSpPr/>
          <p:nvPr>
            <p:custDataLst>
              <p:tags r:id="rId8"/>
            </p:custDataLst>
          </p:nvPr>
        </p:nvSpPr>
        <p:spPr>
          <a:xfrm rot="16200000">
            <a:off x="4207983" y="1071350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12"/>
          <p:cNvSpPr/>
          <p:nvPr>
            <p:custDataLst>
              <p:tags r:id="rId9"/>
            </p:custDataLst>
          </p:nvPr>
        </p:nvSpPr>
        <p:spPr>
          <a:xfrm rot="16200000">
            <a:off x="152085" y="5127725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7"/>
          <p:cNvSpPr txBox="1"/>
          <p:nvPr>
            <p:custDataLst>
              <p:tags r:id="rId10"/>
            </p:custDataLst>
          </p:nvPr>
        </p:nvSpPr>
        <p:spPr>
          <a:xfrm>
            <a:off x="803935" y="3865603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乳膏剂市场增长率</a:t>
            </a:r>
          </a:p>
        </p:txBody>
      </p:sp>
      <p:sp>
        <p:nvSpPr>
          <p:cNvPr id="1049282" name="文本框 8"/>
          <p:cNvSpPr txBox="1"/>
          <p:nvPr>
            <p:custDataLst>
              <p:tags r:id="rId11"/>
            </p:custDataLst>
          </p:nvPr>
        </p:nvSpPr>
        <p:spPr>
          <a:xfrm>
            <a:off x="803935" y="4820438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乳膏剂市场主要企业</a:t>
            </a:r>
          </a:p>
        </p:txBody>
      </p:sp>
      <p:sp>
        <p:nvSpPr>
          <p:cNvPr id="1049284" name="文本框 13"/>
          <p:cNvSpPr txBox="1"/>
          <p:nvPr>
            <p:custDataLst>
              <p:tags r:id="rId12"/>
            </p:custDataLst>
          </p:nvPr>
        </p:nvSpPr>
        <p:spPr>
          <a:xfrm>
            <a:off x="803935" y="1975050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乳膏剂市场现状</a:t>
            </a:r>
          </a:p>
        </p:txBody>
      </p:sp>
      <p:sp>
        <p:nvSpPr>
          <p:cNvPr id="1049286" name="文本框 14"/>
          <p:cNvSpPr txBox="1"/>
          <p:nvPr>
            <p:custDataLst>
              <p:tags r:id="rId13"/>
            </p:custDataLst>
          </p:nvPr>
        </p:nvSpPr>
        <p:spPr>
          <a:xfrm>
            <a:off x="803935" y="2930840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乳膏剂市场规模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乳膏剂市场结构</a:t>
            </a:r>
          </a:p>
        </p:txBody>
      </p:sp>
      <p:sp>
        <p:nvSpPr>
          <p:cNvPr id="1049322" name="对角圆角矩形 15"/>
          <p:cNvSpPr/>
          <p:nvPr>
            <p:custDataLst>
              <p:tags r:id="rId2"/>
            </p:custDataLst>
          </p:nvPr>
        </p:nvSpPr>
        <p:spPr>
          <a:xfrm>
            <a:off x="1124684" y="400261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6"/>
          <p:cNvSpPr/>
          <p:nvPr>
            <p:custDataLst>
              <p:tags r:id="rId3"/>
            </p:custDataLst>
          </p:nvPr>
        </p:nvSpPr>
        <p:spPr>
          <a:xfrm>
            <a:off x="1124684" y="389714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7"/>
          <p:cNvSpPr/>
          <p:nvPr>
            <p:custDataLst>
              <p:tags r:id="rId4"/>
            </p:custDataLst>
          </p:nvPr>
        </p:nvSpPr>
        <p:spPr>
          <a:xfrm>
            <a:off x="1544130" y="3897630"/>
            <a:ext cx="63182" cy="10530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27"/>
          <p:cNvSpPr txBox="1"/>
          <p:nvPr>
            <p:custDataLst>
              <p:tags r:id="rId5"/>
            </p:custDataLst>
          </p:nvPr>
        </p:nvSpPr>
        <p:spPr>
          <a:xfrm>
            <a:off x="1571222" y="4010836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0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乳膏剂市场竞争格局：市场上存在多个品牌和生产厂家，竞争较为激烈。</a:t>
            </a:r>
          </a:p>
        </p:txBody>
      </p:sp>
      <p:sp>
        <p:nvSpPr>
          <p:cNvPr id="1049330" name="对角圆角矩形 52"/>
          <p:cNvSpPr/>
          <p:nvPr>
            <p:custDataLst>
              <p:tags r:id="rId6"/>
            </p:custDataLst>
          </p:nvPr>
        </p:nvSpPr>
        <p:spPr>
          <a:xfrm>
            <a:off x="1124684" y="2081000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53"/>
          <p:cNvSpPr/>
          <p:nvPr>
            <p:custDataLst>
              <p:tags r:id="rId7"/>
            </p:custDataLst>
          </p:nvPr>
        </p:nvSpPr>
        <p:spPr>
          <a:xfrm>
            <a:off x="1124684" y="1975050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54"/>
          <p:cNvSpPr/>
          <p:nvPr>
            <p:custDataLst>
              <p:tags r:id="rId8"/>
            </p:custDataLst>
          </p:nvPr>
        </p:nvSpPr>
        <p:spPr>
          <a:xfrm>
            <a:off x="1544130" y="1975533"/>
            <a:ext cx="63182" cy="10530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56"/>
          <p:cNvSpPr txBox="1"/>
          <p:nvPr>
            <p:custDataLst>
              <p:tags r:id="rId9"/>
            </p:custDataLst>
          </p:nvPr>
        </p:nvSpPr>
        <p:spPr>
          <a:xfrm>
            <a:off x="1571222" y="2083419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0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乳膏剂市场规模：近年来，乳膏剂市场呈现出稳步增长的趋势，市场规模不断扩大。</a:t>
            </a:r>
          </a:p>
        </p:txBody>
      </p:sp>
      <p:sp>
        <p:nvSpPr>
          <p:cNvPr id="1049338" name="对角圆角矩形 5"/>
          <p:cNvSpPr/>
          <p:nvPr>
            <p:custDataLst>
              <p:tags r:id="rId10"/>
            </p:custDataLst>
          </p:nvPr>
        </p:nvSpPr>
        <p:spPr>
          <a:xfrm>
            <a:off x="1124684" y="3041806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6"/>
          <p:cNvSpPr/>
          <p:nvPr>
            <p:custDataLst>
              <p:tags r:id="rId11"/>
            </p:custDataLst>
          </p:nvPr>
        </p:nvSpPr>
        <p:spPr>
          <a:xfrm>
            <a:off x="1124684" y="293585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7"/>
          <p:cNvSpPr/>
          <p:nvPr>
            <p:custDataLst>
              <p:tags r:id="rId12"/>
            </p:custDataLst>
          </p:nvPr>
        </p:nvSpPr>
        <p:spPr>
          <a:xfrm>
            <a:off x="1544130" y="2936823"/>
            <a:ext cx="63182" cy="10530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13"/>
            </p:custDataLst>
          </p:nvPr>
        </p:nvSpPr>
        <p:spPr>
          <a:xfrm>
            <a:off x="1571222" y="3050030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0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乳膏剂市场主要产品：市场上主要的乳膏剂产品包括抗生素类、激素类、抗过敏类、抗病毒类等。</a:t>
            </a:r>
          </a:p>
        </p:txBody>
      </p:sp>
      <p:sp>
        <p:nvSpPr>
          <p:cNvPr id="1049346" name="对角圆角矩形 9"/>
          <p:cNvSpPr/>
          <p:nvPr>
            <p:custDataLst>
              <p:tags r:id="rId14"/>
            </p:custDataLst>
          </p:nvPr>
        </p:nvSpPr>
        <p:spPr>
          <a:xfrm>
            <a:off x="1124684" y="496390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10"/>
          <p:cNvSpPr/>
          <p:nvPr>
            <p:custDataLst>
              <p:tags r:id="rId15"/>
            </p:custDataLst>
          </p:nvPr>
        </p:nvSpPr>
        <p:spPr>
          <a:xfrm>
            <a:off x="1124684" y="4857952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11"/>
          <p:cNvSpPr/>
          <p:nvPr>
            <p:custDataLst>
              <p:tags r:id="rId16"/>
            </p:custDataLst>
          </p:nvPr>
        </p:nvSpPr>
        <p:spPr>
          <a:xfrm>
            <a:off x="1544130" y="4858436"/>
            <a:ext cx="63182" cy="10530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12"/>
          <p:cNvSpPr txBox="1"/>
          <p:nvPr>
            <p:custDataLst>
              <p:tags r:id="rId17"/>
            </p:custDataLst>
          </p:nvPr>
        </p:nvSpPr>
        <p:spPr>
          <a:xfrm>
            <a:off x="1571222" y="4971643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5036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87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乳膏剂市场发展趋势：随着消费者对皮肤健康和美容的关注度不断提高，乳膏剂市场未来将继续保持增长趋势。同时，随着科技的不断进步，乳膏剂产品的质量和效果也将不断提高。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乳膏剂市场发展趋势</a:t>
            </a:r>
          </a:p>
        </p:txBody>
      </p:sp>
      <p:sp>
        <p:nvSpPr>
          <p:cNvPr id="1049388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乳膏剂市场规模不断扩大</a:t>
            </a:r>
          </a:p>
        </p:txBody>
      </p:sp>
      <p:sp>
        <p:nvSpPr>
          <p:cNvPr id="1049394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乳膏剂市场产品种类不断增加</a:t>
            </a:r>
          </a:p>
        </p:txBody>
      </p:sp>
      <p:sp>
        <p:nvSpPr>
          <p:cNvPr id="1049400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乳膏剂市场价格水平逐渐提高</a:t>
            </a:r>
          </a:p>
        </p:txBody>
      </p:sp>
      <p:sp>
        <p:nvSpPr>
          <p:cNvPr id="1049406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乳膏剂市场销售渠道不断拓展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</a:p>
        </p:txBody>
      </p:sp>
      <p:sp>
        <p:nvSpPr>
          <p:cNvPr id="10494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乳膏剂项目技术方案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技术方案概述</a:t>
            </a:r>
          </a:p>
        </p:txBody>
      </p:sp>
      <p:sp>
        <p:nvSpPr>
          <p:cNvPr id="1049510" name="矩形 38"/>
          <p:cNvSpPr/>
          <p:nvPr>
            <p:custDataLst>
              <p:tags r:id="rId2"/>
            </p:custDataLst>
          </p:nvPr>
        </p:nvSpPr>
        <p:spPr>
          <a:xfrm rot="204112">
            <a:off x="1145482" y="1975050"/>
            <a:ext cx="3036997" cy="15851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39"/>
          <p:cNvSpPr/>
          <p:nvPr>
            <p:custDataLst>
              <p:tags r:id="rId3"/>
            </p:custDataLst>
          </p:nvPr>
        </p:nvSpPr>
        <p:spPr>
          <a:xfrm>
            <a:off x="1148991" y="1975551"/>
            <a:ext cx="3036997" cy="15851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TextBox 2"/>
          <p:cNvSpPr txBox="1"/>
          <p:nvPr>
            <p:custDataLst>
              <p:tags r:id="rId4"/>
            </p:custDataLst>
          </p:nvPr>
        </p:nvSpPr>
        <p:spPr>
          <a:xfrm>
            <a:off x="1324955" y="2099377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66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乳膏剂项目技术方案介绍</a:t>
            </a:r>
          </a:p>
        </p:txBody>
      </p:sp>
      <p:sp>
        <p:nvSpPr>
          <p:cNvPr id="1049516" name="矩形 100"/>
          <p:cNvSpPr/>
          <p:nvPr>
            <p:custDataLst>
              <p:tags r:id="rId5"/>
            </p:custDataLst>
          </p:nvPr>
        </p:nvSpPr>
        <p:spPr>
          <a:xfrm rot="204112">
            <a:off x="4953009" y="1975050"/>
            <a:ext cx="3036997" cy="15851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101"/>
          <p:cNvSpPr/>
          <p:nvPr>
            <p:custDataLst>
              <p:tags r:id="rId6"/>
            </p:custDataLst>
          </p:nvPr>
        </p:nvSpPr>
        <p:spPr>
          <a:xfrm>
            <a:off x="4957020" y="1975551"/>
            <a:ext cx="3036997" cy="15851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TextBox 2"/>
          <p:cNvSpPr txBox="1"/>
          <p:nvPr>
            <p:custDataLst>
              <p:tags r:id="rId7"/>
            </p:custDataLst>
          </p:nvPr>
        </p:nvSpPr>
        <p:spPr>
          <a:xfrm>
            <a:off x="5133484" y="2099377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技术方案可行性分析</a:t>
            </a:r>
          </a:p>
        </p:txBody>
      </p:sp>
      <p:sp>
        <p:nvSpPr>
          <p:cNvPr id="1049522" name="矩形 122"/>
          <p:cNvSpPr/>
          <p:nvPr>
            <p:custDataLst>
              <p:tags r:id="rId8"/>
            </p:custDataLst>
          </p:nvPr>
        </p:nvSpPr>
        <p:spPr>
          <a:xfrm rot="204112">
            <a:off x="1145482" y="3958773"/>
            <a:ext cx="3036997" cy="15851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23"/>
          <p:cNvSpPr/>
          <p:nvPr>
            <p:custDataLst>
              <p:tags r:id="rId9"/>
            </p:custDataLst>
          </p:nvPr>
        </p:nvSpPr>
        <p:spPr>
          <a:xfrm>
            <a:off x="1148991" y="3959275"/>
            <a:ext cx="3036997" cy="15851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TextBox 2"/>
          <p:cNvSpPr txBox="1"/>
          <p:nvPr>
            <p:custDataLst>
              <p:tags r:id="rId10"/>
            </p:custDataLst>
          </p:nvPr>
        </p:nvSpPr>
        <p:spPr>
          <a:xfrm>
            <a:off x="1324453" y="4083101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技术方案实施计划</a:t>
            </a:r>
          </a:p>
        </p:txBody>
      </p:sp>
      <p:sp>
        <p:nvSpPr>
          <p:cNvPr id="1049528" name="矩形 89"/>
          <p:cNvSpPr/>
          <p:nvPr>
            <p:custDataLst>
              <p:tags r:id="rId11"/>
            </p:custDataLst>
          </p:nvPr>
        </p:nvSpPr>
        <p:spPr>
          <a:xfrm rot="204112">
            <a:off x="4953009" y="3958773"/>
            <a:ext cx="3036997" cy="15851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90"/>
          <p:cNvSpPr/>
          <p:nvPr>
            <p:custDataLst>
              <p:tags r:id="rId12"/>
            </p:custDataLst>
          </p:nvPr>
        </p:nvSpPr>
        <p:spPr>
          <a:xfrm>
            <a:off x="4957020" y="3959275"/>
            <a:ext cx="3036997" cy="15851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TextBox 2"/>
          <p:cNvSpPr txBox="1"/>
          <p:nvPr>
            <p:custDataLst>
              <p:tags r:id="rId13"/>
            </p:custDataLst>
          </p:nvPr>
        </p:nvSpPr>
        <p:spPr>
          <a:xfrm>
            <a:off x="5132482" y="4083101"/>
            <a:ext cx="2698105" cy="13089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66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技术方案风险评估与对策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技术方案可行性分析</a:t>
            </a:r>
          </a:p>
        </p:txBody>
      </p:sp>
      <p:sp>
        <p:nvSpPr>
          <p:cNvPr id="1049568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0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2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乳膏剂项目技术方案概述</a:t>
            </a:r>
          </a:p>
        </p:txBody>
      </p:sp>
      <p:sp>
        <p:nvSpPr>
          <p:cNvPr id="1049574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6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技术方案可行性评估</a:t>
            </a:r>
          </a:p>
        </p:txBody>
      </p:sp>
      <p:sp>
        <p:nvSpPr>
          <p:cNvPr id="1049580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技术方案实施计划与时间安排</a:t>
            </a:r>
          </a:p>
        </p:txBody>
      </p:sp>
      <p:sp>
        <p:nvSpPr>
          <p:cNvPr id="1049586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0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技术方案风险评估与应对措施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技术方案创新点分析</a:t>
            </a:r>
          </a:p>
        </p:txBody>
      </p:sp>
      <p:sp>
        <p:nvSpPr>
          <p:cNvPr id="10496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17732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28" name="矩形 65"/>
          <p:cNvSpPr/>
          <p:nvPr>
            <p:custDataLst>
              <p:tags r:id="rId3"/>
            </p:custDataLst>
          </p:nvPr>
        </p:nvSpPr>
        <p:spPr>
          <a:xfrm>
            <a:off x="932962" y="2245077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66"/>
          <p:cNvSpPr txBox="1"/>
          <p:nvPr>
            <p:custDataLst>
              <p:tags r:id="rId4"/>
            </p:custDataLst>
          </p:nvPr>
        </p:nvSpPr>
        <p:spPr>
          <a:xfrm>
            <a:off x="1216323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乳膏剂制备工艺优化：提高产品质量和稳定性</a:t>
            </a:r>
          </a:p>
        </p:txBody>
      </p:sp>
      <p:sp>
        <p:nvSpPr>
          <p:cNvPr id="10496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79066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69"/>
          <p:cNvSpPr/>
          <p:nvPr>
            <p:custDataLst>
              <p:tags r:id="rId6"/>
            </p:custDataLst>
          </p:nvPr>
        </p:nvSpPr>
        <p:spPr>
          <a:xfrm>
            <a:off x="4793820" y="2245077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70"/>
          <p:cNvSpPr txBox="1"/>
          <p:nvPr>
            <p:custDataLst>
              <p:tags r:id="rId7"/>
            </p:custDataLst>
          </p:nvPr>
        </p:nvSpPr>
        <p:spPr>
          <a:xfrm>
            <a:off x="5077657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新型乳膏剂配方研发：满足特定需求，提高疗效</a:t>
            </a:r>
          </a:p>
        </p:txBody>
      </p:sp>
      <p:sp>
        <p:nvSpPr>
          <p:cNvPr id="10496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17732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40" name="文本框 74"/>
          <p:cNvSpPr txBox="1"/>
          <p:nvPr>
            <p:custDataLst>
              <p:tags r:id="rId9"/>
            </p:custDataLst>
          </p:nvPr>
        </p:nvSpPr>
        <p:spPr>
          <a:xfrm>
            <a:off x="1216323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智能化生产设备应用：提高生产效率，降低成本</a:t>
            </a:r>
          </a:p>
        </p:txBody>
      </p:sp>
      <p:sp>
        <p:nvSpPr>
          <p:cNvPr id="1049642" name="矩形 73"/>
          <p:cNvSpPr/>
          <p:nvPr>
            <p:custDataLst>
              <p:tags r:id="rId10"/>
            </p:custDataLst>
          </p:nvPr>
        </p:nvSpPr>
        <p:spPr>
          <a:xfrm>
            <a:off x="932962" y="4140978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22404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矩形 84"/>
          <p:cNvSpPr/>
          <p:nvPr>
            <p:custDataLst>
              <p:tags r:id="rId12"/>
            </p:custDataLst>
          </p:nvPr>
        </p:nvSpPr>
        <p:spPr>
          <a:xfrm>
            <a:off x="4837633" y="4140978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文本框 85"/>
          <p:cNvSpPr txBox="1"/>
          <p:nvPr>
            <p:custDataLst>
              <p:tags r:id="rId13"/>
            </p:custDataLst>
          </p:nvPr>
        </p:nvSpPr>
        <p:spPr>
          <a:xfrm>
            <a:off x="5120995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环保材料应用：符合绿色环保要求，减少对环境的影响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</a:p>
        </p:txBody>
      </p:sp>
      <p:sp>
        <p:nvSpPr>
          <p:cNvPr id="10496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乳膏剂项目市场前景预测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https://d.book118.com/028055071122006045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6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 panose="00000500000000000000" charset="-122"/>
        <a:ea typeface="MiSans" panose="00000500000000000000" charset="-122"/>
        <a:cs typeface="Arial"/>
      </a:majorFont>
      <a:minorFont>
        <a:latin typeface="MiSans" panose="00000500000000000000" charset="-122"/>
        <a:ea typeface="MiSans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乳膏剂项目可行性研究报告</vt:lpstr>
      <vt:lpstr>目录</vt:lpstr>
      <vt:lpstr>单击添加章节标题</vt:lpstr>
      <vt:lpstr>项目背景与目的</vt:lpstr>
      <vt:lpstr>PowerPoint Presentation</vt:lpstr>
      <vt:lpstr>项目背景介绍</vt:lpstr>
      <vt:lpstr>市场需求分析</vt:lpstr>
      <vt:lpstr>项目目的与意义</vt:lpstr>
      <vt:lpstr>乳膏剂市场现状</vt:lpstr>
      <vt:lpstr>PowerPoint Presentation</vt:lpstr>
      <vt:lpstr>乳膏剂市场规模</vt:lpstr>
      <vt:lpstr>乳膏剂市场结构</vt:lpstr>
      <vt:lpstr>乳膏剂市场发展趋势</vt:lpstr>
      <vt:lpstr>乳膏剂项目技术方案</vt:lpstr>
      <vt:lpstr>PowerPoint Presentation</vt:lpstr>
      <vt:lpstr>技术方案概述</vt:lpstr>
      <vt:lpstr>技术方案可行性分析</vt:lpstr>
      <vt:lpstr>技术方案创新点分析</vt:lpstr>
      <vt:lpstr>乳膏剂项目市场前景预测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2024-09-26T11:02:53.103</cp:lastPrinted>
  <dcterms:created xsi:type="dcterms:W3CDTF">2024-09-26T03:02:53Z</dcterms:created>
  <dcterms:modified xsi:type="dcterms:W3CDTF">2024-09-26T03:02:55Z</dcterms:modified>
</cp:coreProperties>
</file>