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39" r:id="rId30"/>
  </p:sldIdLst>
  <p:sldSz cx="9144000" cy="68580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tags" Target="tags/tag1.xml" /><Relationship Id="rId32" Type="http://schemas.openxmlformats.org/officeDocument/2006/relationships/presProps" Target="presProps.xml" /><Relationship Id="rId33" Type="http://schemas.openxmlformats.org/officeDocument/2006/relationships/viewProps" Target="viewProps.xml" /><Relationship Id="rId34" Type="http://schemas.openxmlformats.org/officeDocument/2006/relationships/theme" Target="theme/theme1.xml" /><Relationship Id="rId35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21A19C-BCDE-45B5-A8AF-87A0A56FEF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107378-B605-4E60-9570-47319ECD65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F4B91A-1D8E-42D7-8446-E3E41A876B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2D51D6-7DBB-4DFA-972A-56344E4BD5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5E9390E-4F39-44F8-BF7B-BCEB54D7D0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702C72-EDC6-4B18-8535-D07D510B8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E4B450-2C9E-4C45-BF33-704FDAC4C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8E1DE8-128D-4BFF-80BB-DECC928DD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ED340A-A08B-42CF-80C2-D507FF7E4C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F60E52-632C-42AF-B21F-09D7D42B82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B15880-D9B8-4531-BAE5-55E3E1CAAB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6040782"/>
            <a:ext cx="3348037" cy="81721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2"/>
          <a:stretch>
            <a:fillRect/>
          </a:stretch>
        </p:blipFill>
        <p:spPr>
          <a:xfrm>
            <a:off x="2555875" y="5516562"/>
            <a:ext cx="863600" cy="134302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65175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260350"/>
            <a:ext cx="9144000" cy="288925"/>
          </a:xfrm>
          <a:custGeom>
            <a:rect l="l" t="t" r="r" b="b"/>
            <a:pathLst>
              <a:path w="9144000" h="288925">
                <a:moveTo>
                  <a:pt x="9144000" y="288925"/>
                </a:moveTo>
                <a:lnTo>
                  <a:pt x="0" y="288925"/>
                </a:lnTo>
                <a:lnTo>
                  <a:pt x="0" y="0"/>
                </a:lnTo>
                <a:lnTo>
                  <a:pt x="9144000" y="0"/>
                </a:lnTo>
                <a:lnTo>
                  <a:pt x="9144000" y="288925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0" y="404813"/>
            <a:ext cx="9144000" cy="288925"/>
          </a:xfrm>
          <a:custGeom>
            <a:rect l="l" t="t" r="r" b="b"/>
            <a:pathLst>
              <a:path w="9144000" h="288925">
                <a:moveTo>
                  <a:pt x="9144000" y="288924"/>
                </a:moveTo>
                <a:lnTo>
                  <a:pt x="0" y="288924"/>
                </a:lnTo>
                <a:lnTo>
                  <a:pt x="0" y="0"/>
                </a:lnTo>
                <a:lnTo>
                  <a:pt x="9144000" y="0"/>
                </a:lnTo>
                <a:lnTo>
                  <a:pt x="9144000" y="288924"/>
                </a:lnTo>
                <a:close/>
              </a:path>
            </a:pathLst>
          </a:custGeom>
          <a:solidFill>
            <a:srgbClr val="FFFFFF">
              <a:alpha val="3097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4"/>
          <a:stretch>
            <a:fillRect/>
          </a:stretch>
        </p:blipFill>
        <p:spPr>
          <a:xfrm>
            <a:off x="639762" y="1966911"/>
            <a:ext cx="7891461" cy="25241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72368" y="1011237"/>
            <a:ext cx="256540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jpeg" /><Relationship Id="rId7" Type="http://schemas.openxmlformats.org/officeDocument/2006/relationships/image" Target="../media/image2.png" /><Relationship Id="rId8" Type="http://schemas.openxmlformats.org/officeDocument/2006/relationships/image" Target="../media/image3.png" /><Relationship Id="rId9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6040782"/>
            <a:ext cx="3348037" cy="81721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7"/>
          <a:stretch>
            <a:fillRect/>
          </a:stretch>
        </p:blipFill>
        <p:spPr>
          <a:xfrm>
            <a:off x="2555875" y="5516562"/>
            <a:ext cx="863600" cy="134302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765175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260350"/>
            <a:ext cx="9144000" cy="288925"/>
          </a:xfrm>
          <a:custGeom>
            <a:rect l="l" t="t" r="r" b="b"/>
            <a:pathLst>
              <a:path w="9144000" h="288925">
                <a:moveTo>
                  <a:pt x="9144000" y="288925"/>
                </a:moveTo>
                <a:lnTo>
                  <a:pt x="0" y="288925"/>
                </a:lnTo>
                <a:lnTo>
                  <a:pt x="0" y="0"/>
                </a:lnTo>
                <a:lnTo>
                  <a:pt x="9144000" y="0"/>
                </a:lnTo>
                <a:lnTo>
                  <a:pt x="9144000" y="288925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0" y="404813"/>
            <a:ext cx="9144000" cy="288925"/>
          </a:xfrm>
          <a:custGeom>
            <a:rect l="l" t="t" r="r" b="b"/>
            <a:pathLst>
              <a:path w="9144000" h="288925">
                <a:moveTo>
                  <a:pt x="9144000" y="288924"/>
                </a:moveTo>
                <a:lnTo>
                  <a:pt x="0" y="288924"/>
                </a:lnTo>
                <a:lnTo>
                  <a:pt x="0" y="0"/>
                </a:lnTo>
                <a:lnTo>
                  <a:pt x="9144000" y="0"/>
                </a:lnTo>
                <a:lnTo>
                  <a:pt x="9144000" y="288924"/>
                </a:lnTo>
                <a:close/>
              </a:path>
            </a:pathLst>
          </a:custGeom>
          <a:solidFill>
            <a:srgbClr val="FFFFFF">
              <a:alpha val="3097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92211" y="269875"/>
            <a:ext cx="6759576" cy="1152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29851" y="1539295"/>
            <a:ext cx="5816600" cy="3644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png" /><Relationship Id="rId5" Type="http://schemas.openxmlformats.org/officeDocument/2006/relationships/image" Target="../media/image8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1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3.png" /><Relationship Id="rId3" Type="http://schemas.openxmlformats.org/officeDocument/2006/relationships/image" Target="../media/image2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3.png" /><Relationship Id="rId3" Type="http://schemas.openxmlformats.org/officeDocument/2006/relationships/image" Target="../media/image2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6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7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8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9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0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image" Target="../media/image3.png" /><Relationship Id="rId4" Type="http://schemas.openxmlformats.org/officeDocument/2006/relationships/image" Target="../media/image33.png" /><Relationship Id="rId5" Type="http://schemas.openxmlformats.org/officeDocument/2006/relationships/image" Target="../media/image34.png" /><Relationship Id="rId6" Type="http://schemas.openxmlformats.org/officeDocument/2006/relationships/image" Target="../media/image35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6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0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7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8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9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57054062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916238" cy="39338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921000" y="3175000"/>
              <a:ext cx="2835275" cy="3683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3168650"/>
              <a:ext cx="9144000" cy="7651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3429000"/>
              <a:ext cx="9144000" cy="288925"/>
            </a:xfrm>
            <a:custGeom>
              <a:rect l="l" t="t" r="r" b="b"/>
              <a:pathLst>
                <a:path w="9144000" h="288925">
                  <a:moveTo>
                    <a:pt x="9144000" y="288925"/>
                  </a:moveTo>
                  <a:lnTo>
                    <a:pt x="0" y="288925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288925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3573462"/>
              <a:ext cx="9144000" cy="288925"/>
            </a:xfrm>
            <a:custGeom>
              <a:rect l="l" t="t" r="r" b="b"/>
              <a:pathLst>
                <a:path w="9144000" h="288925">
                  <a:moveTo>
                    <a:pt x="9144000" y="288925"/>
                  </a:moveTo>
                  <a:lnTo>
                    <a:pt x="0" y="288925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288925"/>
                  </a:lnTo>
                  <a:close/>
                </a:path>
              </a:pathLst>
            </a:custGeom>
            <a:solidFill>
              <a:srgbClr val="FFFFFF">
                <a:alpha val="3097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3933825"/>
              <a:ext cx="2916238" cy="292417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244340" y="1531620"/>
            <a:ext cx="4089400" cy="1209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9595">
              <a:lnSpc>
                <a:spcPts val="4900"/>
              </a:lnSpc>
              <a:spcBef>
                <a:spcPts val="100"/>
              </a:spcBef>
            </a:pPr>
            <a:r>
              <a:rPr sz="4400" spc="-15">
                <a:solidFill>
                  <a:srgbClr val="79A400"/>
                </a:solidFill>
              </a:rPr>
              <a:t>急性腹痛</a:t>
            </a:r>
            <a:endParaRPr sz="4400"/>
          </a:p>
          <a:p>
            <a:pPr marL="12700">
              <a:lnSpc>
                <a:spcPts val="4425"/>
              </a:lnSpc>
            </a:pPr>
            <a:r>
              <a:rPr sz="4000" spc="260">
                <a:solidFill>
                  <a:srgbClr val="336600"/>
                </a:solidFill>
              </a:rPr>
              <a:t>------</a:t>
            </a:r>
            <a:r>
              <a:rPr sz="4000" spc="-10">
                <a:solidFill>
                  <a:srgbClr val="336600"/>
                </a:solidFill>
              </a:rPr>
              <a:t>血管的启示</a:t>
            </a:r>
            <a:endParaRPr sz="40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8287" y="805974"/>
            <a:ext cx="5969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急性腹痛早识别早诊断的意义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98685" y="2006600"/>
            <a:ext cx="5638800" cy="596900"/>
            <a:chOff x="2198685" y="2006600"/>
            <a:chExt cx="5638800" cy="596900"/>
          </a:xfrm>
        </p:grpSpPr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273300" y="2006600"/>
              <a:ext cx="329112" cy="5295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198685" y="2537771"/>
              <a:ext cx="5638799" cy="65728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235196" y="4178300"/>
            <a:ext cx="5908675" cy="508000"/>
            <a:chOff x="2235196" y="4178300"/>
            <a:chExt cx="5908675" cy="508000"/>
          </a:xfrm>
        </p:grpSpPr>
        <p:pic>
          <p:nvPicPr>
            <p:cNvPr id="7" name="object 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311400" y="4178300"/>
              <a:ext cx="346075" cy="4572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235196" y="4629149"/>
              <a:ext cx="5908673" cy="57149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2211385" y="2667000"/>
            <a:ext cx="5638800" cy="596900"/>
            <a:chOff x="2211385" y="2667000"/>
            <a:chExt cx="5638800" cy="596900"/>
          </a:xfrm>
        </p:grpSpPr>
        <p:pic>
          <p:nvPicPr>
            <p:cNvPr id="10" name="object 1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286000" y="2667000"/>
              <a:ext cx="329112" cy="52958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2211385" y="3198171"/>
              <a:ext cx="5638799" cy="65728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2211385" y="3378200"/>
            <a:ext cx="5638800" cy="596900"/>
            <a:chOff x="2211385" y="3378200"/>
            <a:chExt cx="5638800" cy="596900"/>
          </a:xfrm>
        </p:grpSpPr>
        <p:pic>
          <p:nvPicPr>
            <p:cNvPr id="13" name="object 1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286000" y="3378200"/>
              <a:ext cx="329112" cy="52958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211385" y="3909370"/>
              <a:ext cx="5638799" cy="6572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3038044" y="1818640"/>
            <a:ext cx="4007485" cy="2849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 marR="773430" indent="-12700">
              <a:lnSpc>
                <a:spcPct val="154800"/>
              </a:lnSpc>
              <a:spcBef>
                <a:spcPts val="95"/>
              </a:spcBef>
            </a:pPr>
            <a:r>
              <a:rPr sz="2800" b="1">
                <a:solidFill>
                  <a:srgbClr val="006600"/>
                </a:solidFill>
                <a:latin typeface="Microsoft JhengHei"/>
                <a:cs typeface="Microsoft JhengHei"/>
              </a:rPr>
              <a:t>患者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最</a:t>
            </a:r>
            <a:r>
              <a:rPr sz="2800" b="1" spc="-10">
                <a:solidFill>
                  <a:srgbClr val="006600"/>
                </a:solidFill>
                <a:latin typeface="Microsoft JhengHei"/>
                <a:cs typeface="Microsoft JhengHei"/>
              </a:rPr>
              <a:t>常见的主诉</a:t>
            </a:r>
            <a:r>
              <a:rPr sz="2800" b="1" spc="-50">
                <a:solidFill>
                  <a:srgbClr val="006600"/>
                </a:solidFill>
                <a:latin typeface="Microsoft JhengHei"/>
                <a:cs typeface="Microsoft JhengHei"/>
              </a:rPr>
              <a:t> </a:t>
            </a:r>
            <a:r>
              <a:rPr sz="2800" b="1">
                <a:solidFill>
                  <a:srgbClr val="006600"/>
                </a:solidFill>
                <a:latin typeface="Microsoft JhengHei"/>
                <a:cs typeface="Microsoft JhengHei"/>
              </a:rPr>
              <a:t>医师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最</a:t>
            </a:r>
            <a:r>
              <a:rPr sz="2800" b="1" spc="-10">
                <a:solidFill>
                  <a:srgbClr val="006600"/>
                </a:solidFill>
                <a:latin typeface="Microsoft JhengHei"/>
                <a:cs typeface="Microsoft JhengHei"/>
              </a:rPr>
              <a:t>头痛的症状学</a:t>
            </a:r>
            <a:endParaRPr sz="2800">
              <a:latin typeface="Microsoft JhengHei"/>
              <a:cs typeface="Microsoft JhengHei"/>
            </a:endParaRPr>
          </a:p>
          <a:p>
            <a:pPr marL="25400">
              <a:lnSpc>
                <a:spcPct val="100000"/>
              </a:lnSpc>
              <a:spcBef>
                <a:spcPts val="2240"/>
              </a:spcBef>
            </a:pP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最</a:t>
            </a:r>
            <a:r>
              <a:rPr sz="2800" b="1" spc="-10">
                <a:solidFill>
                  <a:srgbClr val="006600"/>
                </a:solidFill>
                <a:latin typeface="Microsoft JhengHei"/>
                <a:cs typeface="Microsoft JhengHei"/>
              </a:rPr>
              <a:t>易产生纠纷</a:t>
            </a:r>
            <a:endParaRPr sz="28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Microsoft JhengHei"/>
              <a:cs typeface="Microsoft JhengHei"/>
            </a:endParaRPr>
          </a:p>
          <a:p>
            <a:pPr marL="82550">
              <a:lnSpc>
                <a:spcPct val="100000"/>
              </a:lnSpc>
            </a:pPr>
            <a:r>
              <a:rPr sz="2800" b="1" spc="-5">
                <a:latin typeface="Microsoft JhengHei"/>
                <a:cs typeface="Microsoft JhengHei"/>
              </a:rPr>
              <a:t>快诊断，防误诊，早治疗</a:t>
            </a:r>
            <a:endParaRPr sz="28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1292224" y="1117600"/>
            <a:ext cx="1363980" cy="360680"/>
            <a:chOff x="1292224" y="1117600"/>
            <a:chExt cx="1363980" cy="360680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298700" y="1117600"/>
              <a:ext cx="357187" cy="3603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92224" y="1208087"/>
              <a:ext cx="992505" cy="114300"/>
            </a:xfrm>
            <a:custGeom>
              <a:rect l="l" t="t" r="r" b="b"/>
              <a:pathLst>
                <a:path w="992505" h="114300">
                  <a:moveTo>
                    <a:pt x="935037" y="114300"/>
                  </a:moveTo>
                  <a:lnTo>
                    <a:pt x="957283" y="109808"/>
                  </a:lnTo>
                  <a:lnTo>
                    <a:pt x="975448" y="97561"/>
                  </a:lnTo>
                  <a:lnTo>
                    <a:pt x="987696" y="79395"/>
                  </a:lnTo>
                  <a:lnTo>
                    <a:pt x="992187" y="57150"/>
                  </a:lnTo>
                  <a:lnTo>
                    <a:pt x="987696" y="34904"/>
                  </a:lnTo>
                  <a:lnTo>
                    <a:pt x="975448" y="16738"/>
                  </a:lnTo>
                  <a:lnTo>
                    <a:pt x="957283" y="4491"/>
                  </a:lnTo>
                  <a:lnTo>
                    <a:pt x="935037" y="0"/>
                  </a:lnTo>
                  <a:lnTo>
                    <a:pt x="912792" y="4491"/>
                  </a:lnTo>
                  <a:lnTo>
                    <a:pt x="894626" y="16738"/>
                  </a:lnTo>
                  <a:lnTo>
                    <a:pt x="882378" y="34904"/>
                  </a:lnTo>
                  <a:lnTo>
                    <a:pt x="881733" y="38100"/>
                  </a:lnTo>
                  <a:lnTo>
                    <a:pt x="900746" y="38100"/>
                  </a:lnTo>
                  <a:lnTo>
                    <a:pt x="900746" y="76200"/>
                  </a:lnTo>
                  <a:lnTo>
                    <a:pt x="881733" y="76200"/>
                  </a:lnTo>
                  <a:lnTo>
                    <a:pt x="882378" y="79395"/>
                  </a:lnTo>
                  <a:lnTo>
                    <a:pt x="894626" y="97561"/>
                  </a:lnTo>
                  <a:lnTo>
                    <a:pt x="912792" y="109808"/>
                  </a:lnTo>
                  <a:lnTo>
                    <a:pt x="935037" y="114300"/>
                  </a:lnTo>
                  <a:close/>
                </a:path>
                <a:path w="992505" h="114300">
                  <a:moveTo>
                    <a:pt x="881733" y="76200"/>
                  </a:moveTo>
                  <a:lnTo>
                    <a:pt x="900746" y="76200"/>
                  </a:lnTo>
                  <a:lnTo>
                    <a:pt x="900746" y="38100"/>
                  </a:lnTo>
                  <a:lnTo>
                    <a:pt x="881733" y="38100"/>
                  </a:lnTo>
                  <a:lnTo>
                    <a:pt x="877887" y="57150"/>
                  </a:lnTo>
                  <a:lnTo>
                    <a:pt x="881733" y="76200"/>
                  </a:lnTo>
                  <a:close/>
                </a:path>
                <a:path w="992505" h="114300">
                  <a:moveTo>
                    <a:pt x="0" y="76200"/>
                  </a:moveTo>
                  <a:lnTo>
                    <a:pt x="881733" y="76200"/>
                  </a:lnTo>
                  <a:lnTo>
                    <a:pt x="877887" y="57150"/>
                  </a:lnTo>
                  <a:lnTo>
                    <a:pt x="881733" y="38100"/>
                  </a:lnTo>
                  <a:lnTo>
                    <a:pt x="0" y="381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4330700" y="1208087"/>
            <a:ext cx="3730625" cy="114300"/>
          </a:xfrm>
          <a:custGeom>
            <a:rect l="l" t="t" r="r" b="b"/>
            <a:pathLst>
              <a:path w="3730625" h="114300">
                <a:moveTo>
                  <a:pt x="57150" y="114300"/>
                </a:moveTo>
                <a:lnTo>
                  <a:pt x="79395" y="109808"/>
                </a:lnTo>
                <a:lnTo>
                  <a:pt x="97561" y="97561"/>
                </a:lnTo>
                <a:lnTo>
                  <a:pt x="109809" y="79395"/>
                </a:lnTo>
                <a:lnTo>
                  <a:pt x="114300" y="57150"/>
                </a:lnTo>
                <a:lnTo>
                  <a:pt x="109809" y="34904"/>
                </a:lnTo>
                <a:lnTo>
                  <a:pt x="97561" y="16738"/>
                </a:lnTo>
                <a:lnTo>
                  <a:pt x="79395" y="4491"/>
                </a:lnTo>
                <a:lnTo>
                  <a:pt x="57150" y="0"/>
                </a:lnTo>
                <a:lnTo>
                  <a:pt x="34904" y="4491"/>
                </a:lnTo>
                <a:lnTo>
                  <a:pt x="16739" y="16738"/>
                </a:lnTo>
                <a:lnTo>
                  <a:pt x="4491" y="34904"/>
                </a:lnTo>
                <a:lnTo>
                  <a:pt x="3846" y="38100"/>
                </a:lnTo>
                <a:lnTo>
                  <a:pt x="91427" y="38100"/>
                </a:lnTo>
                <a:lnTo>
                  <a:pt x="91427" y="76200"/>
                </a:lnTo>
                <a:lnTo>
                  <a:pt x="3846" y="76200"/>
                </a:lnTo>
                <a:lnTo>
                  <a:pt x="4491" y="79395"/>
                </a:lnTo>
                <a:lnTo>
                  <a:pt x="16739" y="97561"/>
                </a:lnTo>
                <a:lnTo>
                  <a:pt x="34904" y="109808"/>
                </a:lnTo>
                <a:lnTo>
                  <a:pt x="57150" y="114300"/>
                </a:lnTo>
                <a:close/>
              </a:path>
              <a:path w="3730625" h="114300">
                <a:moveTo>
                  <a:pt x="110454" y="76200"/>
                </a:moveTo>
                <a:lnTo>
                  <a:pt x="3730625" y="76200"/>
                </a:lnTo>
                <a:lnTo>
                  <a:pt x="3730625" y="38100"/>
                </a:lnTo>
                <a:lnTo>
                  <a:pt x="110454" y="38100"/>
                </a:lnTo>
                <a:lnTo>
                  <a:pt x="114300" y="57150"/>
                </a:lnTo>
                <a:lnTo>
                  <a:pt x="110454" y="76200"/>
                </a:lnTo>
                <a:close/>
              </a:path>
              <a:path w="3730625" h="114300">
                <a:moveTo>
                  <a:pt x="3846" y="76200"/>
                </a:moveTo>
                <a:lnTo>
                  <a:pt x="91427" y="76200"/>
                </a:lnTo>
                <a:lnTo>
                  <a:pt x="91427" y="38100"/>
                </a:lnTo>
                <a:lnTo>
                  <a:pt x="3846" y="38100"/>
                </a:lnTo>
                <a:lnTo>
                  <a:pt x="0" y="57150"/>
                </a:lnTo>
                <a:lnTo>
                  <a:pt x="3846" y="762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279525" y="1255712"/>
            <a:ext cx="6800850" cy="1233805"/>
            <a:chOff x="1279525" y="1255712"/>
            <a:chExt cx="6800850" cy="1233805"/>
          </a:xfrm>
        </p:grpSpPr>
        <p:sp>
          <p:nvSpPr>
            <p:cNvPr id="7" name="object 7"/>
            <p:cNvSpPr/>
            <p:nvPr/>
          </p:nvSpPr>
          <p:spPr>
            <a:xfrm flipH="1">
              <a:off x="1298575" y="1255712"/>
              <a:ext cx="0" cy="1224280"/>
            </a:xfrm>
            <a:custGeom>
              <a:rect l="l" t="t" r="r" b="b"/>
              <a:pathLst>
                <a:path h="1224280">
                  <a:moveTo>
                    <a:pt x="0" y="0"/>
                  </a:moveTo>
                  <a:lnTo>
                    <a:pt x="0" y="1223962"/>
                  </a:lnTo>
                </a:path>
              </a:pathLst>
            </a:custGeom>
            <a:ln w="381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292225" y="2470150"/>
              <a:ext cx="6769100" cy="0"/>
            </a:xfrm>
            <a:custGeom>
              <a:rect l="l" t="t" r="r" b="b"/>
              <a:pathLst>
                <a:path w="6769100">
                  <a:moveTo>
                    <a:pt x="0" y="0"/>
                  </a:moveTo>
                  <a:lnTo>
                    <a:pt x="6769100" y="0"/>
                  </a:lnTo>
                </a:path>
              </a:pathLst>
            </a:custGeom>
            <a:ln w="381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 flipH="1">
              <a:off x="8061325" y="1258887"/>
              <a:ext cx="0" cy="1224280"/>
            </a:xfrm>
            <a:custGeom>
              <a:rect l="l" t="t" r="r" b="b"/>
              <a:pathLst>
                <a:path h="1224280">
                  <a:moveTo>
                    <a:pt x="0" y="0"/>
                  </a:moveTo>
                  <a:lnTo>
                    <a:pt x="0" y="1223962"/>
                  </a:lnTo>
                </a:path>
              </a:pathLst>
            </a:custGeom>
            <a:ln w="381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317625" y="1409382"/>
            <a:ext cx="67246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1135" marR="734060">
              <a:lnSpc>
                <a:spcPct val="100000"/>
              </a:lnSpc>
              <a:spcBef>
                <a:spcPts val="100"/>
              </a:spcBef>
            </a:pPr>
            <a:r>
              <a:rPr sz="2400" b="1">
                <a:latin typeface="Microsoft JhengHei"/>
                <a:cs typeface="Microsoft JhengHei"/>
              </a:rPr>
              <a:t>迅速、细致的询问病史、详细的体格检查</a:t>
            </a:r>
            <a:r>
              <a:rPr sz="2400" spc="-50">
                <a:latin typeface="宋体"/>
                <a:cs typeface="宋体"/>
              </a:rPr>
              <a:t>（</a:t>
            </a:r>
            <a:r>
              <a:rPr sz="2400" b="1">
                <a:latin typeface="Microsoft JhengHei"/>
                <a:cs typeface="Microsoft JhengHei"/>
              </a:rPr>
              <a:t>重视病人的生命体征</a:t>
            </a:r>
            <a:r>
              <a:rPr sz="2400" b="1" spc="-340">
                <a:latin typeface="Microsoft JhengHei"/>
                <a:cs typeface="Microsoft JhengHei"/>
              </a:rPr>
              <a:t>BP</a:t>
            </a:r>
            <a:r>
              <a:rPr sz="2400" b="1">
                <a:latin typeface="Microsoft JhengHei"/>
                <a:cs typeface="Microsoft JhengHei"/>
              </a:rPr>
              <a:t>、</a:t>
            </a:r>
            <a:r>
              <a:rPr sz="2400" b="1" spc="-400">
                <a:latin typeface="Microsoft JhengHei"/>
                <a:cs typeface="Microsoft JhengHei"/>
              </a:rPr>
              <a:t>HR</a:t>
            </a:r>
            <a:r>
              <a:rPr sz="2400" spc="-400">
                <a:latin typeface="宋体"/>
                <a:cs typeface="宋体"/>
              </a:rPr>
              <a:t>）</a:t>
            </a:r>
            <a:endParaRPr sz="2400">
              <a:latin typeface="宋体"/>
              <a:cs typeface="宋体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281112" y="4546600"/>
            <a:ext cx="6800850" cy="1368425"/>
            <a:chOff x="1281112" y="4546600"/>
            <a:chExt cx="6800850" cy="1368425"/>
          </a:xfrm>
        </p:grpSpPr>
        <p:pic>
          <p:nvPicPr>
            <p:cNvPr id="12" name="object 1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298700" y="4546600"/>
              <a:ext cx="357187" cy="360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293811" y="4633912"/>
              <a:ext cx="992505" cy="114300"/>
            </a:xfrm>
            <a:custGeom>
              <a:rect l="l" t="t" r="r" b="b"/>
              <a:pathLst>
                <a:path w="992505" h="114300">
                  <a:moveTo>
                    <a:pt x="935037" y="114300"/>
                  </a:moveTo>
                  <a:lnTo>
                    <a:pt x="957283" y="109809"/>
                  </a:lnTo>
                  <a:lnTo>
                    <a:pt x="975448" y="97561"/>
                  </a:lnTo>
                  <a:lnTo>
                    <a:pt x="987696" y="79395"/>
                  </a:lnTo>
                  <a:lnTo>
                    <a:pt x="992187" y="57150"/>
                  </a:lnTo>
                  <a:lnTo>
                    <a:pt x="987696" y="34904"/>
                  </a:lnTo>
                  <a:lnTo>
                    <a:pt x="975448" y="16738"/>
                  </a:lnTo>
                  <a:lnTo>
                    <a:pt x="957283" y="4491"/>
                  </a:lnTo>
                  <a:lnTo>
                    <a:pt x="935037" y="0"/>
                  </a:lnTo>
                  <a:lnTo>
                    <a:pt x="912792" y="4491"/>
                  </a:lnTo>
                  <a:lnTo>
                    <a:pt x="894626" y="16738"/>
                  </a:lnTo>
                  <a:lnTo>
                    <a:pt x="882378" y="34904"/>
                  </a:lnTo>
                  <a:lnTo>
                    <a:pt x="881733" y="38100"/>
                  </a:lnTo>
                  <a:lnTo>
                    <a:pt x="900746" y="38100"/>
                  </a:lnTo>
                  <a:lnTo>
                    <a:pt x="900746" y="76200"/>
                  </a:lnTo>
                  <a:lnTo>
                    <a:pt x="881733" y="76200"/>
                  </a:lnTo>
                  <a:lnTo>
                    <a:pt x="882378" y="79395"/>
                  </a:lnTo>
                  <a:lnTo>
                    <a:pt x="894626" y="97561"/>
                  </a:lnTo>
                  <a:lnTo>
                    <a:pt x="912792" y="109809"/>
                  </a:lnTo>
                  <a:lnTo>
                    <a:pt x="935037" y="114300"/>
                  </a:lnTo>
                  <a:close/>
                </a:path>
                <a:path w="992505" h="114300">
                  <a:moveTo>
                    <a:pt x="881733" y="76200"/>
                  </a:moveTo>
                  <a:lnTo>
                    <a:pt x="900746" y="76200"/>
                  </a:lnTo>
                  <a:lnTo>
                    <a:pt x="900746" y="38100"/>
                  </a:lnTo>
                  <a:lnTo>
                    <a:pt x="881733" y="38100"/>
                  </a:lnTo>
                  <a:lnTo>
                    <a:pt x="877887" y="57150"/>
                  </a:lnTo>
                  <a:lnTo>
                    <a:pt x="881733" y="76200"/>
                  </a:lnTo>
                  <a:close/>
                </a:path>
                <a:path w="992505" h="114300">
                  <a:moveTo>
                    <a:pt x="0" y="76200"/>
                  </a:moveTo>
                  <a:lnTo>
                    <a:pt x="881733" y="76200"/>
                  </a:lnTo>
                  <a:lnTo>
                    <a:pt x="877887" y="57150"/>
                  </a:lnTo>
                  <a:lnTo>
                    <a:pt x="881733" y="38100"/>
                  </a:lnTo>
                  <a:lnTo>
                    <a:pt x="0" y="381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 flipH="1">
              <a:off x="1300162" y="4681537"/>
              <a:ext cx="0" cy="1224280"/>
            </a:xfrm>
            <a:custGeom>
              <a:rect l="l" t="t" r="r" b="b"/>
              <a:pathLst>
                <a:path h="1224279">
                  <a:moveTo>
                    <a:pt x="0" y="0"/>
                  </a:moveTo>
                  <a:lnTo>
                    <a:pt x="0" y="1223962"/>
                  </a:lnTo>
                </a:path>
              </a:pathLst>
            </a:custGeom>
            <a:ln w="381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293812" y="5895975"/>
              <a:ext cx="6769100" cy="0"/>
            </a:xfrm>
            <a:custGeom>
              <a:rect l="l" t="t" r="r" b="b"/>
              <a:pathLst>
                <a:path w="6769100">
                  <a:moveTo>
                    <a:pt x="0" y="0"/>
                  </a:moveTo>
                  <a:lnTo>
                    <a:pt x="6769100" y="0"/>
                  </a:lnTo>
                </a:path>
              </a:pathLst>
            </a:custGeom>
            <a:ln w="381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332287" y="4633912"/>
              <a:ext cx="3730625" cy="114300"/>
            </a:xfrm>
            <a:custGeom>
              <a:rect l="l" t="t" r="r" b="b"/>
              <a:pathLst>
                <a:path w="3730625" h="114300">
                  <a:moveTo>
                    <a:pt x="57150" y="114300"/>
                  </a:moveTo>
                  <a:lnTo>
                    <a:pt x="79395" y="109808"/>
                  </a:lnTo>
                  <a:lnTo>
                    <a:pt x="97561" y="97561"/>
                  </a:lnTo>
                  <a:lnTo>
                    <a:pt x="109809" y="79395"/>
                  </a:lnTo>
                  <a:lnTo>
                    <a:pt x="114300" y="57150"/>
                  </a:lnTo>
                  <a:lnTo>
                    <a:pt x="109809" y="34904"/>
                  </a:lnTo>
                  <a:lnTo>
                    <a:pt x="97561" y="16738"/>
                  </a:lnTo>
                  <a:lnTo>
                    <a:pt x="79395" y="4491"/>
                  </a:lnTo>
                  <a:lnTo>
                    <a:pt x="57150" y="0"/>
                  </a:lnTo>
                  <a:lnTo>
                    <a:pt x="34904" y="4491"/>
                  </a:lnTo>
                  <a:lnTo>
                    <a:pt x="16739" y="16738"/>
                  </a:lnTo>
                  <a:lnTo>
                    <a:pt x="4491" y="34904"/>
                  </a:lnTo>
                  <a:lnTo>
                    <a:pt x="3846" y="38100"/>
                  </a:lnTo>
                  <a:lnTo>
                    <a:pt x="91430" y="38100"/>
                  </a:lnTo>
                  <a:lnTo>
                    <a:pt x="91430" y="76200"/>
                  </a:lnTo>
                  <a:lnTo>
                    <a:pt x="3846" y="76200"/>
                  </a:lnTo>
                  <a:lnTo>
                    <a:pt x="4491" y="79395"/>
                  </a:lnTo>
                  <a:lnTo>
                    <a:pt x="16739" y="97561"/>
                  </a:lnTo>
                  <a:lnTo>
                    <a:pt x="34904" y="109808"/>
                  </a:lnTo>
                  <a:lnTo>
                    <a:pt x="57150" y="114300"/>
                  </a:lnTo>
                  <a:close/>
                </a:path>
                <a:path w="3730625" h="114300">
                  <a:moveTo>
                    <a:pt x="110454" y="76200"/>
                  </a:moveTo>
                  <a:lnTo>
                    <a:pt x="3730624" y="76200"/>
                  </a:lnTo>
                  <a:lnTo>
                    <a:pt x="3730624" y="38100"/>
                  </a:lnTo>
                  <a:lnTo>
                    <a:pt x="110454" y="38100"/>
                  </a:lnTo>
                  <a:lnTo>
                    <a:pt x="114300" y="57150"/>
                  </a:lnTo>
                  <a:lnTo>
                    <a:pt x="110454" y="76200"/>
                  </a:lnTo>
                  <a:close/>
                </a:path>
                <a:path w="3730625" h="114300">
                  <a:moveTo>
                    <a:pt x="3846" y="76200"/>
                  </a:moveTo>
                  <a:lnTo>
                    <a:pt x="91430" y="76200"/>
                  </a:lnTo>
                  <a:lnTo>
                    <a:pt x="91430" y="38100"/>
                  </a:lnTo>
                  <a:lnTo>
                    <a:pt x="3846" y="38100"/>
                  </a:lnTo>
                  <a:lnTo>
                    <a:pt x="0" y="57150"/>
                  </a:lnTo>
                  <a:lnTo>
                    <a:pt x="3846" y="7620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 flipH="1">
              <a:off x="8062912" y="4684712"/>
              <a:ext cx="0" cy="1224280"/>
            </a:xfrm>
            <a:custGeom>
              <a:rect l="l" t="t" r="r" b="b"/>
              <a:pathLst>
                <a:path h="1224279">
                  <a:moveTo>
                    <a:pt x="0" y="0"/>
                  </a:moveTo>
                  <a:lnTo>
                    <a:pt x="0" y="1223962"/>
                  </a:lnTo>
                </a:path>
              </a:pathLst>
            </a:custGeom>
            <a:ln w="381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1279525" y="2819400"/>
            <a:ext cx="6800850" cy="1362075"/>
            <a:chOff x="1279525" y="2819400"/>
            <a:chExt cx="6800850" cy="1362075"/>
          </a:xfrm>
        </p:grpSpPr>
        <p:pic>
          <p:nvPicPr>
            <p:cNvPr id="19" name="object 1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298700" y="2819400"/>
              <a:ext cx="357187" cy="36036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292224" y="2900362"/>
              <a:ext cx="992505" cy="114300"/>
            </a:xfrm>
            <a:custGeom>
              <a:rect l="l" t="t" r="r" b="b"/>
              <a:pathLst>
                <a:path w="992505" h="114300">
                  <a:moveTo>
                    <a:pt x="935037" y="114300"/>
                  </a:moveTo>
                  <a:lnTo>
                    <a:pt x="957283" y="109809"/>
                  </a:lnTo>
                  <a:lnTo>
                    <a:pt x="975448" y="97561"/>
                  </a:lnTo>
                  <a:lnTo>
                    <a:pt x="987696" y="79395"/>
                  </a:lnTo>
                  <a:lnTo>
                    <a:pt x="992187" y="57150"/>
                  </a:lnTo>
                  <a:lnTo>
                    <a:pt x="987696" y="34904"/>
                  </a:lnTo>
                  <a:lnTo>
                    <a:pt x="975448" y="16738"/>
                  </a:lnTo>
                  <a:lnTo>
                    <a:pt x="957283" y="4491"/>
                  </a:lnTo>
                  <a:lnTo>
                    <a:pt x="935037" y="0"/>
                  </a:lnTo>
                  <a:lnTo>
                    <a:pt x="912792" y="4491"/>
                  </a:lnTo>
                  <a:lnTo>
                    <a:pt x="894626" y="16738"/>
                  </a:lnTo>
                  <a:lnTo>
                    <a:pt x="882378" y="34904"/>
                  </a:lnTo>
                  <a:lnTo>
                    <a:pt x="881733" y="38100"/>
                  </a:lnTo>
                  <a:lnTo>
                    <a:pt x="900746" y="38100"/>
                  </a:lnTo>
                  <a:lnTo>
                    <a:pt x="900746" y="76200"/>
                  </a:lnTo>
                  <a:lnTo>
                    <a:pt x="881733" y="76200"/>
                  </a:lnTo>
                  <a:lnTo>
                    <a:pt x="882378" y="79395"/>
                  </a:lnTo>
                  <a:lnTo>
                    <a:pt x="894626" y="97561"/>
                  </a:lnTo>
                  <a:lnTo>
                    <a:pt x="912792" y="109809"/>
                  </a:lnTo>
                  <a:lnTo>
                    <a:pt x="935037" y="114300"/>
                  </a:lnTo>
                  <a:close/>
                </a:path>
                <a:path w="992505" h="114300">
                  <a:moveTo>
                    <a:pt x="881733" y="76200"/>
                  </a:moveTo>
                  <a:lnTo>
                    <a:pt x="900746" y="76200"/>
                  </a:lnTo>
                  <a:lnTo>
                    <a:pt x="900746" y="38100"/>
                  </a:lnTo>
                  <a:lnTo>
                    <a:pt x="881733" y="38100"/>
                  </a:lnTo>
                  <a:lnTo>
                    <a:pt x="877887" y="57150"/>
                  </a:lnTo>
                  <a:lnTo>
                    <a:pt x="881733" y="76200"/>
                  </a:lnTo>
                  <a:close/>
                </a:path>
                <a:path w="992505" h="114300">
                  <a:moveTo>
                    <a:pt x="0" y="76200"/>
                  </a:moveTo>
                  <a:lnTo>
                    <a:pt x="881733" y="76200"/>
                  </a:lnTo>
                  <a:lnTo>
                    <a:pt x="877887" y="57150"/>
                  </a:lnTo>
                  <a:lnTo>
                    <a:pt x="881733" y="38100"/>
                  </a:lnTo>
                  <a:lnTo>
                    <a:pt x="0" y="381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 flipH="1">
              <a:off x="1298575" y="2947987"/>
              <a:ext cx="0" cy="1224280"/>
            </a:xfrm>
            <a:custGeom>
              <a:rect l="l" t="t" r="r" b="b"/>
              <a:pathLst>
                <a:path h="1224279">
                  <a:moveTo>
                    <a:pt x="0" y="0"/>
                  </a:moveTo>
                  <a:lnTo>
                    <a:pt x="0" y="1223962"/>
                  </a:lnTo>
                </a:path>
              </a:pathLst>
            </a:custGeom>
            <a:ln w="381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292225" y="4162425"/>
              <a:ext cx="6769100" cy="0"/>
            </a:xfrm>
            <a:custGeom>
              <a:rect l="l" t="t" r="r" b="b"/>
              <a:pathLst>
                <a:path w="6769100">
                  <a:moveTo>
                    <a:pt x="0" y="0"/>
                  </a:moveTo>
                  <a:lnTo>
                    <a:pt x="6769100" y="0"/>
                  </a:lnTo>
                </a:path>
              </a:pathLst>
            </a:custGeom>
            <a:ln w="381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330700" y="2900362"/>
              <a:ext cx="3730625" cy="114300"/>
            </a:xfrm>
            <a:custGeom>
              <a:rect l="l" t="t" r="r" b="b"/>
              <a:pathLst>
                <a:path w="3730625" h="114300">
                  <a:moveTo>
                    <a:pt x="57150" y="114300"/>
                  </a:moveTo>
                  <a:lnTo>
                    <a:pt x="79395" y="109808"/>
                  </a:lnTo>
                  <a:lnTo>
                    <a:pt x="97561" y="97561"/>
                  </a:lnTo>
                  <a:lnTo>
                    <a:pt x="109809" y="79395"/>
                  </a:lnTo>
                  <a:lnTo>
                    <a:pt x="114300" y="57150"/>
                  </a:lnTo>
                  <a:lnTo>
                    <a:pt x="109809" y="34904"/>
                  </a:lnTo>
                  <a:lnTo>
                    <a:pt x="97561" y="16738"/>
                  </a:lnTo>
                  <a:lnTo>
                    <a:pt x="79395" y="4491"/>
                  </a:lnTo>
                  <a:lnTo>
                    <a:pt x="57150" y="0"/>
                  </a:lnTo>
                  <a:lnTo>
                    <a:pt x="34904" y="4491"/>
                  </a:lnTo>
                  <a:lnTo>
                    <a:pt x="16739" y="16738"/>
                  </a:lnTo>
                  <a:lnTo>
                    <a:pt x="4491" y="34904"/>
                  </a:lnTo>
                  <a:lnTo>
                    <a:pt x="3846" y="38100"/>
                  </a:lnTo>
                  <a:lnTo>
                    <a:pt x="91427" y="38100"/>
                  </a:lnTo>
                  <a:lnTo>
                    <a:pt x="91427" y="76200"/>
                  </a:lnTo>
                  <a:lnTo>
                    <a:pt x="3846" y="76200"/>
                  </a:lnTo>
                  <a:lnTo>
                    <a:pt x="4491" y="79395"/>
                  </a:lnTo>
                  <a:lnTo>
                    <a:pt x="16739" y="97561"/>
                  </a:lnTo>
                  <a:lnTo>
                    <a:pt x="34904" y="109808"/>
                  </a:lnTo>
                  <a:lnTo>
                    <a:pt x="57150" y="114300"/>
                  </a:lnTo>
                  <a:close/>
                </a:path>
                <a:path w="3730625" h="114300">
                  <a:moveTo>
                    <a:pt x="110454" y="76200"/>
                  </a:moveTo>
                  <a:lnTo>
                    <a:pt x="3730625" y="76200"/>
                  </a:lnTo>
                  <a:lnTo>
                    <a:pt x="3730625" y="38100"/>
                  </a:lnTo>
                  <a:lnTo>
                    <a:pt x="110454" y="38100"/>
                  </a:lnTo>
                  <a:lnTo>
                    <a:pt x="114300" y="57150"/>
                  </a:lnTo>
                  <a:lnTo>
                    <a:pt x="110454" y="76200"/>
                  </a:lnTo>
                  <a:close/>
                </a:path>
                <a:path w="3730625" h="114300">
                  <a:moveTo>
                    <a:pt x="3846" y="76200"/>
                  </a:moveTo>
                  <a:lnTo>
                    <a:pt x="91427" y="76200"/>
                  </a:lnTo>
                  <a:lnTo>
                    <a:pt x="91427" y="38100"/>
                  </a:lnTo>
                  <a:lnTo>
                    <a:pt x="3846" y="38100"/>
                  </a:lnTo>
                  <a:lnTo>
                    <a:pt x="0" y="57150"/>
                  </a:lnTo>
                  <a:lnTo>
                    <a:pt x="3846" y="7620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 flipH="1">
              <a:off x="8061325" y="2951162"/>
              <a:ext cx="0" cy="1224280"/>
            </a:xfrm>
            <a:custGeom>
              <a:rect l="l" t="t" r="r" b="b"/>
              <a:pathLst>
                <a:path h="1224279">
                  <a:moveTo>
                    <a:pt x="0" y="0"/>
                  </a:moveTo>
                  <a:lnTo>
                    <a:pt x="0" y="1223962"/>
                  </a:lnTo>
                </a:path>
              </a:pathLst>
            </a:custGeom>
            <a:ln w="381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1317625" y="3179318"/>
            <a:ext cx="6726555" cy="2138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85" marR="3778250">
              <a:lnSpc>
                <a:spcPct val="120000"/>
              </a:lnSpc>
              <a:spcBef>
                <a:spcPts val="100"/>
              </a:spcBef>
            </a:pPr>
            <a:r>
              <a:rPr sz="2400" b="1" spc="-10">
                <a:latin typeface="Microsoft JhengHei"/>
                <a:cs typeface="Microsoft JhengHei"/>
              </a:rPr>
              <a:t>选择作一些辅助检查综合全面的材料分析</a:t>
            </a:r>
            <a:endParaRPr sz="24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</a:pPr>
            <a:endParaRPr sz="24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Microsoft JhengHei"/>
              <a:cs typeface="Microsoft JhengHei"/>
            </a:endParaRPr>
          </a:p>
          <a:p>
            <a:pPr marL="226060">
              <a:lnSpc>
                <a:spcPct val="100000"/>
              </a:lnSpc>
            </a:pPr>
            <a:r>
              <a:rPr sz="2400" b="1" spc="-5">
                <a:solidFill>
                  <a:srgbClr val="006600"/>
                </a:solidFill>
                <a:latin typeface="Microsoft JhengHei"/>
                <a:cs typeface="Microsoft JhengHei"/>
              </a:rPr>
              <a:t>动态观察病情变化，及时扑捉新的信息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863089" y="347345"/>
            <a:ext cx="505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急性腹痛常规的诊断流程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9252" y="2666682"/>
            <a:ext cx="61214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10"/>
              <a:t>腹腔急性血管病变</a:t>
            </a:r>
            <a:endParaRPr sz="6000"/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895433" y="3806824"/>
            <a:ext cx="7199224" cy="11417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2044700" y="1054100"/>
            <a:ext cx="6324600" cy="5038725"/>
            <a:chOff x="2044700" y="1054100"/>
            <a:chExt cx="6324600" cy="5038725"/>
          </a:xfrm>
        </p:grpSpPr>
        <p:sp>
          <p:nvSpPr>
            <p:cNvPr id="3" name="object 3"/>
            <p:cNvSpPr/>
            <p:nvPr/>
          </p:nvSpPr>
          <p:spPr>
            <a:xfrm>
              <a:off x="5467350" y="3890852"/>
              <a:ext cx="417830" cy="111125"/>
            </a:xfrm>
            <a:custGeom>
              <a:rect l="l" t="t" r="r" b="b"/>
              <a:pathLst>
                <a:path w="417829" h="111125">
                  <a:moveTo>
                    <a:pt x="78259" y="18808"/>
                  </a:moveTo>
                  <a:lnTo>
                    <a:pt x="417364" y="73376"/>
                  </a:lnTo>
                  <a:lnTo>
                    <a:pt x="411311" y="110992"/>
                  </a:lnTo>
                  <a:lnTo>
                    <a:pt x="72205" y="56424"/>
                  </a:lnTo>
                  <a:lnTo>
                    <a:pt x="78259" y="18808"/>
                  </a:lnTo>
                  <a:close/>
                </a:path>
                <a:path w="417829" h="111125">
                  <a:moveTo>
                    <a:pt x="25210" y="17597"/>
                  </a:moveTo>
                  <a:lnTo>
                    <a:pt x="70735" y="17597"/>
                  </a:lnTo>
                  <a:lnTo>
                    <a:pt x="64682" y="55213"/>
                  </a:lnTo>
                  <a:lnTo>
                    <a:pt x="72205" y="56424"/>
                  </a:lnTo>
                  <a:lnTo>
                    <a:pt x="69179" y="75232"/>
                  </a:lnTo>
                  <a:lnTo>
                    <a:pt x="0" y="25509"/>
                  </a:lnTo>
                  <a:lnTo>
                    <a:pt x="25210" y="17597"/>
                  </a:lnTo>
                  <a:close/>
                </a:path>
                <a:path w="417829" h="111125">
                  <a:moveTo>
                    <a:pt x="70735" y="17597"/>
                  </a:moveTo>
                  <a:lnTo>
                    <a:pt x="78259" y="18808"/>
                  </a:lnTo>
                  <a:lnTo>
                    <a:pt x="72205" y="56424"/>
                  </a:lnTo>
                  <a:lnTo>
                    <a:pt x="64682" y="55213"/>
                  </a:lnTo>
                  <a:lnTo>
                    <a:pt x="70735" y="17597"/>
                  </a:lnTo>
                  <a:close/>
                </a:path>
                <a:path w="417829" h="111125">
                  <a:moveTo>
                    <a:pt x="81285" y="0"/>
                  </a:moveTo>
                  <a:lnTo>
                    <a:pt x="78259" y="18808"/>
                  </a:lnTo>
                  <a:lnTo>
                    <a:pt x="70735" y="17597"/>
                  </a:lnTo>
                  <a:lnTo>
                    <a:pt x="25210" y="17597"/>
                  </a:lnTo>
                  <a:lnTo>
                    <a:pt x="8128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044700" y="1054100"/>
              <a:ext cx="6324600" cy="503872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67664" y="6718376"/>
            <a:ext cx="36074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>
                <a:latin typeface="Times New Roman"/>
                <a:cs typeface="Times New Roman"/>
              </a:rPr>
              <a:t>Ref.</a:t>
            </a:r>
            <a:r>
              <a:rPr sz="1000" spc="-10">
                <a:latin typeface="Arial"/>
                <a:cs typeface="Arial"/>
              </a:rPr>
              <a:t>"PrinciplesofHumanAnatomy"ThirdEditionbyGerardJ.Tortora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95675" y="269875"/>
            <a:ext cx="2057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0" spc="-15">
                <a:latin typeface="宋体"/>
                <a:cs typeface="宋体"/>
              </a:rPr>
              <a:t>动脉解剖</a:t>
            </a:r>
            <a:endParaRPr sz="4000">
              <a:latin typeface="宋体"/>
              <a:cs typeface="宋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6012" y="3054349"/>
            <a:ext cx="908050" cy="317500"/>
          </a:xfrm>
          <a:prstGeom prst="rect">
            <a:avLst/>
          </a:prstGeom>
          <a:solidFill>
            <a:srgbClr val="0000FF"/>
          </a:solidFill>
          <a:ln w="12700">
            <a:solidFill>
              <a:srgbClr val="80808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00"/>
              </a:spcBef>
            </a:pPr>
            <a:r>
              <a:rPr sz="1400" spc="-15">
                <a:solidFill>
                  <a:srgbClr val="FFFFFF"/>
                </a:solidFill>
                <a:latin typeface="宋体"/>
                <a:cs typeface="宋体"/>
              </a:rPr>
              <a:t>右肾动脉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59613" y="2749549"/>
            <a:ext cx="908050" cy="317500"/>
          </a:xfrm>
          <a:prstGeom prst="rect">
            <a:avLst/>
          </a:prstGeom>
          <a:solidFill>
            <a:srgbClr val="0000FF"/>
          </a:solidFill>
          <a:ln w="12700">
            <a:solidFill>
              <a:srgbClr val="80808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00"/>
              </a:spcBef>
            </a:pPr>
            <a:r>
              <a:rPr sz="1400" spc="-15">
                <a:solidFill>
                  <a:srgbClr val="FFFFFF"/>
                </a:solidFill>
                <a:latin typeface="宋体"/>
                <a:cs typeface="宋体"/>
              </a:rPr>
              <a:t>左肾动脉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643579" y="2242261"/>
            <a:ext cx="3435350" cy="3564254"/>
          </a:xfrm>
          <a:custGeom>
            <a:rect l="l" t="t" r="r" b="b"/>
            <a:pathLst>
              <a:path w="3435350" h="3564254">
                <a:moveTo>
                  <a:pt x="993508" y="562851"/>
                </a:moveTo>
                <a:lnTo>
                  <a:pt x="967371" y="554456"/>
                </a:lnTo>
                <a:lnTo>
                  <a:pt x="912393" y="536790"/>
                </a:lnTo>
                <a:lnTo>
                  <a:pt x="915289" y="555612"/>
                </a:lnTo>
                <a:lnTo>
                  <a:pt x="0" y="696429"/>
                </a:lnTo>
                <a:lnTo>
                  <a:pt x="5803" y="734085"/>
                </a:lnTo>
                <a:lnTo>
                  <a:pt x="921080" y="593267"/>
                </a:lnTo>
                <a:lnTo>
                  <a:pt x="923988" y="612101"/>
                </a:lnTo>
                <a:lnTo>
                  <a:pt x="993508" y="562851"/>
                </a:lnTo>
                <a:close/>
              </a:path>
              <a:path w="3435350" h="3564254">
                <a:moveTo>
                  <a:pt x="1374508" y="29451"/>
                </a:moveTo>
                <a:lnTo>
                  <a:pt x="1343672" y="18097"/>
                </a:lnTo>
                <a:lnTo>
                  <a:pt x="1294561" y="0"/>
                </a:lnTo>
                <a:lnTo>
                  <a:pt x="1296670" y="18935"/>
                </a:lnTo>
                <a:lnTo>
                  <a:pt x="686600" y="86728"/>
                </a:lnTo>
                <a:lnTo>
                  <a:pt x="690803" y="124587"/>
                </a:lnTo>
                <a:lnTo>
                  <a:pt x="1300873" y="56807"/>
                </a:lnTo>
                <a:lnTo>
                  <a:pt x="1302981" y="75742"/>
                </a:lnTo>
                <a:lnTo>
                  <a:pt x="1374508" y="29451"/>
                </a:lnTo>
                <a:close/>
              </a:path>
              <a:path w="3435350" h="3564254">
                <a:moveTo>
                  <a:pt x="2136508" y="3153651"/>
                </a:moveTo>
                <a:lnTo>
                  <a:pt x="2109660" y="3144863"/>
                </a:lnTo>
                <a:lnTo>
                  <a:pt x="2055545" y="3127133"/>
                </a:lnTo>
                <a:lnTo>
                  <a:pt x="2058327" y="3145980"/>
                </a:lnTo>
                <a:lnTo>
                  <a:pt x="76314" y="3439617"/>
                </a:lnTo>
                <a:lnTo>
                  <a:pt x="79095" y="3458464"/>
                </a:lnTo>
                <a:lnTo>
                  <a:pt x="77000" y="3477387"/>
                </a:lnTo>
                <a:lnTo>
                  <a:pt x="687070" y="3545179"/>
                </a:lnTo>
                <a:lnTo>
                  <a:pt x="684961" y="3564115"/>
                </a:lnTo>
                <a:lnTo>
                  <a:pt x="734072" y="3546017"/>
                </a:lnTo>
                <a:lnTo>
                  <a:pt x="764908" y="3534651"/>
                </a:lnTo>
                <a:lnTo>
                  <a:pt x="693381" y="3488372"/>
                </a:lnTo>
                <a:lnTo>
                  <a:pt x="691273" y="3507308"/>
                </a:lnTo>
                <a:lnTo>
                  <a:pt x="227279" y="3455759"/>
                </a:lnTo>
                <a:lnTo>
                  <a:pt x="2063915" y="3183674"/>
                </a:lnTo>
                <a:lnTo>
                  <a:pt x="2066709" y="3202508"/>
                </a:lnTo>
                <a:lnTo>
                  <a:pt x="2136508" y="3153651"/>
                </a:lnTo>
                <a:close/>
              </a:path>
              <a:path w="3435350" h="3564254">
                <a:moveTo>
                  <a:pt x="3435210" y="620293"/>
                </a:moveTo>
                <a:lnTo>
                  <a:pt x="2214854" y="404939"/>
                </a:lnTo>
                <a:lnTo>
                  <a:pt x="2218169" y="386181"/>
                </a:lnTo>
                <a:lnTo>
                  <a:pt x="2159520" y="403618"/>
                </a:lnTo>
                <a:lnTo>
                  <a:pt x="2136508" y="410451"/>
                </a:lnTo>
                <a:lnTo>
                  <a:pt x="2204923" y="461225"/>
                </a:lnTo>
                <a:lnTo>
                  <a:pt x="2208238" y="442455"/>
                </a:lnTo>
                <a:lnTo>
                  <a:pt x="3428593" y="657821"/>
                </a:lnTo>
                <a:lnTo>
                  <a:pt x="3435210" y="62029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827087" y="5527673"/>
            <a:ext cx="908050" cy="317500"/>
          </a:xfrm>
          <a:prstGeom prst="rect">
            <a:avLst/>
          </a:prstGeom>
          <a:solidFill>
            <a:srgbClr val="0000FF"/>
          </a:solidFill>
          <a:ln w="12700">
            <a:solidFill>
              <a:srgbClr val="80808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00"/>
              </a:spcBef>
            </a:pPr>
            <a:r>
              <a:rPr sz="1400" spc="-15">
                <a:solidFill>
                  <a:srgbClr val="FFFFFF"/>
                </a:solidFill>
                <a:latin typeface="宋体"/>
                <a:cs typeface="宋体"/>
              </a:rPr>
              <a:t>髂总动脉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70087" y="2251074"/>
            <a:ext cx="1085850" cy="317500"/>
          </a:xfrm>
          <a:prstGeom prst="rect">
            <a:avLst/>
          </a:prstGeom>
          <a:solidFill>
            <a:srgbClr val="0000FF"/>
          </a:solidFill>
          <a:ln w="12700">
            <a:solidFill>
              <a:srgbClr val="80808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400"/>
              </a:spcBef>
            </a:pPr>
            <a:r>
              <a:rPr sz="1400" spc="-10">
                <a:solidFill>
                  <a:srgbClr val="FFFFFF"/>
                </a:solidFill>
                <a:latin typeface="宋体"/>
                <a:cs typeface="宋体"/>
              </a:rPr>
              <a:t>肝固有动脉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97613" y="2216149"/>
            <a:ext cx="1263650" cy="317500"/>
          </a:xfrm>
          <a:prstGeom prst="rect">
            <a:avLst/>
          </a:prstGeom>
          <a:solidFill>
            <a:srgbClr val="0000FF"/>
          </a:solidFill>
          <a:ln w="12700">
            <a:solidFill>
              <a:srgbClr val="80808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00"/>
              </a:spcBef>
            </a:pPr>
            <a:r>
              <a:rPr sz="1400" spc="-10">
                <a:solidFill>
                  <a:srgbClr val="FFFFFF"/>
                </a:solidFill>
                <a:latin typeface="宋体"/>
                <a:cs typeface="宋体"/>
              </a:rPr>
              <a:t>肠系膜上动脉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627687" y="2394660"/>
            <a:ext cx="688340" cy="125095"/>
          </a:xfrm>
          <a:custGeom>
            <a:rect l="l" t="t" r="r" b="b"/>
            <a:pathLst>
              <a:path w="688339" h="125094">
                <a:moveTo>
                  <a:pt x="77837" y="18933"/>
                </a:moveTo>
                <a:lnTo>
                  <a:pt x="687903" y="86718"/>
                </a:lnTo>
                <a:lnTo>
                  <a:pt x="683696" y="124585"/>
                </a:lnTo>
                <a:lnTo>
                  <a:pt x="73630" y="56800"/>
                </a:lnTo>
                <a:lnTo>
                  <a:pt x="77837" y="18933"/>
                </a:lnTo>
                <a:close/>
              </a:path>
              <a:path w="688339" h="125094">
                <a:moveTo>
                  <a:pt x="30834" y="18091"/>
                </a:moveTo>
                <a:lnTo>
                  <a:pt x="70263" y="18091"/>
                </a:lnTo>
                <a:lnTo>
                  <a:pt x="66056" y="55958"/>
                </a:lnTo>
                <a:lnTo>
                  <a:pt x="73630" y="56800"/>
                </a:lnTo>
                <a:lnTo>
                  <a:pt x="71526" y="75733"/>
                </a:lnTo>
                <a:lnTo>
                  <a:pt x="0" y="29451"/>
                </a:lnTo>
                <a:lnTo>
                  <a:pt x="30834" y="18091"/>
                </a:lnTo>
                <a:close/>
              </a:path>
              <a:path w="688339" h="125094">
                <a:moveTo>
                  <a:pt x="70263" y="18091"/>
                </a:moveTo>
                <a:lnTo>
                  <a:pt x="77837" y="18933"/>
                </a:lnTo>
                <a:lnTo>
                  <a:pt x="73630" y="56800"/>
                </a:lnTo>
                <a:lnTo>
                  <a:pt x="66056" y="55958"/>
                </a:lnTo>
                <a:lnTo>
                  <a:pt x="70263" y="18091"/>
                </a:lnTo>
                <a:close/>
              </a:path>
              <a:path w="688339" h="125094">
                <a:moveTo>
                  <a:pt x="79941" y="0"/>
                </a:moveTo>
                <a:lnTo>
                  <a:pt x="77837" y="18933"/>
                </a:lnTo>
                <a:lnTo>
                  <a:pt x="70263" y="18091"/>
                </a:lnTo>
                <a:lnTo>
                  <a:pt x="30834" y="18091"/>
                </a:lnTo>
                <a:lnTo>
                  <a:pt x="7994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6373813" y="4044949"/>
            <a:ext cx="1263650" cy="317500"/>
          </a:xfrm>
          <a:prstGeom prst="rect">
            <a:avLst/>
          </a:prstGeom>
          <a:solidFill>
            <a:srgbClr val="0000FF"/>
          </a:solidFill>
          <a:ln w="12700">
            <a:solidFill>
              <a:srgbClr val="80808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00"/>
              </a:spcBef>
            </a:pPr>
            <a:r>
              <a:rPr sz="1400" spc="-10">
                <a:solidFill>
                  <a:srgbClr val="FFFFFF"/>
                </a:solidFill>
                <a:latin typeface="宋体"/>
                <a:cs typeface="宋体"/>
              </a:rPr>
              <a:t>肠系膜下动脉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07213" y="1530349"/>
            <a:ext cx="717550" cy="304800"/>
          </a:xfrm>
          <a:prstGeom prst="rect">
            <a:avLst/>
          </a:prstGeom>
          <a:solidFill>
            <a:srgbClr val="0000FF"/>
          </a:solidFill>
        </p:spPr>
        <p:txBody>
          <a:bodyPr vert="horz" wrap="square" lIns="0" tIns="508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00"/>
              </a:spcBef>
            </a:pPr>
            <a:r>
              <a:rPr sz="1400" spc="-20">
                <a:solidFill>
                  <a:srgbClr val="FFFFFF"/>
                </a:solidFill>
                <a:latin typeface="宋体"/>
                <a:cs typeface="宋体"/>
              </a:rPr>
              <a:t>腹腔干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246687" y="1567344"/>
            <a:ext cx="1680845" cy="2628265"/>
          </a:xfrm>
          <a:custGeom>
            <a:rect l="l" t="t" r="r" b="b"/>
            <a:pathLst>
              <a:path w="1680845" h="2628265">
                <a:moveTo>
                  <a:pt x="994333" y="2590698"/>
                </a:moveTo>
                <a:lnTo>
                  <a:pt x="688047" y="2529433"/>
                </a:lnTo>
                <a:lnTo>
                  <a:pt x="691781" y="2510752"/>
                </a:lnTo>
                <a:lnTo>
                  <a:pt x="628764" y="2527947"/>
                </a:lnTo>
                <a:lnTo>
                  <a:pt x="609600" y="2533167"/>
                </a:lnTo>
                <a:lnTo>
                  <a:pt x="676846" y="2585478"/>
                </a:lnTo>
                <a:lnTo>
                  <a:pt x="680580" y="2566797"/>
                </a:lnTo>
                <a:lnTo>
                  <a:pt x="986853" y="2628049"/>
                </a:lnTo>
                <a:lnTo>
                  <a:pt x="994333" y="2590698"/>
                </a:lnTo>
                <a:close/>
              </a:path>
              <a:path w="1680845" h="2628265">
                <a:moveTo>
                  <a:pt x="1680616" y="37147"/>
                </a:moveTo>
                <a:lnTo>
                  <a:pt x="1672170" y="0"/>
                </a:lnTo>
                <a:lnTo>
                  <a:pt x="70078" y="364109"/>
                </a:lnTo>
                <a:lnTo>
                  <a:pt x="65862" y="345528"/>
                </a:lnTo>
                <a:lnTo>
                  <a:pt x="0" y="399567"/>
                </a:lnTo>
                <a:lnTo>
                  <a:pt x="82740" y="419836"/>
                </a:lnTo>
                <a:lnTo>
                  <a:pt x="78905" y="402945"/>
                </a:lnTo>
                <a:lnTo>
                  <a:pt x="78524" y="401256"/>
                </a:lnTo>
                <a:lnTo>
                  <a:pt x="1680616" y="3714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638300" y="1066800"/>
            <a:ext cx="5851525" cy="46545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214051" y="6005195"/>
            <a:ext cx="2768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>
                <a:latin typeface="Microsoft JhengHei"/>
                <a:cs typeface="Microsoft JhengHei"/>
              </a:rPr>
              <a:t>肠系膜上动脉的解剖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03500" y="385127"/>
            <a:ext cx="39370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/>
              <a:t>肠系膜动脉的结构与解剖</a:t>
            </a:r>
            <a:endParaRPr sz="28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2500" y="131127"/>
            <a:ext cx="21590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/>
              <a:t>腹腔血管解剖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939800" y="1270000"/>
            <a:ext cx="8204200" cy="504031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0" y="707389"/>
            <a:ext cx="2870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5">
                <a:latin typeface="MS Gothic"/>
                <a:cs typeface="MS Gothic"/>
              </a:rPr>
              <a:t>腹腔急性血管病</a:t>
            </a:r>
            <a:r>
              <a:rPr sz="2800" spc="-50"/>
              <a:t>变</a:t>
            </a:r>
            <a:endParaRPr sz="2800">
              <a:latin typeface="MS Gothic"/>
              <a:cs typeface="MS Gothic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81025" y="1477961"/>
            <a:ext cx="7807325" cy="3248025"/>
            <a:chOff x="581025" y="1477961"/>
            <a:chExt cx="7807325" cy="3248025"/>
          </a:xfrm>
        </p:grpSpPr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73383" y="1485900"/>
              <a:ext cx="1017316" cy="84296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84212" y="1484311"/>
              <a:ext cx="1104900" cy="843280"/>
            </a:xfrm>
            <a:custGeom>
              <a:rect l="l" t="t" r="r" b="b"/>
              <a:pathLst>
                <a:path w="1104900" h="843280">
                  <a:moveTo>
                    <a:pt x="0" y="0"/>
                  </a:moveTo>
                  <a:lnTo>
                    <a:pt x="1104899" y="0"/>
                  </a:lnTo>
                  <a:lnTo>
                    <a:pt x="1104899" y="842961"/>
                  </a:lnTo>
                  <a:lnTo>
                    <a:pt x="0" y="84296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99C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117600" y="2209800"/>
              <a:ext cx="1104900" cy="84296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16012" y="2205038"/>
              <a:ext cx="1104900" cy="843280"/>
            </a:xfrm>
            <a:custGeom>
              <a:rect l="l" t="t" r="r" b="b"/>
              <a:pathLst>
                <a:path w="1104900" h="843280">
                  <a:moveTo>
                    <a:pt x="0" y="0"/>
                  </a:moveTo>
                  <a:lnTo>
                    <a:pt x="1104900" y="0"/>
                  </a:lnTo>
                  <a:lnTo>
                    <a:pt x="1104900" y="842961"/>
                  </a:lnTo>
                  <a:lnTo>
                    <a:pt x="0" y="842961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99C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84200" y="2997199"/>
              <a:ext cx="1104900" cy="84296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87375" y="2997199"/>
              <a:ext cx="1104900" cy="843280"/>
            </a:xfrm>
            <a:custGeom>
              <a:rect l="l" t="t" r="r" b="b"/>
              <a:pathLst>
                <a:path w="1104900" h="843278">
                  <a:moveTo>
                    <a:pt x="0" y="0"/>
                  </a:moveTo>
                  <a:lnTo>
                    <a:pt x="1104900" y="0"/>
                  </a:lnTo>
                  <a:lnTo>
                    <a:pt x="1104900" y="842961"/>
                  </a:lnTo>
                  <a:lnTo>
                    <a:pt x="0" y="842961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99C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825500" y="3860800"/>
              <a:ext cx="1028700" cy="84296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52475" y="3865562"/>
              <a:ext cx="1104900" cy="843280"/>
            </a:xfrm>
            <a:custGeom>
              <a:rect l="l" t="t" r="r" b="b"/>
              <a:pathLst>
                <a:path w="1104900" h="843278">
                  <a:moveTo>
                    <a:pt x="0" y="0"/>
                  </a:moveTo>
                  <a:lnTo>
                    <a:pt x="1104900" y="0"/>
                  </a:lnTo>
                  <a:lnTo>
                    <a:pt x="1104900" y="842961"/>
                  </a:lnTo>
                  <a:lnTo>
                    <a:pt x="0" y="84296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99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876425" y="2349500"/>
              <a:ext cx="6511925" cy="2367280"/>
            </a:xfrm>
            <a:custGeom>
              <a:rect l="l" t="t" r="r" b="b"/>
              <a:pathLst>
                <a:path w="6511925" h="2367279">
                  <a:moveTo>
                    <a:pt x="390524" y="0"/>
                  </a:moveTo>
                  <a:lnTo>
                    <a:pt x="6511924" y="0"/>
                  </a:lnTo>
                </a:path>
                <a:path w="6511925" h="2367279">
                  <a:moveTo>
                    <a:pt x="390524" y="719138"/>
                  </a:moveTo>
                  <a:lnTo>
                    <a:pt x="6511924" y="719138"/>
                  </a:lnTo>
                </a:path>
                <a:path w="6511925" h="2367279">
                  <a:moveTo>
                    <a:pt x="26986" y="1528762"/>
                  </a:moveTo>
                  <a:lnTo>
                    <a:pt x="6507161" y="1528762"/>
                  </a:lnTo>
                </a:path>
                <a:path w="6511925" h="2367279">
                  <a:moveTo>
                    <a:pt x="0" y="2366962"/>
                  </a:moveTo>
                  <a:lnTo>
                    <a:pt x="6481762" y="2366962"/>
                  </a:lnTo>
                </a:path>
              </a:pathLst>
            </a:custGeom>
            <a:ln w="19050">
              <a:solidFill>
                <a:srgbClr val="99C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748790" y="1809432"/>
            <a:ext cx="7137400" cy="2844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>
              <a:lnSpc>
                <a:spcPct val="100000"/>
              </a:lnSpc>
              <a:spcBef>
                <a:spcPts val="100"/>
              </a:spcBef>
            </a:pPr>
            <a:r>
              <a:rPr sz="2800" b="1" spc="-10">
                <a:latin typeface="Microsoft JhengHei"/>
                <a:cs typeface="Microsoft JhengHei"/>
              </a:rPr>
              <a:t>腹主动脉瘤</a:t>
            </a:r>
            <a:endParaRPr sz="28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Microsoft JhengHei"/>
              <a:cs typeface="Microsoft JhengHei"/>
            </a:endParaRPr>
          </a:p>
          <a:p>
            <a:pPr marL="610870">
              <a:lnSpc>
                <a:spcPct val="100000"/>
              </a:lnSpc>
            </a:pPr>
            <a:r>
              <a:rPr sz="2800" b="1" spc="-10">
                <a:latin typeface="Microsoft JhengHei"/>
                <a:cs typeface="Microsoft JhengHei"/>
              </a:rPr>
              <a:t>肠系膜动脉阻塞</a:t>
            </a:r>
            <a:endParaRPr sz="2800">
              <a:latin typeface="Microsoft JhengHei"/>
              <a:cs typeface="Microsoft JhengHei"/>
            </a:endParaRPr>
          </a:p>
          <a:p>
            <a:pPr marL="380365" marR="5080" indent="-368300">
              <a:lnSpc>
                <a:spcPts val="6490"/>
              </a:lnSpc>
              <a:spcBef>
                <a:spcPts val="160"/>
              </a:spcBef>
            </a:pPr>
            <a:r>
              <a:rPr sz="2800" b="1" spc="-5">
                <a:latin typeface="Microsoft JhengHei"/>
                <a:cs typeface="Microsoft JhengHei"/>
              </a:rPr>
              <a:t>急性肠系膜静脉、肝门静脉或肝静脉血栓形成</a:t>
            </a:r>
            <a:r>
              <a:rPr sz="2800" b="1" spc="-10">
                <a:latin typeface="Microsoft JhengHei"/>
                <a:cs typeface="Microsoft JhengHei"/>
              </a:rPr>
              <a:t>腹腔脏器梗死</a:t>
            </a:r>
            <a:endParaRPr sz="28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7020" y="2241248"/>
            <a:ext cx="4494530" cy="1586865"/>
          </a:xfrm>
          <a:prstGeom prst="rect">
            <a:avLst/>
          </a:prstGeom>
        </p:spPr>
        <p:txBody>
          <a:bodyPr vert="horz" wrap="square" lIns="0" tIns="270510" rIns="0" bIns="0" rtlCol="0">
            <a:spAutoFit/>
          </a:bodyPr>
          <a:lstStyle/>
          <a:p>
            <a:pPr marL="476250">
              <a:lnSpc>
                <a:spcPct val="100000"/>
              </a:lnSpc>
              <a:spcBef>
                <a:spcPts val="2130"/>
              </a:spcBef>
            </a:pPr>
            <a:r>
              <a:rPr sz="5400" spc="-10"/>
              <a:t>腹主动脉瘤</a:t>
            </a:r>
            <a:endParaRPr sz="5400"/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2400" b="0">
                <a:latin typeface="Arial"/>
                <a:cs typeface="Arial"/>
              </a:rPr>
              <a:t>Abdominal</a:t>
            </a:r>
            <a:r>
              <a:rPr sz="2400" b="0" spc="-40">
                <a:latin typeface="Arial"/>
                <a:cs typeface="Arial"/>
              </a:rPr>
              <a:t> </a:t>
            </a:r>
            <a:r>
              <a:rPr sz="2400" b="0">
                <a:latin typeface="Arial"/>
                <a:cs typeface="Arial"/>
              </a:rPr>
              <a:t>aortic</a:t>
            </a:r>
            <a:r>
              <a:rPr sz="2400" b="0" spc="-40">
                <a:latin typeface="Arial"/>
                <a:cs typeface="Arial"/>
              </a:rPr>
              <a:t> </a:t>
            </a:r>
            <a:r>
              <a:rPr sz="2400" b="0">
                <a:latin typeface="Arial"/>
                <a:cs typeface="Arial"/>
              </a:rPr>
              <a:t>aneurysm,</a:t>
            </a:r>
            <a:r>
              <a:rPr sz="2400" b="0" spc="-40">
                <a:latin typeface="Arial"/>
                <a:cs typeface="Arial"/>
              </a:rPr>
              <a:t> </a:t>
            </a:r>
            <a:r>
              <a:rPr sz="2400" b="0" spc="-25">
                <a:latin typeface="Arial"/>
                <a:cs typeface="Arial"/>
              </a:rPr>
              <a:t>AAA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870033" y="3946524"/>
            <a:ext cx="7186524" cy="11417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7452" y="665955"/>
            <a:ext cx="3581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/>
              <a:t>腹主动脉瘤定义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78739" y="2300592"/>
            <a:ext cx="3689350" cy="2390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20">
                <a:latin typeface="Microsoft JhengHei"/>
                <a:cs typeface="Microsoft JhengHei"/>
              </a:rPr>
              <a:t>定义：</a:t>
            </a:r>
            <a:endParaRPr sz="40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Microsoft JhengHei"/>
              <a:cs typeface="Microsoft JhengHei"/>
            </a:endParaRPr>
          </a:p>
          <a:p>
            <a:pPr marL="469900">
              <a:lnSpc>
                <a:spcPts val="3390"/>
              </a:lnSpc>
            </a:pPr>
            <a:r>
              <a:rPr sz="2850">
                <a:latin typeface="宋体"/>
                <a:cs typeface="宋体"/>
              </a:rPr>
              <a:t>–</a:t>
            </a:r>
            <a:r>
              <a:rPr sz="2800" b="1" spc="-10">
                <a:latin typeface="Microsoft JhengHei"/>
                <a:cs typeface="Microsoft JhengHei"/>
              </a:rPr>
              <a:t>腹主动脉管壁</a:t>
            </a:r>
            <a:endParaRPr sz="2800">
              <a:latin typeface="Microsoft JhengHei"/>
              <a:cs typeface="Microsoft JhengHei"/>
            </a:endParaRPr>
          </a:p>
          <a:p>
            <a:pPr marL="469900">
              <a:lnSpc>
                <a:spcPts val="3360"/>
              </a:lnSpc>
            </a:pPr>
            <a:r>
              <a:rPr sz="2850">
                <a:latin typeface="宋体"/>
                <a:cs typeface="宋体"/>
              </a:rPr>
              <a:t>–</a:t>
            </a:r>
            <a:r>
              <a:rPr sz="2800" b="1" spc="-10">
                <a:latin typeface="Microsoft JhengHei"/>
                <a:cs typeface="Microsoft JhengHei"/>
              </a:rPr>
              <a:t>永久性局限性扩张</a:t>
            </a:r>
            <a:endParaRPr sz="2800">
              <a:latin typeface="Microsoft JhengHei"/>
              <a:cs typeface="Microsoft JhengHei"/>
            </a:endParaRPr>
          </a:p>
          <a:p>
            <a:pPr marL="469900">
              <a:lnSpc>
                <a:spcPts val="3390"/>
              </a:lnSpc>
            </a:pPr>
            <a:r>
              <a:rPr sz="2850">
                <a:latin typeface="宋体"/>
                <a:cs typeface="宋体"/>
              </a:rPr>
              <a:t>–</a:t>
            </a:r>
            <a:r>
              <a:rPr sz="2800" b="1" spc="-240">
                <a:latin typeface="Microsoft JhengHei"/>
                <a:cs typeface="Microsoft JhengHei"/>
              </a:rPr>
              <a:t>直径&gt;</a:t>
            </a:r>
            <a:r>
              <a:rPr sz="2800" b="1">
                <a:latin typeface="Microsoft JhengHei"/>
                <a:cs typeface="Microsoft JhengHei"/>
              </a:rPr>
              <a:t>正常</a:t>
            </a:r>
            <a:r>
              <a:rPr sz="2800" b="1" spc="-25">
                <a:latin typeface="Microsoft JhengHei"/>
                <a:cs typeface="Microsoft JhengHei"/>
              </a:rPr>
              <a:t>50％</a:t>
            </a:r>
            <a:endParaRPr sz="2800">
              <a:latin typeface="Microsoft JhengHei"/>
              <a:cs typeface="Microsoft JhengHe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3962400" y="2273300"/>
            <a:ext cx="4681538" cy="351155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4700" y="358457"/>
            <a:ext cx="22606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5"/>
              <a:t>病理生理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401444"/>
            <a:ext cx="6070600" cy="367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45865"/>
              </a:tabLst>
            </a:pPr>
            <a:r>
              <a:rPr sz="2800" b="1">
                <a:latin typeface="Microsoft JhengHei"/>
                <a:cs typeface="Microsoft JhengHei"/>
              </a:rPr>
              <a:t>炎症：白细胞细胞因</a:t>
            </a:r>
            <a:r>
              <a:rPr sz="2800" b="1" spc="-50">
                <a:latin typeface="Microsoft JhengHei"/>
                <a:cs typeface="Microsoft JhengHei"/>
              </a:rPr>
              <a:t>子</a:t>
            </a:r>
            <a:r>
              <a:rPr sz="2800" b="1">
                <a:latin typeface="Microsoft JhengHei"/>
                <a:cs typeface="Microsoft JhengHei"/>
              </a:rPr>
              <a:t>	自身抗</a:t>
            </a:r>
            <a:r>
              <a:rPr sz="2800" b="1" spc="-50">
                <a:latin typeface="Microsoft JhengHei"/>
                <a:cs typeface="Microsoft JhengHei"/>
              </a:rPr>
              <a:t>原</a:t>
            </a:r>
            <a:endParaRPr sz="2800">
              <a:latin typeface="Microsoft JhengHei"/>
              <a:cs typeface="Microsoft JhengHei"/>
            </a:endParaRPr>
          </a:p>
          <a:p>
            <a:pPr marL="12700" marR="5080">
              <a:lnSpc>
                <a:spcPct val="257100"/>
              </a:lnSpc>
            </a:pPr>
            <a:r>
              <a:rPr sz="2800" b="1" spc="-95">
                <a:latin typeface="Microsoft JhengHei"/>
                <a:cs typeface="Microsoft JhengHei"/>
              </a:rPr>
              <a:t>蛋白水解酶：</a:t>
            </a:r>
            <a:r>
              <a:rPr sz="2800" b="1" spc="-550">
                <a:latin typeface="Microsoft JhengHei"/>
                <a:cs typeface="Microsoft JhengHei"/>
              </a:rPr>
              <a:t>MMP-</a:t>
            </a:r>
            <a:r>
              <a:rPr sz="2800" b="1" spc="-545">
                <a:latin typeface="Microsoft JhengHei"/>
                <a:cs typeface="Microsoft JhengHei"/>
              </a:rPr>
              <a:t>2，MMP-</a:t>
            </a:r>
            <a:r>
              <a:rPr sz="2800" b="1" spc="-295">
                <a:latin typeface="Microsoft JhengHei"/>
                <a:cs typeface="Microsoft JhengHei"/>
              </a:rPr>
              <a:t>9，uPA，tPA</a:t>
            </a:r>
            <a:r>
              <a:rPr sz="2800" b="1" spc="-5">
                <a:latin typeface="Microsoft JhengHei"/>
                <a:cs typeface="Microsoft JhengHei"/>
              </a:rPr>
              <a:t>生物力学应力：弹性蛋白分布</a:t>
            </a:r>
            <a:endParaRPr sz="2800">
              <a:latin typeface="Microsoft JhengHei"/>
              <a:cs typeface="Microsoft JhengHei"/>
            </a:endParaRPr>
          </a:p>
          <a:p>
            <a:pPr marL="12700" marR="4628515">
              <a:lnSpc>
                <a:spcPct val="120000"/>
              </a:lnSpc>
            </a:pPr>
            <a:r>
              <a:rPr sz="2800" b="1" spc="-15">
                <a:latin typeface="Microsoft JhengHei"/>
                <a:cs typeface="Microsoft JhengHei"/>
              </a:rPr>
              <a:t>血流湍流附壁血栓</a:t>
            </a:r>
            <a:endParaRPr sz="2800">
              <a:latin typeface="Microsoft JhengHei"/>
              <a:cs typeface="Microsoft JhengHe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520700" y="1435100"/>
            <a:ext cx="358775" cy="36036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495300" y="2730500"/>
            <a:ext cx="358775" cy="36036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533400" y="3911600"/>
            <a:ext cx="358775" cy="3603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/>
          <a:stretch>
            <a:fillRect/>
          </a:stretch>
        </p:blipFill>
        <p:spPr>
          <a:xfrm>
            <a:off x="2100494" y="1261110"/>
            <a:ext cx="4676303" cy="5461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6744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00"/>
              </a:spcBef>
            </a:pPr>
            <a:r>
              <a:rPr spc="-10"/>
              <a:t>发病特点：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37678" y="1427797"/>
            <a:ext cx="6102350" cy="17811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5"/>
              </a:spcBef>
              <a:buSzPct val="52083"/>
              <a:buFont typeface="Wingdings"/>
              <a:buChar char=""/>
              <a:tabLst>
                <a:tab pos="297815"/>
                <a:tab pos="298450"/>
              </a:tabLst>
            </a:pPr>
            <a:r>
              <a:rPr sz="2400" b="1">
                <a:latin typeface="Microsoft JhengHei"/>
                <a:cs typeface="Microsoft JhengHei"/>
              </a:rPr>
              <a:t>男性</a:t>
            </a:r>
            <a:r>
              <a:rPr sz="2400" b="1" spc="-270">
                <a:latin typeface="Microsoft JhengHei"/>
                <a:cs typeface="Microsoft JhengHei"/>
              </a:rPr>
              <a:t>（&gt;60</a:t>
            </a:r>
            <a:r>
              <a:rPr sz="2400" b="1">
                <a:latin typeface="Microsoft JhengHei"/>
                <a:cs typeface="Microsoft JhengHei"/>
              </a:rPr>
              <a:t>岁</a:t>
            </a:r>
            <a:r>
              <a:rPr sz="2400" b="1" spc="-10">
                <a:latin typeface="Microsoft JhengHei"/>
                <a:cs typeface="Microsoft JhengHei"/>
              </a:rPr>
              <a:t>）：4％～9％</a:t>
            </a:r>
            <a:endParaRPr sz="2400">
              <a:latin typeface="Microsoft JhengHei"/>
              <a:cs typeface="Microsoft JhengHei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SzPct val="52083"/>
              <a:buFont typeface="Wingdings"/>
              <a:buChar char=""/>
              <a:tabLst>
                <a:tab pos="297815"/>
                <a:tab pos="298450"/>
              </a:tabLst>
            </a:pPr>
            <a:r>
              <a:rPr sz="2400" b="1">
                <a:latin typeface="Microsoft JhengHei"/>
                <a:cs typeface="Microsoft JhengHei"/>
              </a:rPr>
              <a:t>女性</a:t>
            </a:r>
            <a:r>
              <a:rPr sz="2400" b="1" spc="-270">
                <a:latin typeface="Microsoft JhengHei"/>
                <a:cs typeface="Microsoft JhengHei"/>
              </a:rPr>
              <a:t>（&gt;60</a:t>
            </a:r>
            <a:r>
              <a:rPr sz="2400" b="1">
                <a:latin typeface="Microsoft JhengHei"/>
                <a:cs typeface="Microsoft JhengHei"/>
              </a:rPr>
              <a:t>岁</a:t>
            </a:r>
            <a:r>
              <a:rPr sz="2400" b="1" spc="-20">
                <a:latin typeface="Microsoft JhengHei"/>
                <a:cs typeface="Microsoft JhengHei"/>
              </a:rPr>
              <a:t>）：1％</a:t>
            </a:r>
            <a:endParaRPr sz="2400">
              <a:latin typeface="Microsoft JhengHei"/>
              <a:cs typeface="Microsoft JhengHei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SzPct val="52083"/>
              <a:buFont typeface="Wingdings"/>
              <a:buChar char=""/>
              <a:tabLst>
                <a:tab pos="297815"/>
                <a:tab pos="298450"/>
              </a:tabLst>
            </a:pPr>
            <a:r>
              <a:rPr sz="2400" b="1">
                <a:latin typeface="Microsoft JhengHei"/>
                <a:cs typeface="Microsoft JhengHei"/>
              </a:rPr>
              <a:t>瘤体直径</a:t>
            </a:r>
            <a:r>
              <a:rPr sz="2400" b="1" spc="-490">
                <a:latin typeface="Microsoft JhengHei"/>
                <a:cs typeface="Microsoft JhengHei"/>
              </a:rPr>
              <a:t>&gt;5cm</a:t>
            </a:r>
            <a:r>
              <a:rPr sz="2400" b="1">
                <a:latin typeface="Microsoft JhengHei"/>
                <a:cs typeface="Microsoft JhengHei"/>
              </a:rPr>
              <a:t>在男性中占</a:t>
            </a:r>
            <a:r>
              <a:rPr sz="2400" b="1" spc="-20">
                <a:latin typeface="Microsoft JhengHei"/>
                <a:cs typeface="Microsoft JhengHei"/>
              </a:rPr>
              <a:t>0.5％</a:t>
            </a:r>
            <a:endParaRPr sz="2400">
              <a:latin typeface="Microsoft JhengHei"/>
              <a:cs typeface="Microsoft JhengHei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SzPct val="52083"/>
              <a:buFont typeface="Wingdings"/>
              <a:buChar char=""/>
              <a:tabLst>
                <a:tab pos="297815"/>
                <a:tab pos="298450"/>
              </a:tabLst>
            </a:pPr>
            <a:r>
              <a:rPr sz="2400" b="1">
                <a:latin typeface="Microsoft JhengHei"/>
                <a:cs typeface="Microsoft JhengHei"/>
              </a:rPr>
              <a:t>几乎所有动脉瘤破裂均发生于</a:t>
            </a:r>
            <a:r>
              <a:rPr sz="2400" b="1" spc="-250">
                <a:latin typeface="Microsoft JhengHei"/>
                <a:cs typeface="Microsoft JhengHei"/>
              </a:rPr>
              <a:t>65</a:t>
            </a:r>
            <a:r>
              <a:rPr sz="2400" b="1" spc="-10">
                <a:latin typeface="Microsoft JhengHei"/>
                <a:cs typeface="Microsoft JhengHei"/>
              </a:rPr>
              <a:t>岁以上男性</a:t>
            </a:r>
            <a:endParaRPr sz="2400">
              <a:latin typeface="Microsoft JhengHei"/>
              <a:cs typeface="Microsoft JhengHe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1244600" y="1079500"/>
            <a:ext cx="365125" cy="3619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527175" y="3379787"/>
            <a:ext cx="3273425" cy="2487930"/>
            <a:chOff x="1527175" y="3379787"/>
            <a:chExt cx="3273425" cy="2487930"/>
          </a:xfrm>
        </p:grpSpPr>
        <p:pic>
          <p:nvPicPr>
            <p:cNvPr id="6" name="object 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330700" y="3797300"/>
              <a:ext cx="358775" cy="36036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531937" y="3384550"/>
              <a:ext cx="3263900" cy="2478405"/>
            </a:xfrm>
            <a:custGeom>
              <a:rect l="l" t="t" r="r" b="b"/>
              <a:pathLst>
                <a:path w="3263900" h="2478404">
                  <a:moveTo>
                    <a:pt x="3263900" y="2478088"/>
                  </a:moveTo>
                  <a:lnTo>
                    <a:pt x="0" y="2478088"/>
                  </a:lnTo>
                  <a:lnTo>
                    <a:pt x="0" y="0"/>
                  </a:lnTo>
                  <a:lnTo>
                    <a:pt x="3263900" y="0"/>
                  </a:lnTo>
                  <a:lnTo>
                    <a:pt x="3263900" y="24780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531937" y="3384550"/>
              <a:ext cx="3263900" cy="2478405"/>
            </a:xfrm>
            <a:custGeom>
              <a:rect l="l" t="t" r="r" b="b"/>
              <a:pathLst>
                <a:path w="3263900" h="2478404">
                  <a:moveTo>
                    <a:pt x="0" y="0"/>
                  </a:moveTo>
                  <a:lnTo>
                    <a:pt x="3263900" y="0"/>
                  </a:lnTo>
                  <a:lnTo>
                    <a:pt x="3263900" y="2478088"/>
                  </a:lnTo>
                  <a:lnTo>
                    <a:pt x="0" y="247808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610677" y="3648233"/>
            <a:ext cx="2870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latin typeface="Microsoft JhengHei"/>
                <a:cs typeface="Microsoft JhengHei"/>
              </a:rPr>
              <a:t>主要危险因素：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67877" y="4132738"/>
            <a:ext cx="204470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SzPct val="102083"/>
              <a:buFont typeface="Arial"/>
              <a:buChar char="•"/>
              <a:tabLst>
                <a:tab pos="355600"/>
              </a:tabLst>
            </a:pPr>
            <a:r>
              <a:rPr sz="2400" b="1" spc="-90">
                <a:latin typeface="Microsoft JhengHei"/>
                <a:cs typeface="Microsoft JhengHei"/>
              </a:rPr>
              <a:t>年龄：</a:t>
            </a:r>
            <a:r>
              <a:rPr sz="2400" b="1" spc="-270">
                <a:latin typeface="Microsoft JhengHei"/>
                <a:cs typeface="Microsoft JhengHei"/>
              </a:rPr>
              <a:t>&gt;65</a:t>
            </a:r>
            <a:r>
              <a:rPr sz="2400" b="1" spc="-50">
                <a:latin typeface="Microsoft JhengHei"/>
                <a:cs typeface="Microsoft JhengHei"/>
              </a:rPr>
              <a:t>岁</a:t>
            </a:r>
            <a:endParaRPr sz="2400">
              <a:latin typeface="Microsoft JhengHei"/>
              <a:cs typeface="Microsoft JhengHei"/>
            </a:endParaRPr>
          </a:p>
          <a:p>
            <a:pPr marL="355600" indent="-342900">
              <a:lnSpc>
                <a:spcPct val="100000"/>
              </a:lnSpc>
              <a:buSzPct val="102083"/>
              <a:buFont typeface="Arial"/>
              <a:buChar char="•"/>
              <a:tabLst>
                <a:tab pos="355600"/>
              </a:tabLst>
            </a:pPr>
            <a:r>
              <a:rPr sz="2400" b="1" spc="-114">
                <a:latin typeface="Microsoft JhengHei"/>
                <a:cs typeface="Microsoft JhengHei"/>
              </a:rPr>
              <a:t>性别：男&gt;女</a:t>
            </a:r>
            <a:endParaRPr sz="2400">
              <a:latin typeface="Microsoft JhengHei"/>
              <a:cs typeface="Microsoft JhengHei"/>
            </a:endParaRPr>
          </a:p>
          <a:p>
            <a:pPr marL="355600" indent="-342900">
              <a:lnSpc>
                <a:spcPct val="100000"/>
              </a:lnSpc>
              <a:buSzPct val="102083"/>
              <a:buFont typeface="Arial"/>
              <a:buChar char="•"/>
              <a:tabLst>
                <a:tab pos="355600"/>
              </a:tabLst>
            </a:pPr>
            <a:r>
              <a:rPr sz="2400" b="1" spc="-25">
                <a:latin typeface="Microsoft JhengHei"/>
                <a:cs typeface="Microsoft JhengHei"/>
              </a:rPr>
              <a:t>吸烟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14352" y="3568222"/>
            <a:ext cx="2870200" cy="2705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00"/>
              </a:lnSpc>
              <a:spcBef>
                <a:spcPts val="100"/>
              </a:spcBef>
            </a:pPr>
            <a:r>
              <a:rPr sz="3200">
                <a:latin typeface="宋体"/>
                <a:cs typeface="宋体"/>
              </a:rPr>
              <a:t>次要危险因素</a:t>
            </a:r>
            <a:r>
              <a:rPr sz="3200" b="1" spc="-50">
                <a:latin typeface="Microsoft JhengHei"/>
                <a:cs typeface="Microsoft JhengHei"/>
              </a:rPr>
              <a:t>：</a:t>
            </a:r>
            <a:endParaRPr sz="3200">
              <a:latin typeface="Microsoft JhengHei"/>
              <a:cs typeface="Microsoft JhengHei"/>
            </a:endParaRPr>
          </a:p>
          <a:p>
            <a:pPr marL="579120" indent="-109855">
              <a:lnSpc>
                <a:spcPts val="2870"/>
              </a:lnSpc>
              <a:buSzPct val="97916"/>
              <a:buFont typeface="Arial"/>
              <a:buChar char="•"/>
              <a:tabLst>
                <a:tab pos="579755"/>
              </a:tabLst>
            </a:pPr>
            <a:r>
              <a:rPr sz="2400" spc="-20">
                <a:latin typeface="宋体"/>
                <a:cs typeface="宋体"/>
              </a:rPr>
              <a:t>家族史</a:t>
            </a:r>
            <a:endParaRPr sz="2400">
              <a:latin typeface="宋体"/>
              <a:cs typeface="宋体"/>
            </a:endParaRPr>
          </a:p>
          <a:p>
            <a:pPr marL="579120" indent="-109855">
              <a:lnSpc>
                <a:spcPts val="2880"/>
              </a:lnSpc>
              <a:buSzPct val="97916"/>
              <a:buFont typeface="Arial"/>
              <a:buChar char="•"/>
              <a:tabLst>
                <a:tab pos="579755"/>
              </a:tabLst>
            </a:pPr>
            <a:r>
              <a:rPr sz="2400" spc="-20">
                <a:latin typeface="宋体"/>
                <a:cs typeface="宋体"/>
              </a:rPr>
              <a:t>冠心病</a:t>
            </a:r>
            <a:endParaRPr sz="2400">
              <a:latin typeface="宋体"/>
              <a:cs typeface="宋体"/>
            </a:endParaRPr>
          </a:p>
          <a:p>
            <a:pPr marL="579120" indent="-109855">
              <a:lnSpc>
                <a:spcPts val="2880"/>
              </a:lnSpc>
              <a:buSzPct val="97916"/>
              <a:buFont typeface="Arial"/>
              <a:buChar char="•"/>
              <a:tabLst>
                <a:tab pos="579755"/>
              </a:tabLst>
            </a:pPr>
            <a:r>
              <a:rPr sz="2400" spc="-25">
                <a:latin typeface="宋体"/>
                <a:cs typeface="宋体"/>
              </a:rPr>
              <a:t>吸烟</a:t>
            </a:r>
            <a:endParaRPr sz="2400">
              <a:latin typeface="宋体"/>
              <a:cs typeface="宋体"/>
            </a:endParaRPr>
          </a:p>
          <a:p>
            <a:pPr marL="579120" indent="-109855">
              <a:lnSpc>
                <a:spcPts val="2880"/>
              </a:lnSpc>
              <a:buSzPct val="97916"/>
              <a:buFont typeface="Arial"/>
              <a:buChar char="•"/>
              <a:tabLst>
                <a:tab pos="579755"/>
              </a:tabLst>
            </a:pPr>
            <a:r>
              <a:rPr sz="2400" spc="-10">
                <a:latin typeface="宋体"/>
                <a:cs typeface="宋体"/>
              </a:rPr>
              <a:t>高胆固醇血症</a:t>
            </a:r>
            <a:endParaRPr sz="2400">
              <a:latin typeface="宋体"/>
              <a:cs typeface="宋体"/>
            </a:endParaRPr>
          </a:p>
          <a:p>
            <a:pPr marL="579120" indent="-109855">
              <a:lnSpc>
                <a:spcPts val="2880"/>
              </a:lnSpc>
              <a:buSzPct val="97916"/>
              <a:buFont typeface="Arial"/>
              <a:buChar char="•"/>
              <a:tabLst>
                <a:tab pos="579755"/>
              </a:tabLst>
            </a:pPr>
            <a:r>
              <a:rPr sz="2400" spc="-20">
                <a:latin typeface="宋体"/>
                <a:cs typeface="宋体"/>
              </a:rPr>
              <a:t>高血压</a:t>
            </a:r>
            <a:endParaRPr sz="2400">
              <a:latin typeface="宋体"/>
              <a:cs typeface="宋体"/>
            </a:endParaRPr>
          </a:p>
          <a:p>
            <a:pPr marL="579120" indent="-109855">
              <a:lnSpc>
                <a:spcPts val="2910"/>
              </a:lnSpc>
              <a:buSzPct val="97916"/>
              <a:buFont typeface="Arial"/>
              <a:buChar char="•"/>
              <a:tabLst>
                <a:tab pos="579755"/>
              </a:tabLst>
            </a:pPr>
            <a:r>
              <a:rPr sz="2400" spc="-15">
                <a:latin typeface="宋体"/>
                <a:cs typeface="宋体"/>
              </a:rPr>
              <a:t>脑血管病</a:t>
            </a:r>
            <a:endParaRPr sz="2400">
              <a:latin typeface="宋体"/>
              <a:cs typeface="宋体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6500" y="3771900"/>
            <a:ext cx="358775" cy="36036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/>
          <a:stretch>
            <a:fillRect/>
          </a:stretch>
        </p:blipFill>
        <p:spPr>
          <a:xfrm>
            <a:off x="5029200" y="3644900"/>
            <a:ext cx="358775" cy="46196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5844" y="888523"/>
            <a:ext cx="1397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6465"/>
              </a:tabLst>
            </a:pPr>
            <a:r>
              <a:rPr spc="-50"/>
              <a:t>病</a:t>
            </a:r>
            <a:r>
              <a:rPr/>
              <a:t>	</a:t>
            </a:r>
            <a:r>
              <a:rPr spc="-50"/>
              <a:t>因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65730"/>
            <a:ext cx="7950200" cy="420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latin typeface="Microsoft JhengHei"/>
                <a:cs typeface="Microsoft JhengHei"/>
              </a:rPr>
              <a:t>退行性疾病：囊性中膜坏死，主动脉夹层</a:t>
            </a:r>
            <a:endParaRPr sz="28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>
              <a:latin typeface="Microsoft JhengHei"/>
              <a:cs typeface="Microsoft JhengHei"/>
            </a:endParaRPr>
          </a:p>
          <a:p>
            <a:pPr marL="469900" marR="1071880">
              <a:lnSpc>
                <a:spcPct val="110000"/>
              </a:lnSpc>
            </a:pPr>
            <a:r>
              <a:rPr sz="2800" b="1" spc="-5">
                <a:latin typeface="Microsoft JhengHei"/>
                <a:cs typeface="Microsoft JhengHei"/>
              </a:rPr>
              <a:t>遗传性疾病：马方综合征，主动脉缩窄等</a:t>
            </a:r>
            <a:r>
              <a:rPr sz="2800" b="1" spc="-10">
                <a:latin typeface="Microsoft JhengHei"/>
                <a:cs typeface="Microsoft JhengHei"/>
              </a:rPr>
              <a:t>动脉粥样硬化</a:t>
            </a:r>
            <a:endParaRPr sz="28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800">
              <a:latin typeface="Microsoft JhengHei"/>
              <a:cs typeface="Microsoft JhengHei"/>
            </a:endParaRPr>
          </a:p>
          <a:p>
            <a:pPr marL="469900" marR="735330">
              <a:lnSpc>
                <a:spcPct val="114500"/>
              </a:lnSpc>
            </a:pPr>
            <a:r>
              <a:rPr sz="2800" b="1" spc="-5">
                <a:latin typeface="Microsoft JhengHei"/>
                <a:cs typeface="Microsoft JhengHei"/>
              </a:rPr>
              <a:t>血管炎：大血管炎，巨细胞动脉炎，</a:t>
            </a:r>
            <a:r>
              <a:rPr sz="2800" b="1" spc="-10">
                <a:latin typeface="Arial"/>
                <a:cs typeface="Arial"/>
              </a:rPr>
              <a:t>SLE</a:t>
            </a:r>
            <a:r>
              <a:rPr sz="2800" b="1" spc="-50">
                <a:latin typeface="Microsoft JhengHei"/>
                <a:cs typeface="Microsoft JhengHei"/>
              </a:rPr>
              <a:t>等</a:t>
            </a:r>
            <a:r>
              <a:rPr sz="2800" b="1" spc="-25">
                <a:latin typeface="Microsoft JhengHei"/>
                <a:cs typeface="Microsoft JhengHei"/>
              </a:rPr>
              <a:t>创伤</a:t>
            </a:r>
            <a:endParaRPr sz="28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2150">
              <a:latin typeface="Microsoft JhengHei"/>
              <a:cs typeface="Microsoft JhengHei"/>
            </a:endParaRPr>
          </a:p>
          <a:p>
            <a:pPr marL="469900">
              <a:lnSpc>
                <a:spcPct val="100000"/>
              </a:lnSpc>
            </a:pPr>
            <a:r>
              <a:rPr sz="2800" b="1" spc="-5">
                <a:latin typeface="Microsoft JhengHei"/>
                <a:cs typeface="Microsoft JhengHei"/>
              </a:rPr>
              <a:t>感染性因素：真菌，结核，葡萄球菌，沙门菌等</a:t>
            </a:r>
            <a:endParaRPr sz="2800">
              <a:latin typeface="Microsoft JhengHei"/>
              <a:cs typeface="Microsoft JhengHe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149472" y="1509564"/>
            <a:ext cx="923978" cy="5724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147958" y="2474618"/>
            <a:ext cx="923978" cy="5724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155762" y="3859669"/>
            <a:ext cx="923978" cy="57246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/>
          <a:stretch>
            <a:fillRect/>
          </a:stretch>
        </p:blipFill>
        <p:spPr>
          <a:xfrm>
            <a:off x="184542" y="5279950"/>
            <a:ext cx="923978" cy="57246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43300" y="395287"/>
            <a:ext cx="2057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0" spc="-15">
                <a:latin typeface="宋体"/>
                <a:cs typeface="宋体"/>
              </a:rPr>
              <a:t>病理分类</a:t>
            </a:r>
            <a:endParaRPr sz="4000">
              <a:latin typeface="宋体"/>
              <a:cs typeface="宋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4390" y="5035862"/>
            <a:ext cx="668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>
                <a:latin typeface="Times New Roman"/>
                <a:cs typeface="Times New Roman"/>
              </a:rPr>
              <a:t>ABC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1117600" y="1346200"/>
            <a:ext cx="7056437" cy="362267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23340" y="5795645"/>
            <a:ext cx="2006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70">
                <a:latin typeface="Microsoft JhengHei"/>
                <a:cs typeface="Microsoft JhengHei"/>
              </a:rPr>
              <a:t>A</a:t>
            </a:r>
            <a:r>
              <a:rPr sz="2400" b="1" spc="-60">
                <a:latin typeface="Microsoft JhengHei"/>
                <a:cs typeface="Microsoft JhengHei"/>
              </a:rPr>
              <a:t>：真性动脉瘤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01440" y="5744845"/>
            <a:ext cx="2006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85">
                <a:latin typeface="Microsoft JhengHei"/>
                <a:cs typeface="Microsoft JhengHei"/>
              </a:rPr>
              <a:t>B</a:t>
            </a:r>
            <a:r>
              <a:rPr sz="2400" b="1" spc="-45">
                <a:latin typeface="Microsoft JhengHei"/>
                <a:cs typeface="Microsoft JhengHei"/>
              </a:rPr>
              <a:t>：假性动脉瘤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27140" y="5719445"/>
            <a:ext cx="2006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15">
                <a:latin typeface="Microsoft JhengHei"/>
                <a:cs typeface="Microsoft JhengHei"/>
              </a:rPr>
              <a:t>C</a:t>
            </a:r>
            <a:r>
              <a:rPr sz="2400" b="1" spc="-50">
                <a:latin typeface="Microsoft JhengHei"/>
                <a:cs typeface="Microsoft JhengHei"/>
              </a:rPr>
              <a:t>：夹层动脉瘤</a:t>
            </a:r>
            <a:endParaRPr sz="24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639762" y="1966911"/>
            <a:ext cx="7891461" cy="31845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39319" y="787400"/>
            <a:ext cx="2057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5"/>
              <a:t>临床表现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074102" y="2320566"/>
            <a:ext cx="6070600" cy="2585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latin typeface="Microsoft JhengHei"/>
                <a:cs typeface="Microsoft JhengHei"/>
              </a:rPr>
              <a:t>不典型，常为体检发现</a:t>
            </a:r>
            <a:endParaRPr sz="28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2800" b="1" spc="-5">
                <a:latin typeface="Microsoft JhengHei"/>
                <a:cs typeface="Microsoft JhengHei"/>
              </a:rPr>
              <a:t>腹痛：从上腹不适到剧烈腹痛不等</a:t>
            </a:r>
            <a:endParaRPr sz="2800">
              <a:latin typeface="Microsoft JhengHei"/>
              <a:cs typeface="Microsoft JhengHei"/>
            </a:endParaRPr>
          </a:p>
          <a:p>
            <a:pPr marL="12700" marR="5080">
              <a:lnSpc>
                <a:spcPct val="100000"/>
              </a:lnSpc>
            </a:pPr>
            <a:r>
              <a:rPr sz="2800" b="1" spc="-5">
                <a:latin typeface="Microsoft JhengHei"/>
                <a:cs typeface="Microsoft JhengHei"/>
              </a:rPr>
              <a:t>搏动性包块：最典型体征，常位于脐周血管杂音：收缩期杂音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2800" b="1" spc="-5">
                <a:latin typeface="Microsoft JhengHei"/>
                <a:cs typeface="Microsoft JhengHei"/>
              </a:rPr>
              <a:t>压迫症状：消化道梗阻，输尿管梗阻等</a:t>
            </a:r>
            <a:endParaRPr sz="28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5779" y="731837"/>
            <a:ext cx="146494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3610"/>
              </a:tabLst>
            </a:pPr>
            <a:r>
              <a:rPr sz="4000" spc="-50"/>
              <a:t>检</a:t>
            </a:r>
            <a:r>
              <a:rPr sz="4000"/>
              <a:t>	</a:t>
            </a:r>
            <a:r>
              <a:rPr sz="4000" spc="-50"/>
              <a:t>查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931862" y="1812925"/>
            <a:ext cx="7493000" cy="27749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467802" y="1981200"/>
            <a:ext cx="6527800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b="1">
                <a:latin typeface="Microsoft JhengHei"/>
                <a:cs typeface="Microsoft JhengHei"/>
              </a:rPr>
              <a:t>腹部平片：动脉瘤壁钙化（蛋壳征</a:t>
            </a:r>
            <a:r>
              <a:rPr sz="3200" b="1" spc="-50">
                <a:latin typeface="Microsoft JhengHei"/>
                <a:cs typeface="Microsoft JhengHei"/>
              </a:rPr>
              <a:t>）</a:t>
            </a:r>
            <a:r>
              <a:rPr sz="3200" b="1" spc="-25">
                <a:latin typeface="Microsoft JhengHei"/>
                <a:cs typeface="Microsoft JhengHei"/>
              </a:rPr>
              <a:t>超声</a:t>
            </a:r>
            <a:endParaRPr sz="3200">
              <a:latin typeface="Microsoft JhengHei"/>
              <a:cs typeface="Microsoft JhengHei"/>
            </a:endParaRPr>
          </a:p>
          <a:p>
            <a:pPr marL="12700" marR="5897880">
              <a:lnSpc>
                <a:spcPct val="100000"/>
              </a:lnSpc>
            </a:pPr>
            <a:r>
              <a:rPr sz="3200" b="1" spc="-450">
                <a:latin typeface="Microsoft JhengHei"/>
                <a:cs typeface="Microsoft JhengHei"/>
              </a:rPr>
              <a:t>CT </a:t>
            </a:r>
            <a:r>
              <a:rPr sz="3200" b="1" spc="-530">
                <a:latin typeface="Microsoft JhengHei"/>
                <a:cs typeface="Microsoft JhengHei"/>
              </a:rPr>
              <a:t>MRI</a:t>
            </a:r>
            <a:endParaRPr sz="32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3200" b="1" spc="-15">
                <a:latin typeface="Microsoft JhengHei"/>
                <a:cs typeface="Microsoft JhengHei"/>
              </a:rPr>
              <a:t>血管造影</a:t>
            </a:r>
            <a:endParaRPr sz="32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4900" y="73342"/>
            <a:ext cx="1854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腹部平片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" y="863600"/>
            <a:ext cx="8340725" cy="523557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4381500" y="131127"/>
            <a:ext cx="3810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400">
                <a:latin typeface="Microsoft JhengHei"/>
                <a:cs typeface="Microsoft JhengHei"/>
              </a:rPr>
              <a:t>CT</a:t>
            </a:r>
            <a:endParaRPr sz="2800">
              <a:latin typeface="Microsoft JhengHei"/>
              <a:cs typeface="Microsoft JhengHe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1727200" y="673100"/>
            <a:ext cx="5705475" cy="545782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8701" y="131127"/>
            <a:ext cx="15468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/>
              <a:t>血 管造影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1333500" y="723900"/>
            <a:ext cx="6624637" cy="532923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3928" y="2483736"/>
            <a:ext cx="4862830" cy="134429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48895">
              <a:lnSpc>
                <a:spcPct val="100000"/>
              </a:lnSpc>
              <a:spcBef>
                <a:spcPts val="810"/>
              </a:spcBef>
            </a:pPr>
            <a:r>
              <a:rPr sz="5400" spc="-10"/>
              <a:t>肠系膜动脉阻塞</a:t>
            </a:r>
            <a:endParaRPr sz="5400"/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2400" b="0">
                <a:latin typeface="Arial"/>
                <a:cs typeface="Arial"/>
              </a:rPr>
              <a:t>Superiormesenteric</a:t>
            </a:r>
            <a:r>
              <a:rPr sz="2400" b="0" spc="-100">
                <a:latin typeface="Arial"/>
                <a:cs typeface="Arial"/>
              </a:rPr>
              <a:t> </a:t>
            </a:r>
            <a:r>
              <a:rPr sz="2400" b="0" spc="-10">
                <a:latin typeface="Arial"/>
                <a:cs typeface="Arial"/>
              </a:rPr>
              <a:t>arteryembolus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857246" y="4022724"/>
            <a:ext cx="7173910" cy="8889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040782"/>
            <a:ext cx="3348037" cy="81721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44000" cy="765175"/>
            <a:chExt cx="9144000" cy="765175"/>
          </a:xfrm>
        </p:grpSpPr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7651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260350"/>
              <a:ext cx="9144000" cy="288925"/>
            </a:xfrm>
            <a:custGeom>
              <a:rect l="l" t="t" r="r" b="b"/>
              <a:pathLst>
                <a:path w="9144000" h="288925">
                  <a:moveTo>
                    <a:pt x="9144000" y="288925"/>
                  </a:moveTo>
                  <a:lnTo>
                    <a:pt x="0" y="288925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288925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404813"/>
              <a:ext cx="9144000" cy="288925"/>
            </a:xfrm>
            <a:custGeom>
              <a:rect l="l" t="t" r="r" b="b"/>
              <a:pathLst>
                <a:path w="9144000" h="288925">
                  <a:moveTo>
                    <a:pt x="9144000" y="288924"/>
                  </a:moveTo>
                  <a:lnTo>
                    <a:pt x="0" y="288924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288924"/>
                  </a:lnTo>
                  <a:close/>
                </a:path>
              </a:pathLst>
            </a:custGeom>
            <a:solidFill>
              <a:srgbClr val="FFFFFF">
                <a:alpha val="3097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462337" y="851852"/>
            <a:ext cx="25146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/>
              <a:t>肠系膜动脉阻塞</a:t>
            </a:r>
            <a:endParaRPr sz="2800"/>
          </a:p>
        </p:txBody>
      </p:sp>
      <p:pic>
        <p:nvPicPr>
          <p:cNvPr id="8" name="object 8"/>
          <p:cNvPicPr/>
          <p:nvPr/>
        </p:nvPicPr>
        <p:blipFill>
          <a:blip r:embed="rId4"/>
          <a:stretch>
            <a:fillRect/>
          </a:stretch>
        </p:blipFill>
        <p:spPr>
          <a:xfrm>
            <a:off x="1204912" y="1811338"/>
            <a:ext cx="7124700" cy="121602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/>
          <a:stretch>
            <a:fillRect/>
          </a:stretch>
        </p:blipFill>
        <p:spPr>
          <a:xfrm>
            <a:off x="704850" y="3233738"/>
            <a:ext cx="7578725" cy="1216025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608012" y="4657725"/>
            <a:ext cx="7666355" cy="2202180"/>
            <a:chOff x="608012" y="4657725"/>
            <a:chExt cx="7666355" cy="2202180"/>
          </a:xfrm>
        </p:grpSpPr>
        <p:pic>
          <p:nvPicPr>
            <p:cNvPr id="11" name="object 1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612775" y="4662487"/>
              <a:ext cx="7656511" cy="219709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12775" y="4662487"/>
              <a:ext cx="7656830" cy="1216025"/>
            </a:xfrm>
            <a:custGeom>
              <a:rect l="l" t="t" r="r" b="b"/>
              <a:pathLst>
                <a:path w="7656830" h="1216025">
                  <a:moveTo>
                    <a:pt x="0" y="0"/>
                  </a:moveTo>
                  <a:lnTo>
                    <a:pt x="7656511" y="0"/>
                  </a:lnTo>
                  <a:lnTo>
                    <a:pt x="7656511" y="1216025"/>
                  </a:lnTo>
                  <a:lnTo>
                    <a:pt x="0" y="12160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976312" y="2050415"/>
            <a:ext cx="7035800" cy="3608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9915" marR="265430" indent="2286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latin typeface="Microsoft JhengHei"/>
                <a:cs typeface="Microsoft JhengHei"/>
              </a:rPr>
              <a:t>栓塞最常见</a:t>
            </a:r>
            <a:r>
              <a:rPr sz="2400" b="1" spc="-305">
                <a:latin typeface="Microsoft JhengHei"/>
                <a:cs typeface="Microsoft JhengHei"/>
              </a:rPr>
              <a:t>（60%-</a:t>
            </a:r>
            <a:r>
              <a:rPr sz="2400" b="1" spc="-254">
                <a:latin typeface="Microsoft JhengHei"/>
                <a:cs typeface="Microsoft JhengHei"/>
              </a:rPr>
              <a:t>70%），</a:t>
            </a:r>
            <a:r>
              <a:rPr sz="2400" b="1" spc="-10">
                <a:latin typeface="Microsoft JhengHei"/>
                <a:cs typeface="Microsoft JhengHei"/>
              </a:rPr>
              <a:t>栓子多来自于心脏</a:t>
            </a:r>
            <a:r>
              <a:rPr sz="2400" b="1" spc="-5">
                <a:latin typeface="Microsoft JhengHei"/>
                <a:cs typeface="Microsoft JhengHei"/>
              </a:rPr>
              <a:t>瓣膜病、房颤、心肌梗死、细菌性心内膜炎</a:t>
            </a:r>
            <a:endParaRPr sz="24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50">
              <a:latin typeface="Microsoft JhengHei"/>
              <a:cs typeface="Microsoft JhengHei"/>
            </a:endParaRPr>
          </a:p>
          <a:p>
            <a:pPr marL="12700" marR="5080" indent="76200">
              <a:lnSpc>
                <a:spcPct val="100000"/>
              </a:lnSpc>
            </a:pPr>
            <a:r>
              <a:rPr sz="2400" b="1">
                <a:latin typeface="Microsoft JhengHei"/>
                <a:cs typeface="Microsoft JhengHei"/>
              </a:rPr>
              <a:t>血栓形成（约</a:t>
            </a:r>
            <a:r>
              <a:rPr sz="2400" b="1" spc="-380">
                <a:latin typeface="Microsoft JhengHei"/>
                <a:cs typeface="Microsoft JhengHei"/>
              </a:rPr>
              <a:t>20%-</a:t>
            </a:r>
            <a:r>
              <a:rPr sz="2400" b="1" spc="-254">
                <a:latin typeface="Microsoft JhengHei"/>
                <a:cs typeface="Microsoft JhengHei"/>
              </a:rPr>
              <a:t>30%），</a:t>
            </a:r>
            <a:r>
              <a:rPr sz="2400" b="1" spc="-5">
                <a:latin typeface="Microsoft JhengHei"/>
                <a:cs typeface="Microsoft JhengHei"/>
              </a:rPr>
              <a:t>大多数在动脉粥样硬化的基础上发生，常累及整个肠系膜动脉，也有较局限者</a:t>
            </a:r>
            <a:endParaRPr sz="24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950">
              <a:latin typeface="Microsoft JhengHei"/>
              <a:cs typeface="Microsoft JhengHei"/>
            </a:endParaRPr>
          </a:p>
          <a:p>
            <a:pPr marL="3159760" marR="1581785" indent="-1676400">
              <a:lnSpc>
                <a:spcPct val="100000"/>
              </a:lnSpc>
            </a:pPr>
            <a:r>
              <a:rPr sz="2400" b="1" spc="-5">
                <a:latin typeface="Microsoft JhengHei"/>
                <a:cs typeface="Microsoft JhengHei"/>
              </a:rPr>
              <a:t>医源性：外科手术、支架置入</a:t>
            </a:r>
            <a:r>
              <a:rPr sz="2400" b="1" spc="-25">
                <a:latin typeface="Microsoft JhengHei"/>
                <a:cs typeface="Microsoft JhengHei"/>
              </a:rPr>
              <a:t>其他</a:t>
            </a:r>
            <a:endParaRPr sz="24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1633" rIns="0" bIns="0" rtlCol="0">
            <a:spAutoFit/>
          </a:bodyPr>
          <a:lstStyle/>
          <a:p>
            <a:pPr marL="973455">
              <a:lnSpc>
                <a:spcPct val="100000"/>
              </a:lnSpc>
              <a:spcBef>
                <a:spcPts val="100"/>
              </a:spcBef>
            </a:pPr>
            <a:r>
              <a:rPr sz="4400" b="0" spc="-10">
                <a:latin typeface="Times New Roman"/>
                <a:cs typeface="Times New Roman"/>
              </a:rPr>
              <a:t>ClinicalManifestation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2778" y="2015807"/>
            <a:ext cx="5800725" cy="3001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0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latin typeface="Microsoft JhengHei"/>
                <a:cs typeface="Microsoft JhengHei"/>
              </a:rPr>
              <a:t>腹痛剧烈而没有相应体征的腹痛</a:t>
            </a:r>
            <a:endParaRPr sz="28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700">
              <a:latin typeface="Microsoft JhengHei"/>
              <a:cs typeface="Microsoft JhengHei"/>
            </a:endParaRPr>
          </a:p>
          <a:p>
            <a:pPr marL="97790" marR="5080">
              <a:lnSpc>
                <a:spcPts val="3020"/>
              </a:lnSpc>
            </a:pPr>
            <a:r>
              <a:rPr sz="2800" b="1" spc="-5">
                <a:latin typeface="Microsoft JhengHei"/>
                <a:cs typeface="Microsoft JhengHei"/>
              </a:rPr>
              <a:t>基础病器质性心脏病和并发心房纤颤</a:t>
            </a:r>
            <a:r>
              <a:rPr sz="2800" b="1" spc="-15">
                <a:latin typeface="Microsoft JhengHei"/>
                <a:cs typeface="Microsoft JhengHei"/>
              </a:rPr>
              <a:t>的心脏病</a:t>
            </a:r>
            <a:endParaRPr sz="28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2800" b="1" spc="-5">
                <a:latin typeface="Microsoft JhengHei"/>
                <a:cs typeface="Microsoft JhengHei"/>
              </a:rPr>
              <a:t>伴随症胃肠排空障碍表现如腹泻血便</a:t>
            </a:r>
            <a:endParaRPr sz="2800">
              <a:latin typeface="Microsoft JhengHei"/>
              <a:cs typeface="Microsoft JhengHe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97863" y="1851165"/>
            <a:ext cx="898695" cy="5724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967536" y="3173782"/>
            <a:ext cx="898695" cy="5724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873372" y="4467452"/>
            <a:ext cx="898695" cy="57246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/>
              <a:t>早诊断意义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743902" y="2209392"/>
            <a:ext cx="6781800" cy="153860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2800" b="1" spc="-5">
                <a:latin typeface="Microsoft JhengHei"/>
                <a:cs typeface="Microsoft JhengHei"/>
              </a:rPr>
              <a:t>发生肠系膜上动脉栓塞肠管缺血耐受时间为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800" b="1">
                <a:latin typeface="Times New Roman"/>
                <a:cs typeface="Times New Roman"/>
              </a:rPr>
              <a:t>12h</a:t>
            </a:r>
            <a:r>
              <a:rPr sz="2800" b="1" spc="-5">
                <a:latin typeface="Microsoft JhengHei"/>
                <a:cs typeface="Microsoft JhengHei"/>
              </a:rPr>
              <a:t>．故及早诊断，及早治疗是降低本病死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800" b="1" spc="-5">
                <a:latin typeface="Microsoft JhengHei"/>
                <a:cs typeface="Microsoft JhengHei"/>
              </a:rPr>
              <a:t>亡率的关键，尤其在基层医院。</a:t>
            </a:r>
            <a:endParaRPr sz="28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3178" rIns="0" bIns="0" rtlCol="0">
            <a:spAutoFit/>
          </a:bodyPr>
          <a:lstStyle/>
          <a:p>
            <a:pPr marL="2387600">
              <a:lnSpc>
                <a:spcPct val="100000"/>
              </a:lnSpc>
              <a:spcBef>
                <a:spcPts val="100"/>
              </a:spcBef>
            </a:pPr>
            <a:r>
              <a:rPr sz="4000" b="0" spc="-10">
                <a:latin typeface="Times New Roman"/>
                <a:cs typeface="Times New Roman"/>
              </a:rPr>
              <a:t>Diagnosis</a:t>
            </a:r>
            <a:endParaRPr sz="4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4150" y="1325561"/>
            <a:ext cx="1117600" cy="3284854"/>
            <a:chOff x="184150" y="1325561"/>
            <a:chExt cx="1117600" cy="3284854"/>
          </a:xfrm>
        </p:grpSpPr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66700" y="1333500"/>
              <a:ext cx="1028700" cy="84296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0500" y="1331911"/>
              <a:ext cx="1104900" cy="843280"/>
            </a:xfrm>
            <a:custGeom>
              <a:rect l="l" t="t" r="r" b="b"/>
              <a:pathLst>
                <a:path w="1104900" h="843280">
                  <a:moveTo>
                    <a:pt x="0" y="0"/>
                  </a:moveTo>
                  <a:lnTo>
                    <a:pt x="1104900" y="0"/>
                  </a:lnTo>
                  <a:lnTo>
                    <a:pt x="1104900" y="842961"/>
                  </a:lnTo>
                  <a:lnTo>
                    <a:pt x="0" y="84296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99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95275" y="2195512"/>
              <a:ext cx="220979" cy="2414905"/>
            </a:xfrm>
            <a:custGeom>
              <a:rect l="l" t="t" r="r" b="b"/>
              <a:pathLst>
                <a:path w="220977" h="2414904">
                  <a:moveTo>
                    <a:pt x="76200" y="2376487"/>
                  </a:moveTo>
                  <a:lnTo>
                    <a:pt x="73202" y="2361666"/>
                  </a:lnTo>
                  <a:lnTo>
                    <a:pt x="65036" y="2349550"/>
                  </a:lnTo>
                  <a:lnTo>
                    <a:pt x="52920" y="2341384"/>
                  </a:lnTo>
                  <a:lnTo>
                    <a:pt x="47625" y="2340318"/>
                  </a:lnTo>
                  <a:lnTo>
                    <a:pt x="47625" y="0"/>
                  </a:lnTo>
                  <a:lnTo>
                    <a:pt x="28575" y="0"/>
                  </a:lnTo>
                  <a:lnTo>
                    <a:pt x="28575" y="2338387"/>
                  </a:lnTo>
                  <a:lnTo>
                    <a:pt x="28575" y="2340318"/>
                  </a:lnTo>
                  <a:lnTo>
                    <a:pt x="0" y="2376487"/>
                  </a:lnTo>
                  <a:lnTo>
                    <a:pt x="2984" y="2391321"/>
                  </a:lnTo>
                  <a:lnTo>
                    <a:pt x="11150" y="2403437"/>
                  </a:lnTo>
                  <a:lnTo>
                    <a:pt x="23266" y="2411603"/>
                  </a:lnTo>
                  <a:lnTo>
                    <a:pt x="38100" y="2414587"/>
                  </a:lnTo>
                  <a:lnTo>
                    <a:pt x="52920" y="2411603"/>
                  </a:lnTo>
                  <a:lnTo>
                    <a:pt x="65036" y="2403437"/>
                  </a:lnTo>
                  <a:lnTo>
                    <a:pt x="73202" y="2391321"/>
                  </a:lnTo>
                  <a:lnTo>
                    <a:pt x="76200" y="2376487"/>
                  </a:lnTo>
                  <a:close/>
                </a:path>
                <a:path w="220977" h="2414904">
                  <a:moveTo>
                    <a:pt x="220662" y="431800"/>
                  </a:moveTo>
                  <a:lnTo>
                    <a:pt x="217665" y="416979"/>
                  </a:lnTo>
                  <a:lnTo>
                    <a:pt x="209499" y="404863"/>
                  </a:lnTo>
                  <a:lnTo>
                    <a:pt x="197383" y="396697"/>
                  </a:lnTo>
                  <a:lnTo>
                    <a:pt x="192087" y="395630"/>
                  </a:lnTo>
                  <a:lnTo>
                    <a:pt x="192087" y="0"/>
                  </a:lnTo>
                  <a:lnTo>
                    <a:pt x="173037" y="0"/>
                  </a:lnTo>
                  <a:lnTo>
                    <a:pt x="173037" y="393700"/>
                  </a:lnTo>
                  <a:lnTo>
                    <a:pt x="173037" y="395630"/>
                  </a:lnTo>
                  <a:lnTo>
                    <a:pt x="144462" y="431800"/>
                  </a:lnTo>
                  <a:lnTo>
                    <a:pt x="147447" y="446633"/>
                  </a:lnTo>
                  <a:lnTo>
                    <a:pt x="155613" y="458749"/>
                  </a:lnTo>
                  <a:lnTo>
                    <a:pt x="167728" y="466915"/>
                  </a:lnTo>
                  <a:lnTo>
                    <a:pt x="182562" y="469900"/>
                  </a:lnTo>
                  <a:lnTo>
                    <a:pt x="197383" y="466915"/>
                  </a:lnTo>
                  <a:lnTo>
                    <a:pt x="209499" y="458749"/>
                  </a:lnTo>
                  <a:lnTo>
                    <a:pt x="217665" y="446633"/>
                  </a:lnTo>
                  <a:lnTo>
                    <a:pt x="220662" y="43180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583564" y="2655569"/>
            <a:ext cx="1041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">
                <a:latin typeface="Microsoft JhengHei"/>
                <a:cs typeface="Microsoft JhengHei"/>
              </a:rPr>
              <a:t>多有心脏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3564" y="2960369"/>
            <a:ext cx="10414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5">
                <a:latin typeface="Microsoft JhengHei"/>
                <a:cs typeface="Microsoft JhengHei"/>
              </a:rPr>
              <a:t>病史</a:t>
            </a:r>
            <a:endParaRPr sz="2000">
              <a:latin typeface="Microsoft JhengHei"/>
              <a:cs typeface="Microsoft JhengHei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15">
                <a:latin typeface="Microsoft JhengHei"/>
                <a:cs typeface="Microsoft JhengHei"/>
              </a:rPr>
              <a:t>或动脉栓</a:t>
            </a:r>
            <a:r>
              <a:rPr sz="2000" b="1" spc="-20">
                <a:latin typeface="Microsoft JhengHei"/>
                <a:cs typeface="Microsoft JhengHei"/>
              </a:rPr>
              <a:t>塞病史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9065" y="1672907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>
                <a:latin typeface="Microsoft JhengHei"/>
                <a:cs typeface="Microsoft JhengHei"/>
              </a:rPr>
              <a:t>病史</a:t>
            </a:r>
            <a:endParaRPr sz="2400">
              <a:latin typeface="Microsoft JhengHei"/>
              <a:cs typeface="Microsoft JhengHe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155825" y="1673225"/>
            <a:ext cx="1117600" cy="3270250"/>
            <a:chOff x="2155825" y="1673225"/>
            <a:chExt cx="1117600" cy="3270250"/>
          </a:xfrm>
        </p:grpSpPr>
        <p:pic>
          <p:nvPicPr>
            <p:cNvPr id="11" name="object 1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235200" y="1676400"/>
              <a:ext cx="1028700" cy="84296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162175" y="1679575"/>
              <a:ext cx="1104900" cy="843280"/>
            </a:xfrm>
            <a:custGeom>
              <a:rect l="l" t="t" r="r" b="b"/>
              <a:pathLst>
                <a:path w="1104900" h="843280">
                  <a:moveTo>
                    <a:pt x="0" y="0"/>
                  </a:moveTo>
                  <a:lnTo>
                    <a:pt x="1104900" y="0"/>
                  </a:lnTo>
                  <a:lnTo>
                    <a:pt x="1104900" y="842961"/>
                  </a:lnTo>
                  <a:lnTo>
                    <a:pt x="0" y="842961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99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252649" y="2516199"/>
              <a:ext cx="220979" cy="2427605"/>
            </a:xfrm>
            <a:custGeom>
              <a:rect l="l" t="t" r="r" b="b"/>
              <a:pathLst>
                <a:path w="220978" h="2427604">
                  <a:moveTo>
                    <a:pt x="76200" y="2389187"/>
                  </a:moveTo>
                  <a:lnTo>
                    <a:pt x="73215" y="2374354"/>
                  </a:lnTo>
                  <a:lnTo>
                    <a:pt x="65049" y="2362238"/>
                  </a:lnTo>
                  <a:lnTo>
                    <a:pt x="52933" y="2354072"/>
                  </a:lnTo>
                  <a:lnTo>
                    <a:pt x="47625" y="2353005"/>
                  </a:lnTo>
                  <a:lnTo>
                    <a:pt x="47625" y="12700"/>
                  </a:lnTo>
                  <a:lnTo>
                    <a:pt x="28575" y="12700"/>
                  </a:lnTo>
                  <a:lnTo>
                    <a:pt x="28575" y="2351087"/>
                  </a:lnTo>
                  <a:lnTo>
                    <a:pt x="28575" y="2353005"/>
                  </a:lnTo>
                  <a:lnTo>
                    <a:pt x="23279" y="2354072"/>
                  </a:lnTo>
                  <a:lnTo>
                    <a:pt x="11163" y="2362238"/>
                  </a:lnTo>
                  <a:lnTo>
                    <a:pt x="4546" y="2372055"/>
                  </a:lnTo>
                  <a:lnTo>
                    <a:pt x="2997" y="2374354"/>
                  </a:lnTo>
                  <a:lnTo>
                    <a:pt x="0" y="2389187"/>
                  </a:lnTo>
                  <a:lnTo>
                    <a:pt x="2997" y="2404008"/>
                  </a:lnTo>
                  <a:lnTo>
                    <a:pt x="11163" y="2416124"/>
                  </a:lnTo>
                  <a:lnTo>
                    <a:pt x="23279" y="2424290"/>
                  </a:lnTo>
                  <a:lnTo>
                    <a:pt x="38100" y="2427287"/>
                  </a:lnTo>
                  <a:lnTo>
                    <a:pt x="52933" y="2424290"/>
                  </a:lnTo>
                  <a:lnTo>
                    <a:pt x="65049" y="2416124"/>
                  </a:lnTo>
                  <a:lnTo>
                    <a:pt x="73215" y="2404008"/>
                  </a:lnTo>
                  <a:lnTo>
                    <a:pt x="76200" y="2389187"/>
                  </a:lnTo>
                  <a:close/>
                </a:path>
                <a:path w="220978" h="2427604">
                  <a:moveTo>
                    <a:pt x="220675" y="431800"/>
                  </a:moveTo>
                  <a:lnTo>
                    <a:pt x="217678" y="416966"/>
                  </a:lnTo>
                  <a:lnTo>
                    <a:pt x="209511" y="404850"/>
                  </a:lnTo>
                  <a:lnTo>
                    <a:pt x="197396" y="396684"/>
                  </a:lnTo>
                  <a:lnTo>
                    <a:pt x="192100" y="395617"/>
                  </a:lnTo>
                  <a:lnTo>
                    <a:pt x="192100" y="0"/>
                  </a:lnTo>
                  <a:lnTo>
                    <a:pt x="173050" y="0"/>
                  </a:lnTo>
                  <a:lnTo>
                    <a:pt x="173050" y="393700"/>
                  </a:lnTo>
                  <a:lnTo>
                    <a:pt x="173050" y="395617"/>
                  </a:lnTo>
                  <a:lnTo>
                    <a:pt x="167741" y="396684"/>
                  </a:lnTo>
                  <a:lnTo>
                    <a:pt x="155625" y="404850"/>
                  </a:lnTo>
                  <a:lnTo>
                    <a:pt x="149021" y="414655"/>
                  </a:lnTo>
                  <a:lnTo>
                    <a:pt x="147459" y="416966"/>
                  </a:lnTo>
                  <a:lnTo>
                    <a:pt x="144475" y="431800"/>
                  </a:lnTo>
                  <a:lnTo>
                    <a:pt x="147459" y="446620"/>
                  </a:lnTo>
                  <a:lnTo>
                    <a:pt x="155625" y="458736"/>
                  </a:lnTo>
                  <a:lnTo>
                    <a:pt x="167741" y="466902"/>
                  </a:lnTo>
                  <a:lnTo>
                    <a:pt x="182575" y="469900"/>
                  </a:lnTo>
                  <a:lnTo>
                    <a:pt x="197396" y="466902"/>
                  </a:lnTo>
                  <a:lnTo>
                    <a:pt x="209511" y="458736"/>
                  </a:lnTo>
                  <a:lnTo>
                    <a:pt x="217678" y="446620"/>
                  </a:lnTo>
                  <a:lnTo>
                    <a:pt x="220675" y="43180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2567939" y="3130233"/>
            <a:ext cx="154940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0">
                <a:latin typeface="Microsoft JhengHei"/>
                <a:cs typeface="Microsoft JhengHei"/>
              </a:rPr>
              <a:t>突发剧烈腹痛而体征轻微，伴有呕吐和</a:t>
            </a:r>
            <a:r>
              <a:rPr sz="2000" b="1" spc="-50">
                <a:latin typeface="Microsoft JhengHei"/>
                <a:cs typeface="Microsoft JhengHei"/>
              </a:rPr>
              <a:t> </a:t>
            </a:r>
            <a:r>
              <a:rPr sz="2000" b="1" spc="-10">
                <a:latin typeface="Microsoft JhengHei"/>
                <a:cs typeface="Microsoft JhengHei"/>
              </a:rPr>
              <a:t>暗红色血便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34702" y="1811159"/>
            <a:ext cx="6350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25">
                <a:latin typeface="Microsoft JhengHei"/>
                <a:cs typeface="Microsoft JhengHei"/>
              </a:rPr>
              <a:t>临床特点</a:t>
            </a:r>
            <a:endParaRPr sz="2400">
              <a:latin typeface="Microsoft JhengHei"/>
              <a:cs typeface="Microsoft JhengHe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13237" y="2041525"/>
            <a:ext cx="1117600" cy="3273425"/>
            <a:chOff x="4313237" y="2041525"/>
            <a:chExt cx="1117600" cy="3273425"/>
          </a:xfrm>
        </p:grpSpPr>
        <p:pic>
          <p:nvPicPr>
            <p:cNvPr id="17" name="object 1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394200" y="2044700"/>
              <a:ext cx="1028700" cy="84296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319587" y="2047875"/>
              <a:ext cx="1104900" cy="843280"/>
            </a:xfrm>
            <a:custGeom>
              <a:rect l="l" t="t" r="r" b="b"/>
              <a:pathLst>
                <a:path w="1104900" h="843280">
                  <a:moveTo>
                    <a:pt x="0" y="0"/>
                  </a:moveTo>
                  <a:lnTo>
                    <a:pt x="1104900" y="0"/>
                  </a:lnTo>
                  <a:lnTo>
                    <a:pt x="1104900" y="842961"/>
                  </a:lnTo>
                  <a:lnTo>
                    <a:pt x="0" y="842961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99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379900" y="2898774"/>
              <a:ext cx="264160" cy="2416175"/>
            </a:xfrm>
            <a:custGeom>
              <a:rect l="l" t="t" r="r" b="b"/>
              <a:pathLst>
                <a:path w="264160" h="2416175">
                  <a:moveTo>
                    <a:pt x="76212" y="2378075"/>
                  </a:moveTo>
                  <a:lnTo>
                    <a:pt x="73215" y="2363254"/>
                  </a:lnTo>
                  <a:lnTo>
                    <a:pt x="65049" y="2351138"/>
                  </a:lnTo>
                  <a:lnTo>
                    <a:pt x="52933" y="2342972"/>
                  </a:lnTo>
                  <a:lnTo>
                    <a:pt x="47625" y="2341905"/>
                  </a:lnTo>
                  <a:lnTo>
                    <a:pt x="47625" y="1587"/>
                  </a:lnTo>
                  <a:lnTo>
                    <a:pt x="28575" y="1587"/>
                  </a:lnTo>
                  <a:lnTo>
                    <a:pt x="28575" y="2339975"/>
                  </a:lnTo>
                  <a:lnTo>
                    <a:pt x="28575" y="2341905"/>
                  </a:lnTo>
                  <a:lnTo>
                    <a:pt x="0" y="2378075"/>
                  </a:lnTo>
                  <a:lnTo>
                    <a:pt x="2997" y="2392908"/>
                  </a:lnTo>
                  <a:lnTo>
                    <a:pt x="11163" y="2405024"/>
                  </a:lnTo>
                  <a:lnTo>
                    <a:pt x="23279" y="2413190"/>
                  </a:lnTo>
                  <a:lnTo>
                    <a:pt x="38100" y="2416175"/>
                  </a:lnTo>
                  <a:lnTo>
                    <a:pt x="52933" y="2413190"/>
                  </a:lnTo>
                  <a:lnTo>
                    <a:pt x="65049" y="2405024"/>
                  </a:lnTo>
                  <a:lnTo>
                    <a:pt x="73215" y="2392908"/>
                  </a:lnTo>
                  <a:lnTo>
                    <a:pt x="76212" y="2378075"/>
                  </a:lnTo>
                  <a:close/>
                </a:path>
                <a:path w="264160" h="2416175">
                  <a:moveTo>
                    <a:pt x="263537" y="431800"/>
                  </a:moveTo>
                  <a:lnTo>
                    <a:pt x="260540" y="416979"/>
                  </a:lnTo>
                  <a:lnTo>
                    <a:pt x="252374" y="404863"/>
                  </a:lnTo>
                  <a:lnTo>
                    <a:pt x="240258" y="396697"/>
                  </a:lnTo>
                  <a:lnTo>
                    <a:pt x="234962" y="395630"/>
                  </a:lnTo>
                  <a:lnTo>
                    <a:pt x="234962" y="0"/>
                  </a:lnTo>
                  <a:lnTo>
                    <a:pt x="215912" y="0"/>
                  </a:lnTo>
                  <a:lnTo>
                    <a:pt x="215912" y="393700"/>
                  </a:lnTo>
                  <a:lnTo>
                    <a:pt x="215912" y="395630"/>
                  </a:lnTo>
                  <a:lnTo>
                    <a:pt x="187337" y="431800"/>
                  </a:lnTo>
                  <a:lnTo>
                    <a:pt x="190322" y="446633"/>
                  </a:lnTo>
                  <a:lnTo>
                    <a:pt x="198488" y="458749"/>
                  </a:lnTo>
                  <a:lnTo>
                    <a:pt x="210604" y="466915"/>
                  </a:lnTo>
                  <a:lnTo>
                    <a:pt x="225437" y="469900"/>
                  </a:lnTo>
                  <a:lnTo>
                    <a:pt x="240258" y="466915"/>
                  </a:lnTo>
                  <a:lnTo>
                    <a:pt x="252374" y="458749"/>
                  </a:lnTo>
                  <a:lnTo>
                    <a:pt x="260540" y="446633"/>
                  </a:lnTo>
                  <a:lnTo>
                    <a:pt x="263537" y="43180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4622165" y="3498532"/>
            <a:ext cx="129540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0">
                <a:latin typeface="Microsoft JhengHei"/>
                <a:cs typeface="Microsoft JhengHei"/>
              </a:rPr>
              <a:t>白细胞升高</a:t>
            </a:r>
            <a:r>
              <a:rPr sz="2000" b="1" spc="-15">
                <a:latin typeface="Microsoft JhengHei"/>
                <a:cs typeface="Microsoft JhengHei"/>
              </a:rPr>
              <a:t>高，血清</a:t>
            </a:r>
            <a:r>
              <a:rPr sz="2000" b="1" spc="-50">
                <a:latin typeface="Microsoft JhengHei"/>
                <a:cs typeface="Microsoft JhengHei"/>
              </a:rPr>
              <a:t> </a:t>
            </a:r>
            <a:r>
              <a:rPr sz="2000" b="1" spc="-390">
                <a:latin typeface="Microsoft JhengHei"/>
                <a:cs typeface="Microsoft JhengHei"/>
              </a:rPr>
              <a:t>LDH</a:t>
            </a:r>
            <a:r>
              <a:rPr sz="2000" b="1">
                <a:latin typeface="Microsoft JhengHei"/>
                <a:cs typeface="Microsoft JhengHei"/>
              </a:rPr>
              <a:t>、</a:t>
            </a:r>
            <a:r>
              <a:rPr sz="2000" b="1" spc="-240">
                <a:latin typeface="Microsoft JhengHei"/>
                <a:cs typeface="Microsoft JhengHei"/>
              </a:rPr>
              <a:t>ALT</a:t>
            </a:r>
            <a:r>
              <a:rPr sz="2000" b="1" spc="-50">
                <a:latin typeface="Microsoft JhengHei"/>
                <a:cs typeface="Microsoft JhengHei"/>
              </a:rPr>
              <a:t>、 </a:t>
            </a:r>
            <a:r>
              <a:rPr sz="2000" b="1" spc="-265">
                <a:latin typeface="Microsoft JhengHei"/>
                <a:cs typeface="Microsoft JhengHei"/>
              </a:rPr>
              <a:t>AST</a:t>
            </a:r>
            <a:r>
              <a:rPr sz="2000" b="1">
                <a:latin typeface="Microsoft JhengHei"/>
                <a:cs typeface="Microsoft JhengHei"/>
              </a:rPr>
              <a:t>、</a:t>
            </a:r>
            <a:r>
              <a:rPr sz="2000" b="1" spc="-340">
                <a:latin typeface="Microsoft JhengHei"/>
                <a:cs typeface="Microsoft JhengHei"/>
              </a:rPr>
              <a:t>CPK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2000" b="1" spc="-20">
                <a:latin typeface="Microsoft JhengHei"/>
                <a:cs typeface="Microsoft JhengHei"/>
              </a:rPr>
              <a:t>升高。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2000" b="1" spc="-210">
                <a:latin typeface="Microsoft JhengHei"/>
                <a:cs typeface="Microsoft JhengHei"/>
              </a:rPr>
              <a:t>D2-</a:t>
            </a:r>
            <a:r>
              <a:rPr sz="2000" b="1" spc="-20">
                <a:latin typeface="Microsoft JhengHei"/>
                <a:cs typeface="Microsoft JhengHei"/>
              </a:rPr>
              <a:t>聚体↑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96865" y="2142946"/>
            <a:ext cx="939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20">
                <a:latin typeface="Microsoft JhengHei"/>
                <a:cs typeface="Microsoft JhengHei"/>
              </a:rPr>
              <a:t>实验室</a:t>
            </a:r>
            <a:r>
              <a:rPr sz="2400" b="1" spc="-25">
                <a:latin typeface="Microsoft JhengHei"/>
                <a:cs typeface="Microsoft JhengHei"/>
              </a:rPr>
              <a:t>检查</a:t>
            </a:r>
            <a:endParaRPr sz="2400">
              <a:latin typeface="Microsoft JhengHei"/>
              <a:cs typeface="Microsoft JhengHe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542088" y="2273300"/>
            <a:ext cx="1117600" cy="3272154"/>
            <a:chOff x="6542088" y="2273300"/>
            <a:chExt cx="1117600" cy="3272154"/>
          </a:xfrm>
        </p:grpSpPr>
        <p:pic>
          <p:nvPicPr>
            <p:cNvPr id="23" name="object 2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629400" y="2286000"/>
              <a:ext cx="1028700" cy="84296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548438" y="2279650"/>
              <a:ext cx="1104900" cy="843280"/>
            </a:xfrm>
            <a:custGeom>
              <a:rect l="l" t="t" r="r" b="b"/>
              <a:pathLst>
                <a:path w="1104900" h="843280">
                  <a:moveTo>
                    <a:pt x="0" y="0"/>
                  </a:moveTo>
                  <a:lnTo>
                    <a:pt x="1104900" y="0"/>
                  </a:lnTo>
                  <a:lnTo>
                    <a:pt x="1104900" y="842961"/>
                  </a:lnTo>
                  <a:lnTo>
                    <a:pt x="0" y="842961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99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596050" y="3130549"/>
              <a:ext cx="205104" cy="2414905"/>
            </a:xfrm>
            <a:custGeom>
              <a:rect l="l" t="t" r="r" b="b"/>
              <a:pathLst>
                <a:path w="205102" h="2414904">
                  <a:moveTo>
                    <a:pt x="76212" y="2376500"/>
                  </a:moveTo>
                  <a:lnTo>
                    <a:pt x="73215" y="2361666"/>
                  </a:lnTo>
                  <a:lnTo>
                    <a:pt x="65049" y="2349550"/>
                  </a:lnTo>
                  <a:lnTo>
                    <a:pt x="52933" y="2341384"/>
                  </a:lnTo>
                  <a:lnTo>
                    <a:pt x="47625" y="2340318"/>
                  </a:lnTo>
                  <a:lnTo>
                    <a:pt x="47625" y="0"/>
                  </a:lnTo>
                  <a:lnTo>
                    <a:pt x="28575" y="0"/>
                  </a:lnTo>
                  <a:lnTo>
                    <a:pt x="28575" y="2338387"/>
                  </a:lnTo>
                  <a:lnTo>
                    <a:pt x="28575" y="2340318"/>
                  </a:lnTo>
                  <a:lnTo>
                    <a:pt x="0" y="2376500"/>
                  </a:lnTo>
                  <a:lnTo>
                    <a:pt x="2997" y="2391321"/>
                  </a:lnTo>
                  <a:lnTo>
                    <a:pt x="11163" y="2403437"/>
                  </a:lnTo>
                  <a:lnTo>
                    <a:pt x="23279" y="2411603"/>
                  </a:lnTo>
                  <a:lnTo>
                    <a:pt x="38100" y="2414600"/>
                  </a:lnTo>
                  <a:lnTo>
                    <a:pt x="52933" y="2411603"/>
                  </a:lnTo>
                  <a:lnTo>
                    <a:pt x="65049" y="2403437"/>
                  </a:lnTo>
                  <a:lnTo>
                    <a:pt x="73215" y="2391321"/>
                  </a:lnTo>
                  <a:lnTo>
                    <a:pt x="76212" y="2376500"/>
                  </a:lnTo>
                  <a:close/>
                </a:path>
                <a:path w="205102" h="2414904">
                  <a:moveTo>
                    <a:pt x="204800" y="444500"/>
                  </a:moveTo>
                  <a:lnTo>
                    <a:pt x="201803" y="429679"/>
                  </a:lnTo>
                  <a:lnTo>
                    <a:pt x="193636" y="417563"/>
                  </a:lnTo>
                  <a:lnTo>
                    <a:pt x="181521" y="409397"/>
                  </a:lnTo>
                  <a:lnTo>
                    <a:pt x="176225" y="408330"/>
                  </a:lnTo>
                  <a:lnTo>
                    <a:pt x="176225" y="12700"/>
                  </a:lnTo>
                  <a:lnTo>
                    <a:pt x="157175" y="12700"/>
                  </a:lnTo>
                  <a:lnTo>
                    <a:pt x="157175" y="406400"/>
                  </a:lnTo>
                  <a:lnTo>
                    <a:pt x="157175" y="408330"/>
                  </a:lnTo>
                  <a:lnTo>
                    <a:pt x="128600" y="444500"/>
                  </a:lnTo>
                  <a:lnTo>
                    <a:pt x="131584" y="459333"/>
                  </a:lnTo>
                  <a:lnTo>
                    <a:pt x="139750" y="471449"/>
                  </a:lnTo>
                  <a:lnTo>
                    <a:pt x="151866" y="479615"/>
                  </a:lnTo>
                  <a:lnTo>
                    <a:pt x="166700" y="482600"/>
                  </a:lnTo>
                  <a:lnTo>
                    <a:pt x="181521" y="479615"/>
                  </a:lnTo>
                  <a:lnTo>
                    <a:pt x="193636" y="471449"/>
                  </a:lnTo>
                  <a:lnTo>
                    <a:pt x="201803" y="459333"/>
                  </a:lnTo>
                  <a:lnTo>
                    <a:pt x="204800" y="44450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7840029" y="2676207"/>
            <a:ext cx="93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>
                <a:latin typeface="Microsoft JhengHei"/>
                <a:cs typeface="Microsoft JhengHei"/>
              </a:rPr>
              <a:t>影像学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24051" y="3847782"/>
            <a:ext cx="129540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0">
                <a:latin typeface="Microsoft JhengHei"/>
                <a:cs typeface="Microsoft JhengHei"/>
              </a:rPr>
              <a:t>肠系膜动脉</a:t>
            </a:r>
            <a:r>
              <a:rPr sz="2000" b="1">
                <a:latin typeface="Microsoft JhengHei"/>
                <a:cs typeface="Microsoft JhengHei"/>
              </a:rPr>
              <a:t>脉</a:t>
            </a:r>
            <a:r>
              <a:rPr sz="2000" b="1" spc="-385">
                <a:latin typeface="Microsoft JhengHei"/>
                <a:cs typeface="Microsoft JhengHei"/>
              </a:rPr>
              <a:t>CRA</a:t>
            </a:r>
            <a:r>
              <a:rPr sz="2000" b="1" spc="-25">
                <a:latin typeface="Microsoft JhengHei"/>
                <a:cs typeface="Microsoft JhengHei"/>
              </a:rPr>
              <a:t>或选</a:t>
            </a:r>
            <a:r>
              <a:rPr sz="2000" b="1" spc="-15">
                <a:latin typeface="Microsoft JhengHei"/>
                <a:cs typeface="Microsoft JhengHei"/>
              </a:rPr>
              <a:t>择性动脉</a:t>
            </a:r>
            <a:r>
              <a:rPr sz="2000" b="1" spc="-50">
                <a:latin typeface="Microsoft JhengHei"/>
                <a:cs typeface="Microsoft JhengHei"/>
              </a:rPr>
              <a:t> </a:t>
            </a:r>
            <a:r>
              <a:rPr sz="2000" b="1" spc="-415">
                <a:latin typeface="Microsoft JhengHei"/>
                <a:cs typeface="Microsoft JhengHei"/>
              </a:rPr>
              <a:t>DSA</a:t>
            </a:r>
            <a:endParaRPr sz="20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0900" y="416242"/>
            <a:ext cx="4826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>
                <a:latin typeface="宋体"/>
                <a:cs typeface="宋体"/>
              </a:rPr>
              <a:t>肠系膜血管正常CTA</a:t>
            </a:r>
            <a:r>
              <a:rPr b="0" spc="-25">
                <a:latin typeface="宋体"/>
                <a:cs typeface="宋体"/>
              </a:rPr>
              <a:t>表现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406400" y="1358900"/>
            <a:ext cx="8534400" cy="428148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3500" y="333210"/>
            <a:ext cx="39370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0">
                <a:latin typeface="Microsoft JhengHei"/>
                <a:cs typeface="Microsoft JhengHei"/>
              </a:rPr>
              <a:t>肠系膜动脉阻塞</a:t>
            </a:r>
            <a:r>
              <a:rPr sz="2800" b="0" spc="-10">
                <a:latin typeface="Times New Roman"/>
                <a:cs typeface="Times New Roman"/>
              </a:rPr>
              <a:t>CTA</a:t>
            </a:r>
            <a:r>
              <a:rPr sz="2800" b="0">
                <a:latin typeface="MS Gothic"/>
                <a:cs typeface="MS Gothic"/>
              </a:rPr>
              <a:t>表</a:t>
            </a:r>
            <a:r>
              <a:rPr sz="2800" b="0" spc="-50">
                <a:latin typeface="Microsoft JhengHei"/>
                <a:cs typeface="Microsoft JhengHei"/>
              </a:rPr>
              <a:t>现</a:t>
            </a:r>
            <a:endParaRPr sz="2800">
              <a:latin typeface="Microsoft JhengHei"/>
              <a:cs typeface="Microsoft JhengHe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16000" y="952500"/>
            <a:ext cx="7162800" cy="547052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701800" y="431800"/>
            <a:ext cx="6129338" cy="622458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https://d.book118.com/028057054062006025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28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baseType="lpstr" size="36">
      <vt:lpstr>Arial</vt:lpstr>
      <vt:lpstr>Calibri</vt:lpstr>
      <vt:lpstr>Microsoft JhengHei</vt:lpstr>
      <vt:lpstr>宋体</vt:lpstr>
      <vt:lpstr>Times New Roman</vt:lpstr>
      <vt:lpstr>MS Gothic</vt:lpstr>
      <vt:lpstr>Wingdings</vt:lpstr>
      <vt:lpstr>Office Theme</vt:lpstr>
      <vt:lpstr>急性腹痛
------血管的启示</vt:lpstr>
      <vt:lpstr>急性腹痛早识别早诊断的意义</vt:lpstr>
      <vt:lpstr>急性腹痛常规的诊断流程</vt:lpstr>
      <vt:lpstr>腹腔急性血管病变</vt:lpstr>
      <vt:lpstr>动脉解剖</vt:lpstr>
      <vt:lpstr>肠系膜动脉的结构与解剖</vt:lpstr>
      <vt:lpstr>腹腔血管解剖</vt:lpstr>
      <vt:lpstr>腹腔急性血管病变</vt:lpstr>
      <vt:lpstr>腹主动脉瘤
Abdominal aortic aneurysm, AAA</vt:lpstr>
      <vt:lpstr>腹主动脉瘤定义</vt:lpstr>
      <vt:lpstr>病理生理</vt:lpstr>
      <vt:lpstr>发病特点：</vt:lpstr>
      <vt:lpstr>病	因</vt:lpstr>
      <vt:lpstr>病理分类</vt:lpstr>
      <vt:lpstr>临床表现</vt:lpstr>
      <vt:lpstr>检	查</vt:lpstr>
      <vt:lpstr>腹部平片</vt:lpstr>
      <vt:lpstr>PowerPoint Presentation</vt:lpstr>
      <vt:lpstr>血 管造影</vt:lpstr>
      <vt:lpstr>肠系膜动脉阻塞
Superiormesenteric arteryembolus</vt:lpstr>
      <vt:lpstr>肠系膜动脉阻塞</vt:lpstr>
      <vt:lpstr>ClinicalManifestation</vt:lpstr>
      <vt:lpstr>早诊断意义</vt:lpstr>
      <vt:lpstr>Diagnosis</vt:lpstr>
      <vt:lpstr>肠系膜血管正常CTA表现</vt:lpstr>
      <vt:lpstr>肠系膜动脉阻塞CTA表现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2024-09-02T03:26:06.708</cp:lastPrinted>
  <dcterms:created xsi:type="dcterms:W3CDTF">2024-09-01T19:26:06Z</dcterms:created>
  <dcterms:modified xsi:type="dcterms:W3CDTF">2024-09-01T19:26:08Z</dcterms:modified>
</cp:coreProperties>
</file>