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8BDFF-68FA-4B06-8369-62408090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E3E31-1478-4405-8BB8-5A2FC482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8EC5F-6373-4630-836F-8BF225F4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4A1E6-B10C-456D-AEC2-878EF870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EDE0D-9B86-4D99-A223-D6AFBFA3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645C7-5887-4D31-B341-930CC6C6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435BA-6300-4A34-BC57-EDD741D7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DE062-A6F0-4A2C-A5EE-162F764F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E28E7-132D-4F22-AE34-B89C286A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A26A-EA92-4EF3-9E96-181ED2D3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84AF3-8C3F-44E7-B3A0-C3450480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27" r:id="rId2"/>
    <p:sldLayoutId id="2147485328" r:id="rId3"/>
    <p:sldLayoutId id="2147485329" r:id="rId4"/>
    <p:sldLayoutId id="2147485330" r:id="rId5"/>
    <p:sldLayoutId id="2147485331" r:id="rId6"/>
    <p:sldLayoutId id="2147485332" r:id="rId7"/>
    <p:sldLayoutId id="2147485333" r:id="rId8"/>
    <p:sldLayoutId id="2147485334" r:id="rId9"/>
    <p:sldLayoutId id="2147485335" r:id="rId10"/>
    <p:sldLayoutId id="214748533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6404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采用敏捷开发方法推进项目的工作方案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敏捷开发方法概述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敏捷开发方法的工作流程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敏捷开发部门的组织架构和角色分配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采用敏捷开发方法的优势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采用敏捷开发方法的实践建议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敏捷开发部门的协作和沟通机制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敏捷开发方法概述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敏捷开发方法的定义和特点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敏捷开发方法的优势：提高开发效率、降低风险、提高产品质量、缩短开发周期。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定义：敏捷开发方法是一种以人为核心、迭代、增量的软件开发方法。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特点：强调团队合作、快速响应、持续改进、客户参与、适应变化。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敏捷开发方法的应用场景：适用于需求不明确、变化频繁的项目。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敏捷开发方法的核心理念</a:t>
            </a:r>
            <a:endParaRPr lang="zh-CN" altLang="en-US"/>
          </a:p>
        </p:txBody>
      </p:sp>
      <p:sp>
        <p:nvSpPr>
          <p:cNvPr id="1048972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快速迭代：通过快速迭代，不断优化产品，提高产品质量和用户体验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客户参与：鼓励客户参与开发过程，确保产品满足客户需求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持续集成：通过持续集成，及时发现和解决问题，提高开发效率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团队协作：强调团队协作，提高团队效率和沟通效率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敏捷开发方法的适用范围</a:t>
            </a:r>
            <a:endParaRPr lang="zh-CN" altLang="en-US"/>
          </a:p>
        </p:txBody>
      </p:sp>
      <p:sp>
        <p:nvSpPr>
          <p:cNvPr id="10490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适用于需求变化频繁的项目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适用于需要快速响应市场变化的项目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适用于跨部门、跨领域的复杂项目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适用于需要持续改进和优化的项目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敏捷开发方法的工作流程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需求分析</a:t>
            </a:r>
            <a:endParaRPr lang="zh-CN" altLang="en-US"/>
          </a:p>
        </p:txBody>
      </p:sp>
      <p:sp>
        <p:nvSpPr>
          <p:cNvPr id="1049118" name="圆角矩形 26"/>
          <p:cNvSpPr/>
          <p:nvPr>
            <p:custDataLst>
              <p:tags r:id="rId2"/>
            </p:custDataLst>
          </p:nvPr>
        </p:nvSpPr>
        <p:spPr>
          <a:xfrm>
            <a:off x="1014984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28"/>
          <p:cNvSpPr/>
          <p:nvPr>
            <p:custDataLst>
              <p:tags r:id="rId3"/>
            </p:custDataLst>
          </p:nvPr>
        </p:nvSpPr>
        <p:spPr>
          <a:xfrm>
            <a:off x="1017340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22" name="文本框 31"/>
          <p:cNvSpPr txBox="1"/>
          <p:nvPr>
            <p:custDataLst>
              <p:tags r:id="rId4"/>
            </p:custDataLst>
          </p:nvPr>
        </p:nvSpPr>
        <p:spPr>
          <a:xfrm>
            <a:off x="1093329" y="2400556"/>
            <a:ext cx="1691033" cy="319978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确定项目目标：明确项目的目的和预期成果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29"/>
          <p:cNvSpPr/>
          <p:nvPr>
            <p:custDataLst>
              <p:tags r:id="rId5"/>
            </p:custDataLst>
          </p:nvPr>
        </p:nvSpPr>
        <p:spPr>
          <a:xfrm>
            <a:off x="3093199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32"/>
          <p:cNvSpPr/>
          <p:nvPr>
            <p:custDataLst>
              <p:tags r:id="rId6"/>
            </p:custDataLst>
          </p:nvPr>
        </p:nvSpPr>
        <p:spPr>
          <a:xfrm>
            <a:off x="3095555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34"/>
          <p:cNvSpPr txBox="1"/>
          <p:nvPr>
            <p:custDataLst>
              <p:tags r:id="rId7"/>
            </p:custDataLst>
          </p:nvPr>
        </p:nvSpPr>
        <p:spPr>
          <a:xfrm>
            <a:off x="3171544" y="2400556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收集需求：与客户沟通，了解客户的需求和期望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3"/>
          <p:cNvSpPr/>
          <p:nvPr>
            <p:custDataLst>
              <p:tags r:id="rId8"/>
            </p:custDataLst>
          </p:nvPr>
        </p:nvSpPr>
        <p:spPr>
          <a:xfrm>
            <a:off x="5171414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4"/>
          <p:cNvSpPr/>
          <p:nvPr>
            <p:custDataLst>
              <p:tags r:id="rId9"/>
            </p:custDataLst>
          </p:nvPr>
        </p:nvSpPr>
        <p:spPr>
          <a:xfrm>
            <a:off x="5173181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4" name="文本框 5"/>
          <p:cNvSpPr txBox="1"/>
          <p:nvPr>
            <p:custDataLst>
              <p:tags r:id="rId10"/>
            </p:custDataLst>
          </p:nvPr>
        </p:nvSpPr>
        <p:spPr>
          <a:xfrm>
            <a:off x="5249170" y="2400556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分析需求：对收集到的需求进行整理和分析，确定哪些需求是必要的，哪些需求是可选的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8"/>
          <p:cNvSpPr/>
          <p:nvPr>
            <p:custDataLst>
              <p:tags r:id="rId11"/>
            </p:custDataLst>
          </p:nvPr>
        </p:nvSpPr>
        <p:spPr>
          <a:xfrm>
            <a:off x="7249629" y="2010007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9"/>
          <p:cNvSpPr/>
          <p:nvPr>
            <p:custDataLst>
              <p:tags r:id="rId12"/>
            </p:custDataLst>
          </p:nvPr>
        </p:nvSpPr>
        <p:spPr>
          <a:xfrm>
            <a:off x="7251396" y="2010007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0" name="文本框 10"/>
          <p:cNvSpPr txBox="1"/>
          <p:nvPr>
            <p:custDataLst>
              <p:tags r:id="rId13"/>
            </p:custDataLst>
          </p:nvPr>
        </p:nvSpPr>
        <p:spPr>
          <a:xfrm>
            <a:off x="7327385" y="2400556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优先级排序：根据需求的重要性和紧迫性，对需求进行优先级排序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6"/>
          <p:cNvSpPr/>
          <p:nvPr>
            <p:custDataLst>
              <p:tags r:id="rId14"/>
            </p:custDataLst>
          </p:nvPr>
        </p:nvSpPr>
        <p:spPr>
          <a:xfrm>
            <a:off x="9327844" y="2011185"/>
            <a:ext cx="1846239" cy="37152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7"/>
          <p:cNvSpPr/>
          <p:nvPr>
            <p:custDataLst>
              <p:tags r:id="rId15"/>
            </p:custDataLst>
          </p:nvPr>
        </p:nvSpPr>
        <p:spPr>
          <a:xfrm>
            <a:off x="9329611" y="2011185"/>
            <a:ext cx="1842343" cy="1974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11"/>
          <p:cNvSpPr txBox="1"/>
          <p:nvPr>
            <p:custDataLst>
              <p:tags r:id="rId16"/>
            </p:custDataLst>
          </p:nvPr>
        </p:nvSpPr>
        <p:spPr>
          <a:xfrm>
            <a:off x="9405600" y="2402323"/>
            <a:ext cx="1691033" cy="320105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制定需求文档：将分析后的需求整理成文档，以便于团队成员理解和执行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迭代计划制定</a:t>
            </a:r>
            <a:endParaRPr lang="zh-CN" altLang="en-US"/>
          </a:p>
        </p:txBody>
      </p:sp>
      <p:sp>
        <p:nvSpPr>
          <p:cNvPr id="1049184" name="任意多边形 12"/>
          <p:cNvSpPr/>
          <p:nvPr>
            <p:custDataLst>
              <p:tags r:id="rId2"/>
            </p:custDataLst>
          </p:nvPr>
        </p:nvSpPr>
        <p:spPr>
          <a:xfrm rot="2700000">
            <a:off x="4300444" y="179646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标题"/>
          <p:cNvSpPr txBox="1"/>
          <p:nvPr>
            <p:custDataLst>
              <p:tags r:id="rId3"/>
            </p:custDataLst>
          </p:nvPr>
        </p:nvSpPr>
        <p:spPr>
          <a:xfrm>
            <a:off x="4709458" y="195117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88" name="文本框 25"/>
          <p:cNvSpPr txBox="1"/>
          <p:nvPr>
            <p:custDataLst>
              <p:tags r:id="rId4"/>
            </p:custDataLst>
          </p:nvPr>
        </p:nvSpPr>
        <p:spPr>
          <a:xfrm>
            <a:off x="4709458" y="267495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制定迭代目标：根据项目需求，制定每个迭代的目标和任务。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0" name="任意多边形 22"/>
          <p:cNvSpPr/>
          <p:nvPr>
            <p:custDataLst>
              <p:tags r:id="rId5"/>
            </p:custDataLst>
          </p:nvPr>
        </p:nvSpPr>
        <p:spPr>
          <a:xfrm rot="2700000">
            <a:off x="1877774" y="179646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标题"/>
          <p:cNvSpPr txBox="1"/>
          <p:nvPr>
            <p:custDataLst>
              <p:tags r:id="rId6"/>
            </p:custDataLst>
          </p:nvPr>
        </p:nvSpPr>
        <p:spPr>
          <a:xfrm>
            <a:off x="2286789" y="195117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94" name="文本框 25"/>
          <p:cNvSpPr txBox="1"/>
          <p:nvPr>
            <p:custDataLst>
              <p:tags r:id="rId7"/>
            </p:custDataLst>
          </p:nvPr>
        </p:nvSpPr>
        <p:spPr>
          <a:xfrm>
            <a:off x="2286789" y="267495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确定迭代周期：根据项目需求，确定合适的迭代周期长度。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6" name="任意多边形 27"/>
          <p:cNvSpPr/>
          <p:nvPr>
            <p:custDataLst>
              <p:tags r:id="rId8"/>
            </p:custDataLst>
          </p:nvPr>
        </p:nvSpPr>
        <p:spPr>
          <a:xfrm rot="2700000">
            <a:off x="9145783" y="179646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标题"/>
          <p:cNvSpPr txBox="1"/>
          <p:nvPr>
            <p:custDataLst>
              <p:tags r:id="rId9"/>
            </p:custDataLst>
          </p:nvPr>
        </p:nvSpPr>
        <p:spPr>
          <a:xfrm>
            <a:off x="9554797" y="195117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00" name="文本框 25"/>
          <p:cNvSpPr txBox="1"/>
          <p:nvPr>
            <p:custDataLst>
              <p:tags r:id="rId10"/>
            </p:custDataLst>
          </p:nvPr>
        </p:nvSpPr>
        <p:spPr>
          <a:xfrm>
            <a:off x="9554797" y="267495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任务分配：根据团队成员的技能和经验，将任务分配给合适的人员。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02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23113" y="179646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标题"/>
          <p:cNvSpPr txBox="1"/>
          <p:nvPr>
            <p:custDataLst>
              <p:tags r:id="rId12"/>
            </p:custDataLst>
          </p:nvPr>
        </p:nvSpPr>
        <p:spPr>
          <a:xfrm>
            <a:off x="7132128" y="195117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06" name="文本框 36"/>
          <p:cNvSpPr txBox="1"/>
          <p:nvPr>
            <p:custDataLst>
              <p:tags r:id="rId13"/>
            </p:custDataLst>
          </p:nvPr>
        </p:nvSpPr>
        <p:spPr>
          <a:xfrm>
            <a:off x="7132128" y="267495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任务分解：将每个迭代的目标和任务分解为具体的开发任务。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08" name="标题"/>
          <p:cNvSpPr txBox="1"/>
          <p:nvPr>
            <p:custDataLst>
              <p:tags r:id="rId14"/>
            </p:custDataLst>
          </p:nvPr>
        </p:nvSpPr>
        <p:spPr>
          <a:xfrm>
            <a:off x="3916919" y="177393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15"/>
            </p:custDataLst>
          </p:nvPr>
        </p:nvSpPr>
        <p:spPr>
          <a:xfrm>
            <a:off x="1494249" y="177393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2" name="标题"/>
          <p:cNvSpPr txBox="1"/>
          <p:nvPr>
            <p:custDataLst>
              <p:tags r:id="rId16"/>
            </p:custDataLst>
          </p:nvPr>
        </p:nvSpPr>
        <p:spPr>
          <a:xfrm>
            <a:off x="8762258" y="177393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4" name="标题"/>
          <p:cNvSpPr txBox="1"/>
          <p:nvPr>
            <p:custDataLst>
              <p:tags r:id="rId17"/>
            </p:custDataLst>
          </p:nvPr>
        </p:nvSpPr>
        <p:spPr>
          <a:xfrm>
            <a:off x="6339588" y="177393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6" name="任意多边形 4"/>
          <p:cNvSpPr/>
          <p:nvPr>
            <p:custDataLst>
              <p:tags r:id="rId18"/>
            </p:custDataLst>
          </p:nvPr>
        </p:nvSpPr>
        <p:spPr>
          <a:xfrm rot="2700000">
            <a:off x="5510889" y="397135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标题"/>
          <p:cNvSpPr txBox="1"/>
          <p:nvPr>
            <p:custDataLst>
              <p:tags r:id="rId19"/>
            </p:custDataLst>
          </p:nvPr>
        </p:nvSpPr>
        <p:spPr>
          <a:xfrm>
            <a:off x="5919904" y="412606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20" name="文本框 25"/>
          <p:cNvSpPr txBox="1"/>
          <p:nvPr>
            <p:custDataLst>
              <p:tags r:id="rId20"/>
            </p:custDataLst>
          </p:nvPr>
        </p:nvSpPr>
        <p:spPr>
          <a:xfrm>
            <a:off x="5919904" y="484984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制定沟通计划：确定团队内部和外部的沟通方式和频率，确保信息的及时传递。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2" name="任意多边形 7"/>
          <p:cNvSpPr/>
          <p:nvPr>
            <p:custDataLst>
              <p:tags r:id="rId21"/>
            </p:custDataLst>
          </p:nvPr>
        </p:nvSpPr>
        <p:spPr>
          <a:xfrm rot="2700000">
            <a:off x="3088220" y="397135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标题"/>
          <p:cNvSpPr txBox="1"/>
          <p:nvPr>
            <p:custDataLst>
              <p:tags r:id="rId22"/>
            </p:custDataLst>
          </p:nvPr>
        </p:nvSpPr>
        <p:spPr>
          <a:xfrm>
            <a:off x="3497234" y="412606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26" name="文本框 10"/>
          <p:cNvSpPr txBox="1"/>
          <p:nvPr>
            <p:custDataLst>
              <p:tags r:id="rId23"/>
            </p:custDataLst>
          </p:nvPr>
        </p:nvSpPr>
        <p:spPr>
          <a:xfrm>
            <a:off x="3497234" y="484984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制定时间表：为每个任务制定时间表，确保任务能够在迭代周期内完成。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8" name="任意多边形 11"/>
          <p:cNvSpPr/>
          <p:nvPr>
            <p:custDataLst>
              <p:tags r:id="rId24"/>
            </p:custDataLst>
          </p:nvPr>
        </p:nvSpPr>
        <p:spPr>
          <a:xfrm rot="2700000">
            <a:off x="7933559" y="3971351"/>
            <a:ext cx="160049" cy="146948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8342573" y="4126065"/>
            <a:ext cx="1411396" cy="70955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32" name="文本框 15"/>
          <p:cNvSpPr txBox="1"/>
          <p:nvPr>
            <p:custDataLst>
              <p:tags r:id="rId26"/>
            </p:custDataLst>
          </p:nvPr>
        </p:nvSpPr>
        <p:spPr>
          <a:xfrm>
            <a:off x="8342573" y="4849843"/>
            <a:ext cx="1411396" cy="1112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制定风险管理计划：识别可能的风险，制定应对措施，确保项目的顺利进行。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34" name="标题"/>
          <p:cNvSpPr txBox="1"/>
          <p:nvPr>
            <p:custDataLst>
              <p:tags r:id="rId27"/>
            </p:custDataLst>
          </p:nvPr>
        </p:nvSpPr>
        <p:spPr>
          <a:xfrm>
            <a:off x="5127364" y="394882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6" name="标题"/>
          <p:cNvSpPr txBox="1"/>
          <p:nvPr>
            <p:custDataLst>
              <p:tags r:id="rId28"/>
            </p:custDataLst>
          </p:nvPr>
        </p:nvSpPr>
        <p:spPr>
          <a:xfrm>
            <a:off x="2704695" y="394882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8" name="标题"/>
          <p:cNvSpPr txBox="1"/>
          <p:nvPr>
            <p:custDataLst>
              <p:tags r:id="rId29"/>
            </p:custDataLst>
          </p:nvPr>
        </p:nvSpPr>
        <p:spPr>
          <a:xfrm>
            <a:off x="7550034" y="3948826"/>
            <a:ext cx="766457" cy="14362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任务分配和执行</a:t>
            </a:r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2"/>
            </p:custDataLst>
          </p:nvPr>
        </p:nvSpPr>
        <p:spPr>
          <a:xfrm>
            <a:off x="2863958" y="1773936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任务分解：将项目需求分解为多个小任务，明确任务责任人和完成时间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"/>
            </p:custDataLst>
          </p:nvPr>
        </p:nvSpPr>
        <p:spPr>
          <a:xfrm>
            <a:off x="2863958" y="2885205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任务分配：根据团队成员的技能和经验，合理分配任务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4"/>
            </p:custDataLst>
          </p:nvPr>
        </p:nvSpPr>
        <p:spPr>
          <a:xfrm>
            <a:off x="2863958" y="3996473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任务执行：团队成员按照计划执行任务，及时沟通和协作，确保任务按时完成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5"/>
            </p:custDataLst>
          </p:nvPr>
        </p:nvSpPr>
        <p:spPr>
          <a:xfrm>
            <a:off x="2863958" y="5107742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任务监控：项目经理实时监控任务进度，发现问题及时调整计划和资源分配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代码审查和测试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代码审查的目的：确保代码质量和安全性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代码审查的步骤：同行评审、代码审查工具、自动化测试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测试的目的：确保软件功能和性能符合预期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测试的步骤：单元测试、集成测试、系统测试、验收测试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迭代评估和调整</a:t>
            </a:r>
            <a:endParaRPr lang="zh-CN" altLang="en-US"/>
          </a:p>
        </p:txBody>
      </p:sp>
      <p:sp>
        <p:nvSpPr>
          <p:cNvPr id="1049364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评估标准：设定评估指标，如功能完成度、代码质量、测试覆盖率等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迭代周期：确定每次迭代的时间长度，如两周或一个月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调整策略：根据评估结果，对后续迭代计划进行调整，如增加或减少任务量、调整团队成员等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持续改进：在每次迭代结束后，进行总结和反思，以便在下次迭代中做出更好的调整和优化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采用敏捷开发方法的优势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提高项目交付速度</a:t>
            </a:r>
            <a:endParaRPr lang="zh-CN" altLang="en-US"/>
          </a:p>
        </p:txBody>
      </p:sp>
      <p:sp>
        <p:nvSpPr>
          <p:cNvPr id="1049458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0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敏捷开发方法强调快速迭代和持续集成，可以更快地响应需求变化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6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8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敏捷开发方法鼓励团队协作和沟通，可以减少等待时间和资源浪费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2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4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敏捷开发方法注重持续改进和客户反馈，可以及时发现和解决问题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0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敏捷开发方法强调优先级和价值，可以更有效地分配资源和时间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增强团队协作和沟通</a:t>
            </a:r>
            <a:endParaRPr lang="zh-CN" altLang="en-US"/>
          </a:p>
        </p:txBody>
      </p:sp>
      <p:sp>
        <p:nvSpPr>
          <p:cNvPr id="1049518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敏捷开发方法鼓励团队成员之间的紧密协作，共同解决问题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通过每日站立会议、迭代计划会议等，加强团队成员之间的沟通和交流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敏捷开发方法强调团队成员的自主性和责任感，有助于提高团队凝聚力和协作效率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敏捷开发方法鼓励团队成员不断学习和改进，提高团队整体素质和竞争力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快速响应变更需求</a:t>
            </a:r>
            <a:endParaRPr lang="zh-CN" altLang="en-US"/>
          </a:p>
        </p:txBody>
      </p:sp>
      <p:sp>
        <p:nvSpPr>
          <p:cNvPr id="10495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敏捷开发方法能够快速响应变更需求，减少项目风险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敏捷开发方法鼓励团队内部沟通和协作，提高工作效率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敏捷开发方法注重客户满意度，能够更好地满足客户需求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通过迭代和增量开发，可以及时调整项目方向和范围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https://d.book118.com/028064044073006026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Wingdings</vt:lpstr>
      <vt:lpstr>微软雅黑</vt:lpstr>
      <vt:lpstr>宋体</vt:lpstr>
      <vt:lpstr>Office Theme</vt:lpstr>
      <vt:lpstr>采用敏捷开发方法推进项目的工作方案</vt:lpstr>
      <vt:lpstr>目录</vt:lpstr>
      <vt:lpstr>敏捷开发方法概述</vt:lpstr>
      <vt:lpstr>敏捷开发方法的定义和特点</vt:lpstr>
      <vt:lpstr>敏捷开发方法的核心理念</vt:lpstr>
      <vt:lpstr>敏捷开发方法的适用范围</vt:lpstr>
      <vt:lpstr>敏捷开发方法的工作流程</vt:lpstr>
      <vt:lpstr>需求分析</vt:lpstr>
      <vt:lpstr>迭代计划制定</vt:lpstr>
      <vt:lpstr>任务分配和执行</vt:lpstr>
      <vt:lpstr>代码审查和测试</vt:lpstr>
      <vt:lpstr>迭代评估和调整</vt:lpstr>
      <vt:lpstr>采用敏捷开发方法的优势</vt:lpstr>
      <vt:lpstr>提高项目交付速度</vt:lpstr>
      <vt:lpstr>增强团队协作和沟通</vt:lpstr>
      <vt:lpstr>快速响应变更需求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2024-09-03T21:53:47.215</cp:lastPrinted>
  <dcterms:created xsi:type="dcterms:W3CDTF">2024-09-03T13:53:47Z</dcterms:created>
  <dcterms:modified xsi:type="dcterms:W3CDTF">2024-09-03T13:53:49Z</dcterms:modified>
</cp:coreProperties>
</file>