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30CF5B-B516-4D49-B140-F6D9CCE582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21E873-46D4-41A3-8C0D-F58A6E8E3E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BF429C8-D042-4853-A381-58725C79E1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D1D73D-C37A-4709-A27F-527E6712EF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2D3055-A21B-44F5-914F-6D79A17F78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461FD8-8479-429F-BA07-707C08341B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4ADD71-3A31-4DB9-A222-F77309CFBB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FF95AC-27BC-48DA-AE1C-AA1FA0960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7BAA49-530F-48C5-BE39-FF12A52332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C26960-FE1E-4493-A249-4E47CC511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D38CFC-7ED1-4373-A821-32B99C0D9D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065130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851005" y="1505033"/>
            <a:ext cx="6403477" cy="1549400"/>
          </a:xfrm>
          <a:prstGeom prst="rect">
            <a:avLst/>
          </a:prstGeom>
          <a:solidFill>
            <a:srgbClr val="FFFFFF">
              <a:alpha val="6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6139" y="831933"/>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06139" y="752867"/>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5400000">
            <a:off x="7538039" y="2035567"/>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6306139" y="3054433"/>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flipV="1">
            <a:off x="6306139" y="3316149"/>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077800" y="6066367"/>
            <a:ext cx="995680" cy="33718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8900000">
            <a:off x="9348575" y="853255"/>
            <a:ext cx="484717" cy="484716"/>
          </a:xfrm>
          <a:custGeom>
            <a:rect l="l" t="t" r="r" b="b"/>
            <a:pathLst>
              <a:path w="2504" h="2504">
                <a:moveTo>
                  <a:pt x="2199" y="0"/>
                </a:moveTo>
                <a:lnTo>
                  <a:pt x="2504" y="0"/>
                </a:lnTo>
                <a:lnTo>
                  <a:pt x="2504" y="2504"/>
                </a:lnTo>
                <a:lnTo>
                  <a:pt x="0" y="2504"/>
                </a:lnTo>
                <a:lnTo>
                  <a:pt x="0" y="2199"/>
                </a:lnTo>
                <a:lnTo>
                  <a:pt x="1970" y="2199"/>
                </a:lnTo>
                <a:lnTo>
                  <a:pt x="87" y="315"/>
                </a:lnTo>
                <a:lnTo>
                  <a:pt x="303" y="99"/>
                </a:lnTo>
                <a:lnTo>
                  <a:pt x="2199" y="1996"/>
                </a:lnTo>
                <a:lnTo>
                  <a:pt x="2199" y="0"/>
                </a:lnTo>
                <a:close/>
              </a:path>
            </a:pathLst>
          </a:custGeom>
          <a:solidFill>
            <a:srgbClr val="77777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298645" y="5433981"/>
            <a:ext cx="2227456" cy="51789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282828">
                    <a:alpha val="100000"/>
                  </a:srgbClr>
                </a:solidFill>
                <a:latin typeface="Microsoft Yahei"/>
                <a:ea typeface="Microsoft Yahei"/>
                <a:cs typeface="Microsoft Yahei"/>
              </a:rPr>
              <a:t>汇报人：XX</a:t>
            </a:r>
          </a:p>
        </p:txBody>
      </p:sp>
      <p:sp>
        <p:nvSpPr>
          <p:cNvPr id="11" name="TextBox 11"/>
          <p:cNvSpPr txBox="1"/>
          <p:nvPr/>
        </p:nvSpPr>
        <p:spPr>
          <a:xfrm>
            <a:off x="8298645" y="5901249"/>
            <a:ext cx="2259190" cy="502303"/>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282828">
                    <a:alpha val="100000"/>
                  </a:srgbClr>
                </a:solidFill>
                <a:latin typeface="Microsoft Yahei"/>
                <a:ea typeface="Microsoft Yahei"/>
                <a:cs typeface="Microsoft Yahei"/>
              </a:rPr>
              <a:t>2024-01-27</a:t>
            </a:r>
          </a:p>
        </p:txBody>
      </p:sp>
      <p:sp>
        <p:nvSpPr>
          <p:cNvPr id="12" name="TextBox 12"/>
          <p:cNvSpPr txBox="1"/>
          <p:nvPr/>
        </p:nvSpPr>
        <p:spPr>
          <a:xfrm>
            <a:off x="2195475" y="1574610"/>
            <a:ext cx="5714538" cy="1410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3600" b="1">
                <a:solidFill>
                  <a:srgbClr val="262626">
                    <a:alpha val="100000"/>
                  </a:srgbClr>
                </a:solidFill>
                <a:latin typeface="Microsoft Yahei"/>
                <a:ea typeface="Microsoft Yahei"/>
                <a:cs typeface="Microsoft Yahei"/>
              </a:rPr>
              <a:t>医保政策与报销流程介绍</a:t>
            </a:r>
          </a:p>
        </p:txBody>
      </p:sp>
      <p:sp>
        <p:nvSpPr>
          <p:cNvPr id="13" name="AutoShape 13"/>
          <p:cNvSpPr/>
          <p:nvPr/>
        </p:nvSpPr>
        <p:spPr>
          <a:xfrm>
            <a:off x="8011592" y="5578629"/>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011592" y="6066367"/>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85781" y="0"/>
            <a:ext cx="12192000" cy="6855462"/>
          </a:xfrm>
          <a:prstGeom prst="rect">
            <a:avLst/>
          </a:prstGeom>
        </p:spPr>
      </p:pic>
      <p:sp>
        <p:nvSpPr>
          <p:cNvPr id="3" name="Freeform 3"/>
          <p:cNvSpPr/>
          <p:nvPr/>
        </p:nvSpPr>
        <p:spPr>
          <a:xfrm>
            <a:off x="4813900" y="0"/>
            <a:ext cx="7378100" cy="6858000"/>
          </a:xfrm>
          <a:custGeom>
            <a:rect l="l" t="t" r="r" b="b"/>
            <a:pathLst>
              <a:path w="4663122" h="5152502">
                <a:moveTo>
                  <a:pt x="0" y="10050"/>
                </a:moveTo>
                <a:lnTo>
                  <a:pt x="4663122" y="0"/>
                </a:lnTo>
                <a:lnTo>
                  <a:pt x="4663122" y="5142453"/>
                </a:lnTo>
                <a:lnTo>
                  <a:pt x="1002507" y="5152502"/>
                </a:lnTo>
                <a:lnTo>
                  <a:pt x="0" y="10050"/>
                </a:lnTo>
                <a:close/>
              </a:path>
            </a:pathLst>
          </a:cu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808145" y="810373"/>
            <a:ext cx="4824872" cy="496448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医保政策概述</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医保报销流程详解</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医保政策中的费用与支付</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医保政策中的特殊规定</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医保政策实施中的问题与对策</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医保政策与报销流程案例分析</a:t>
            </a:r>
          </a:p>
        </p:txBody>
      </p:sp>
      <p:sp>
        <p:nvSpPr>
          <p:cNvPr id="5" name="TextBox 5"/>
          <p:cNvSpPr txBox="1"/>
          <p:nvPr/>
        </p:nvSpPr>
        <p:spPr>
          <a:xfrm>
            <a:off x="-334293" y="2409137"/>
            <a:ext cx="4128953" cy="16630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9600" b="1">
                <a:solidFill>
                  <a:srgbClr val="FFFFFF">
                    <a:alpha val="100000"/>
                  </a:srgbClr>
                </a:solidFill>
                <a:latin typeface="微软雅黑"/>
                <a:ea typeface="微软雅黑"/>
                <a:cs typeface="微软雅黑"/>
              </a:rPr>
              <a:t>目 录</a:t>
            </a:r>
          </a:p>
        </p:txBody>
      </p:sp>
      <p:sp>
        <p:nvSpPr>
          <p:cNvPr id="6" name="AutoShape 6"/>
          <p:cNvSpPr/>
          <p:nvPr/>
        </p:nvSpPr>
        <p:spPr>
          <a:xfrm>
            <a:off x="1558734" y="1924940"/>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558734" y="1845874"/>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2790634" y="3128574"/>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flipV="1">
            <a:off x="1558734" y="4147440"/>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flipV="1">
            <a:off x="1558734" y="4409156"/>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医保政策概述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保障基本医疗</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确保参保人员能够获得基本医疗保障，减轻因疾病带来的经济负担。</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促进社会公平</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通过医保政策的实施，缩小不同收入群体在医疗保障方面的差距，促进社会公平和稳定。</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推动医疗事业发展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医保政策有助于引导医疗资源的合理配置，推动医疗技术的创新和发展。</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医保政策的目的和意义</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参保人群</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覆盖城镇职工、城乡居民等各类人群，具体参保条件根据地区和政策有所不同。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医疗服务范围</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包括门诊、住院、药品、检查等各类医疗服务项目，具体报销范围和比例根据医保政策规定。</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医疗机构范围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涵盖各级各类医疗机构，包括基层医疗卫生机构、综合医院、专科医院等。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医保政策的覆盖范围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医保政策起源于上世纪50年代，初期主要覆盖国有企业职工和部分城镇居民。</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初创阶段</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随着社会经济体制的改革，医保政策逐步向市场化、社会化方向发展，覆盖范围不断扩大。</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改革探索阶段</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近年来，医保政策不断完善，实现了基本医保制度的全民覆盖，并逐步向更高质量、更公平的方向发展。</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全面覆盖阶段</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医保政策的历史与发展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医保报销流程详解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医保目录内药品和诊疗项目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只有使用医保目录内的药品和诊疗项目才能享受医保报销。</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参保人员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必须是已参加基本医疗保险的城镇职工、城乡居民等参保人员。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定点医疗机构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就医的医疗机构必须是医保定点机构，非定点机构就医费用无法报销。</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医保报销的前提条件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参保人员在定点医疗机构就医时，需持医保卡进行登记。</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就医登记</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就医结束后，参保人员需支付个人自付部分的费用，医保基金支付部分由医疗机构与医保经办机构结算。</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费用结算</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参保人员将相关报销材料提交给所在单位或社区医保经办机构申请报销。</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申请报销</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医保报销的申请流程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材料审核</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医保经办机构对提交的报销材料进行审核，包括发票、处方、检查报告单等。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报销审批</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审核通过后，医保经办机构根据医保政策规定进行报销审批。</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资金拨付</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审批通过后，医保经办机构将报销资金拨付给参保人员或医疗机构。</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医保报销的审核与批准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医保政策中的费用与支付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医保基金是医保制度的核心，用于支付参保人员的医疗费用。医保基金主要由个人缴费、单位缴费和政府补贴构成。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医保基金支付</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个人自付是指参保人员需要自己承担的医疗费用，包括起付线以下的费用、超出医保支付标准的费用等。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个人自付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个人自费是指参保人员需要自己支付的不属于医保报销范围的医疗费用，如一些特殊药品、检查、治疗等。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个人自费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医保费用的构成与计算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住院支付</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住院医疗费用一般采用“按病种付费”或“按床日付费”的方式，即根据病种或住院天数确定医保基金的支付标准。</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特殊疾病支付</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对于一些特殊疾病，医保政策会给予更高的支付比例和支付限额，以减轻患者的经济负担。</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门诊支付</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门诊医疗费用一般采用“按比例支付”的方式，即医保基金按一定比例支付门诊医疗费用，剩余部分由个人自付。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医保支付的方式与标准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https://d.book118.com/028065130057006032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373737"/>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2024-09-09T22:29:52.953</cp:lastPrinted>
  <dcterms:created xsi:type="dcterms:W3CDTF">2024-09-09T14:29:52Z</dcterms:created>
  <dcterms:modified xsi:type="dcterms:W3CDTF">2024-09-09T14:29:55Z</dcterms:modified>
</cp:coreProperties>
</file>