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80D0-ABB7-4900-9247-5E4253A0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2E733-6C7D-49C2-809C-381008DB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98FB-FAAD-4C8B-AE7C-356EBA3F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288BA-D76C-4DDC-9CDE-111415B5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440B5-BDC1-4E5F-B017-C21C30AD1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62C88-169C-4104-B5B8-B4777B03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3D886-2598-47E3-9DC4-1EC95C90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366C2-369E-4869-8711-2F8D91AD8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104AA-CC36-4719-8385-B6A7F576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28FB-5633-4AE0-AA80-C8E2EF9B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FE17-9B01-48C0-A4FF-4D31E0F6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Relationship Id="rId7" Type="http://schemas.openxmlformats.org/officeDocument/2006/relationships/image" Target="../media/image6.jpeg" /><Relationship Id="rId8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9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Relationship Id="rId3" Type="http://schemas.openxmlformats.org/officeDocument/2006/relationships/image" Target="../media/image2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67120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44193" y="2336707"/>
            <a:ext cx="4442459" cy="996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2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700" b="1" kern="0" spc="22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大学辅导员</a:t>
            </a:r>
            <a:endParaRPr lang="SimSun" altLang="SimSun" sz="6700"/>
          </a:p>
        </p:txBody>
      </p:sp>
      <p:sp>
        <p:nvSpPr>
          <p:cNvPr id="6" name="textbox 6"/>
          <p:cNvSpPr/>
          <p:nvPr/>
        </p:nvSpPr>
        <p:spPr>
          <a:xfrm>
            <a:off x="5130268" y="3521142"/>
            <a:ext cx="3559809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8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6700" b="1" kern="0" spc="22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述职报告</a:t>
            </a:r>
            <a:endParaRPr lang="SimSun" altLang="SimSun" sz="67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194827" y="698504"/>
            <a:ext cx="1498572" cy="139701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2654340" y="4574889"/>
            <a:ext cx="5969634" cy="341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7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200" kern="0" spc="4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工作总结/工作计划/竞聘</a:t>
            </a:r>
            <a:r>
              <a:rPr sz="2200" kern="0" spc="4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报告/述职报告</a:t>
            </a:r>
            <a:endParaRPr lang="SimSun" altLang="SimSun" sz="2200"/>
          </a:p>
        </p:txBody>
      </p:sp>
      <p:grpSp>
        <p:nvGrpSpPr>
          <p:cNvPr id="29" name="group 2"/>
          <p:cNvGrpSpPr/>
          <p:nvPr/>
        </p:nvGrpSpPr>
        <p:grpSpPr>
          <a:xfrm rot="21600000">
            <a:off x="6978620" y="2260611"/>
            <a:ext cx="1479539" cy="1003287"/>
            <a:chExt cx="1479539" cy="1003287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479539" cy="1003287"/>
            </a:xfrm>
            <a:prstGeom prst="rect">
              <a:avLst/>
            </a:prstGeom>
          </p:spPr>
        </p:pic>
        <p:sp>
          <p:nvSpPr>
            <p:cNvPr id="14" name="textbox 14"/>
            <p:cNvSpPr/>
            <p:nvPr/>
          </p:nvSpPr>
          <p:spPr>
            <a:xfrm>
              <a:off x="-12700" y="-12700"/>
              <a:ext cx="1504950" cy="10801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209550" algn="l" rtl="0" eaLnBrk="0">
                <a:lnSpc>
                  <a:spcPct val="77000"/>
                </a:lnSpc>
                <a:spcBef>
                  <a:spcPts val="4"/>
                </a:spcBef>
              </a:pPr>
              <a:r>
                <a:rPr sz="1600" b="1" kern="0" spc="-10">
                  <a:solidFill>
                    <a:srgbClr val="FFFFFF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DAR-BND</a:t>
              </a:r>
              <a:endParaRPr lang="Times New Roman" altLang="Times New Roman" sz="1600"/>
            </a:p>
            <a:p>
              <a:pPr algn="l" rtl="0" eaLnBrk="0">
                <a:lnSpc>
                  <a:spcPct val="110000"/>
                </a:lnSpc>
              </a:pPr>
              <a:endParaRPr lang="Arial" altLang="Arial" sz="900"/>
            </a:p>
            <a:p>
              <a:pPr marL="95250" algn="l" rtl="0" eaLnBrk="0">
                <a:lnSpc>
                  <a:spcPct val="79000"/>
                </a:lnSpc>
              </a:pPr>
              <a:r>
                <a:rPr sz="1800" b="1" kern="0" spc="-30">
                  <a:solidFill>
                    <a:srgbClr val="FFFFFF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SUIMMARY</a:t>
              </a:r>
              <a:endParaRPr lang="Times New Roman" altLang="Times New Roman" sz="1800"/>
            </a:p>
          </p:txBody>
        </p:sp>
      </p:grpSp>
      <p:sp>
        <p:nvSpPr>
          <p:cNvPr id="16" name="textbox 16"/>
          <p:cNvSpPr/>
          <p:nvPr/>
        </p:nvSpPr>
        <p:spPr>
          <a:xfrm>
            <a:off x="3536974" y="3613391"/>
            <a:ext cx="1435735" cy="961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997"/>
              </a:lnSpc>
            </a:pPr>
            <a:r>
              <a:rPr sz="2800" b="1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WORK</a:t>
            </a:r>
            <a:endParaRPr lang="Times New Roman" altLang="Times New Roman" sz="2800"/>
          </a:p>
          <a:p>
            <a:pPr marL="12700" algn="l" rtl="0" eaLnBrk="0">
              <a:lnSpc>
                <a:spcPts val="3512"/>
              </a:lnSpc>
            </a:pPr>
            <a:r>
              <a:rPr sz="25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REPOR</a:t>
            </a:r>
            <a:endParaRPr lang="Times New Roman" altLang="Times New Roman" sz="2500"/>
          </a:p>
          <a:p>
            <a:pPr marL="1123950" algn="l" rtl="0" eaLnBrk="0">
              <a:lnSpc>
                <a:spcPct val="76000"/>
              </a:lnSpc>
              <a:spcBef>
                <a:spcPts val="396"/>
              </a:spcBef>
            </a:pPr>
            <a:r>
              <a:rPr sz="1600" kern="0" spc="-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</a:t>
            </a:r>
            <a:endParaRPr lang="Times New Roman" altLang="Times New Roman" sz="16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66773" y="5607021"/>
            <a:ext cx="876324" cy="577877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58796" y="952465"/>
            <a:ext cx="825423" cy="571524"/>
          </a:xfrm>
          <a:prstGeom prst="rect">
            <a:avLst/>
          </a:prstGeom>
        </p:spPr>
      </p:pic>
      <p:grpSp>
        <p:nvGrpSpPr>
          <p:cNvPr id="30" name="group 4"/>
          <p:cNvGrpSpPr/>
          <p:nvPr/>
        </p:nvGrpSpPr>
        <p:grpSpPr>
          <a:xfrm rot="21600000">
            <a:off x="4121129" y="5664196"/>
            <a:ext cx="1206536" cy="285724"/>
            <a:chExt cx="1206536" cy="285724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1206536" cy="285724"/>
            </a:xfrm>
            <a:prstGeom prst="rect">
              <a:avLst/>
            </a:prstGeom>
          </p:spPr>
        </p:pic>
        <p:sp>
          <p:nvSpPr>
            <p:cNvPr id="24" name="textbox 24"/>
            <p:cNvSpPr/>
            <p:nvPr/>
          </p:nvSpPr>
          <p:spPr>
            <a:xfrm>
              <a:off x="-12700" y="-12700"/>
              <a:ext cx="1232535" cy="3289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800"/>
            </a:p>
            <a:p>
              <a:pPr marL="177800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1000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汇报人：</a:t>
              </a:r>
              <a:r>
                <a:rPr sz="1000" kern="0" spc="1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000" kern="0" spc="-60">
                  <a:solidFill>
                    <a:srgbClr val="FFFFFF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XXX</a:t>
              </a:r>
              <a:endParaRPr lang="Times New Roman" altLang="Times New Roman" sz="1000"/>
            </a:p>
          </p:txBody>
        </p:sp>
      </p:grpSp>
      <p:grpSp>
        <p:nvGrpSpPr>
          <p:cNvPr id="31" name="group 6"/>
          <p:cNvGrpSpPr/>
          <p:nvPr/>
        </p:nvGrpSpPr>
        <p:grpSpPr>
          <a:xfrm rot="21600000">
            <a:off x="5905537" y="5664196"/>
            <a:ext cx="1212845" cy="273018"/>
            <a:chExt cx="1212845" cy="273018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1212845" cy="273018"/>
            </a:xfrm>
            <a:prstGeom prst="rect">
              <a:avLst/>
            </a:prstGeom>
          </p:spPr>
        </p:pic>
        <p:sp>
          <p:nvSpPr>
            <p:cNvPr id="28" name="textbox 28"/>
            <p:cNvSpPr/>
            <p:nvPr/>
          </p:nvSpPr>
          <p:spPr>
            <a:xfrm>
              <a:off x="-12700" y="-12700"/>
              <a:ext cx="1238250" cy="3162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700"/>
            </a:p>
            <a:p>
              <a:pPr marL="113664" algn="l" rtl="0" eaLnBrk="0">
                <a:lnSpc>
                  <a:spcPct val="99000"/>
                </a:lnSpc>
                <a:spcBef>
                  <a:spcPts val="1"/>
                </a:spcBef>
              </a:pPr>
              <a:r>
                <a:rPr sz="1000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汇报日期：202X</a:t>
              </a:r>
              <a:endParaRPr lang="SimSun" altLang="SimSun" sz="10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1926117" y="3666408"/>
            <a:ext cx="6866890" cy="2369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600" b="1" kern="0" spc="27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在学生思想政治教育方面</a:t>
            </a:r>
            <a:endParaRPr lang="SimSun" altLang="SimSun" sz="4600"/>
          </a:p>
          <a:p>
            <a:pPr marL="200660" algn="l" rtl="0" eaLnBrk="0">
              <a:lnSpc>
                <a:spcPct val="77000"/>
              </a:lnSpc>
              <a:spcBef>
                <a:spcPts val="478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ADJUST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SPACING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ADAPT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CHINESE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TYPESETTING,USE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REFERENCE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LINE</a:t>
            </a:r>
            <a:endParaRPr lang="Times New Roman" altLang="Times New Roman" sz="1200"/>
          </a:p>
          <a:p>
            <a:pPr marL="111760" algn="l" rtl="0" eaLnBrk="0">
              <a:lnSpc>
                <a:spcPct val="77000"/>
              </a:lnSpc>
              <a:spcBef>
                <a:spcPts val="84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PPT.ADJUST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  SPACING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TO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ADAPT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  CHINESE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TYPESETTING,USE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REFERENCE</a:t>
            </a:r>
            <a:endParaRPr lang="Times New Roman" altLang="Times New Roman" sz="1200"/>
          </a:p>
          <a:p>
            <a:pPr marL="3013710" algn="l" rtl="0" eaLnBrk="0">
              <a:lnSpc>
                <a:spcPct val="76000"/>
              </a:lnSpc>
              <a:spcBef>
                <a:spcPts val="78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LINE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PPT.</a:t>
            </a:r>
            <a:endParaRPr lang="Times New Roman" altLang="Times New Roma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2962910" algn="l" rtl="0" eaLnBrk="0">
              <a:lnSpc>
                <a:spcPct val="100000"/>
              </a:lnSpc>
              <a:spcBef>
                <a:spcPts val="7"/>
              </a:spcBef>
            </a:pPr>
            <a:r>
              <a:rPr sz="3300" kern="0" spc="-310">
                <a:solidFill>
                  <a:srgbClr val="3D5A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职</a:t>
            </a:r>
            <a:r>
              <a:rPr sz="3300" kern="0" spc="350">
                <a:solidFill>
                  <a:srgbClr val="3D5A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kern="0" spc="-310">
                <a:solidFill>
                  <a:srgbClr val="35549C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报</a:t>
            </a:r>
            <a:r>
              <a:rPr sz="3300" kern="0" spc="0">
                <a:solidFill>
                  <a:srgbClr val="35549C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  </a:t>
            </a:r>
            <a:endParaRPr lang="STCaiyun" altLang="STCaiyun" sz="3300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48873" y="5480041"/>
            <a:ext cx="508043" cy="514349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35441" y="5480041"/>
            <a:ext cx="520661" cy="514349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3702080" y="1445348"/>
            <a:ext cx="3293109" cy="1647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2767"/>
              </a:lnSpc>
            </a:pPr>
            <a:r>
              <a:rPr sz="10200" kern="0" spc="-45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&gt;</a:t>
            </a:r>
            <a:r>
              <a:rPr sz="10200" kern="0" spc="-161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200" b="1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10200" kern="0" spc="-1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200" kern="0" spc="-45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</a:t>
            </a:r>
            <a:endParaRPr lang="SimSun" altLang="SimSun" sz="10200"/>
          </a:p>
        </p:txBody>
      </p:sp>
      <p:sp>
        <p:nvSpPr>
          <p:cNvPr id="40" name="textbox 40"/>
          <p:cNvSpPr/>
          <p:nvPr/>
        </p:nvSpPr>
        <p:spPr>
          <a:xfrm rot="16200000">
            <a:off x="9361762" y="3183377"/>
            <a:ext cx="93980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300"/>
          </a:p>
          <a:p>
            <a:pPr marL="12700" algn="l" rtl="0" eaLnBrk="0">
              <a:lnSpc>
                <a:spcPts val="914"/>
              </a:lnSpc>
              <a:spcBef>
                <a:spcPts val="1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5137134" y="3195813"/>
            <a:ext cx="4425950" cy="1974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思想是行动的先导，因此我把学生的思想教</a:t>
            </a:r>
            <a:endParaRPr lang="SimSun" altLang="SimSun" sz="1600"/>
          </a:p>
          <a:p>
            <a:pPr marL="12700" algn="l" rtl="0" eaLnBrk="0">
              <a:lnSpc>
                <a:spcPts val="2745"/>
              </a:lnSpc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育工作放在了第一位。当前青少年学生的个</a:t>
            </a:r>
            <a:endParaRPr lang="SimSun" altLang="SimSun" sz="1600"/>
          </a:p>
          <a:p>
            <a:pPr marL="12700" algn="l" rtl="0" eaLnBrk="0">
              <a:lnSpc>
                <a:spcPct val="83000"/>
              </a:lnSpc>
              <a:spcBef>
                <a:spcPts val="1211"/>
              </a:spcBef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性化趋势越来越明显，因此对学生的思想教</a:t>
            </a:r>
            <a:endParaRPr lang="SimSun" altLang="SimSun" sz="1600"/>
          </a:p>
          <a:p>
            <a:pPr marL="12700" algn="l" rtl="0" eaLnBrk="0">
              <a:lnSpc>
                <a:spcPts val="2649"/>
              </a:lnSpc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育是辅导员工作的重要组成部分，为了使这</a:t>
            </a:r>
            <a:endParaRPr lang="SimSun" altLang="SimSun" sz="1600"/>
          </a:p>
          <a:p>
            <a:pPr marL="12700" algn="l" rtl="0" eaLnBrk="0">
              <a:lnSpc>
                <a:spcPct val="83000"/>
              </a:lnSpc>
              <a:spcBef>
                <a:spcPts val="1207"/>
              </a:spcBef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项工作更好的落到实处，我十分重视了解学</a:t>
            </a:r>
            <a:endParaRPr lang="SimSun" altLang="SimSun" sz="1600"/>
          </a:p>
          <a:p>
            <a:pPr marL="12700" algn="l" rtl="0" eaLnBrk="0">
              <a:lnSpc>
                <a:spcPts val="2750"/>
              </a:lnSpc>
            </a:pP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生的内心需要，及时的对学生进行思想教育。</a:t>
            </a:r>
            <a:endParaRPr lang="SimSun" altLang="SimSun" sz="1600"/>
          </a:p>
        </p:txBody>
      </p:sp>
      <p:sp>
        <p:nvSpPr>
          <p:cNvPr id="46" name="textbox 46"/>
          <p:cNvSpPr/>
          <p:nvPr/>
        </p:nvSpPr>
        <p:spPr>
          <a:xfrm>
            <a:off x="608960" y="1404445"/>
            <a:ext cx="4766945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在学生思想政治教育方面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831839" y="4756124"/>
            <a:ext cx="8998584" cy="1048385"/>
          </a:xfrm>
          <a:prstGeom prst="rect">
            <a:avLst/>
          </a:prstGeom>
          <a:solidFill>
            <a:srgbClr val="B9E4D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algn="l" rtl="0" eaLnBrk="0">
              <a:lnSpc>
                <a:spcPct val="8569"/>
              </a:lnSpc>
            </a:pPr>
            <a:endParaRPr lang="Arial" altLang="Arial" sz="100"/>
          </a:p>
          <a:p>
            <a:pPr marL="234315" algn="l" rtl="0" eaLnBrk="0">
              <a:lnSpc>
                <a:spcPct val="83000"/>
              </a:lnSpc>
            </a:pP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与学生建立起亦师亦友的关系，帮忙学生处理</a:t>
            </a:r>
            <a:r>
              <a:rPr sz="16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好学习成才、心理卫生、健康生活等问题，</a:t>
            </a:r>
            <a:endParaRPr lang="SimSun" altLang="SimSun" sz="1600"/>
          </a:p>
          <a:p>
            <a:pPr marL="260350" algn="l" rtl="0" eaLnBrk="0">
              <a:lnSpc>
                <a:spcPts val="2693"/>
              </a:lnSpc>
            </a:pPr>
            <a:r>
              <a:rPr sz="1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帮忙学生树立正确的世界观、人生观、价值观。</a:t>
            </a:r>
            <a:endParaRPr lang="SimSun" altLang="SimSun" sz="1600"/>
          </a:p>
        </p:txBody>
      </p:sp>
      <p:sp>
        <p:nvSpPr>
          <p:cNvPr id="50" name="textbox 50"/>
          <p:cNvSpPr/>
          <p:nvPr/>
        </p:nvSpPr>
        <p:spPr>
          <a:xfrm>
            <a:off x="939760" y="2928309"/>
            <a:ext cx="8750934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  <a:tabLst>
                <a:tab pos="857250"/>
                <a:tab pos="8737600"/>
              </a:tabLst>
            </a:pPr>
            <a:r>
              <a:rPr sz="2400" strike="sngStrike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4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trike="sngStrike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400" kern="0" spc="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trike="sngStrike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4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trike="sngStrike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400" kern="0" spc="-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50" baseline="672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r>
              <a:rPr sz="20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strike="sngStrike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endParaRPr lang="SimSun" altLang="SimSun" sz="2000"/>
          </a:p>
        </p:txBody>
      </p:sp>
      <p:sp>
        <p:nvSpPr>
          <p:cNvPr id="52" name="textbox 52"/>
          <p:cNvSpPr/>
          <p:nvPr/>
        </p:nvSpPr>
        <p:spPr>
          <a:xfrm>
            <a:off x="7852275" y="3704480"/>
            <a:ext cx="1351280" cy="623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0"/>
              </a:lnSpc>
            </a:pPr>
            <a:endParaRPr lang="Arial" altLang="Arial" sz="100"/>
          </a:p>
          <a:p>
            <a:pPr marL="152400" indent="-139700" algn="l" rtl="0" eaLnBrk="0">
              <a:lnSpc>
                <a:spcPct val="98000"/>
              </a:lnSpc>
            </a:pPr>
            <a:r>
              <a:rPr sz="2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深入学生班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级和宿舍</a:t>
            </a:r>
            <a:endParaRPr lang="SimSun" altLang="SimSun" sz="2000"/>
          </a:p>
        </p:txBody>
      </p:sp>
      <p:sp>
        <p:nvSpPr>
          <p:cNvPr id="54" name="textbox 54"/>
          <p:cNvSpPr/>
          <p:nvPr/>
        </p:nvSpPr>
        <p:spPr>
          <a:xfrm>
            <a:off x="615269" y="1398168"/>
            <a:ext cx="1699895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采用方式</a:t>
            </a:r>
            <a:endParaRPr lang="SimHei" altLang="SimHei" sz="3100"/>
          </a:p>
        </p:txBody>
      </p:sp>
      <p:sp>
        <p:nvSpPr>
          <p:cNvPr id="56" name="textbox 56"/>
          <p:cNvSpPr/>
          <p:nvPr/>
        </p:nvSpPr>
        <p:spPr>
          <a:xfrm>
            <a:off x="1832533" y="3708750"/>
            <a:ext cx="575309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72"/>
              </a:lnSpc>
            </a:pPr>
            <a:endParaRPr lang="Arial" altLang="Arial" sz="100"/>
          </a:p>
          <a:p>
            <a:pPr marL="25400" indent="-12700" algn="l" rtl="0" eaLnBrk="0">
              <a:lnSpc>
                <a:spcPct val="98000"/>
              </a:lnSpc>
            </a:pPr>
            <a:r>
              <a:rPr sz="20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个别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谈心</a:t>
            </a:r>
            <a:endParaRPr lang="SimSun" altLang="SimSun" sz="2000"/>
          </a:p>
        </p:txBody>
      </p:sp>
      <p:sp>
        <p:nvSpPr>
          <p:cNvPr id="58" name="textbox 58"/>
          <p:cNvSpPr/>
          <p:nvPr/>
        </p:nvSpPr>
        <p:spPr>
          <a:xfrm>
            <a:off x="6150528" y="3702398"/>
            <a:ext cx="563880" cy="628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5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0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微信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聊天</a:t>
            </a:r>
            <a:endParaRPr lang="SimSun" altLang="SimSun" sz="2000"/>
          </a:p>
        </p:txBody>
      </p:sp>
      <p:sp>
        <p:nvSpPr>
          <p:cNvPr id="60" name="textbox 60"/>
          <p:cNvSpPr/>
          <p:nvPr/>
        </p:nvSpPr>
        <p:spPr>
          <a:xfrm>
            <a:off x="3994117" y="3712473"/>
            <a:ext cx="560069" cy="614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7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年级</a:t>
            </a:r>
            <a:endParaRPr lang="SimSun" altLang="SimSun" sz="2000"/>
          </a:p>
          <a:p>
            <a:pPr marL="15875" algn="l" rtl="0" eaLnBrk="0">
              <a:lnSpc>
                <a:spcPct val="96000"/>
              </a:lnSpc>
              <a:spcBef>
                <a:spcPts val="13"/>
              </a:spcBef>
            </a:pPr>
            <a:r>
              <a:rPr sz="2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大会</a:t>
            </a:r>
            <a:endParaRPr lang="SimSun" altLang="SimSun" sz="20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7314" y="1390656"/>
            <a:ext cx="10299775" cy="127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1913392" y="3668770"/>
            <a:ext cx="6866890" cy="2367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</a:t>
            </a:r>
            <a:r>
              <a:rPr sz="4600" kern="0" spc="-48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r>
              <a:rPr sz="4600" kern="0" spc="-55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</a:t>
            </a:r>
            <a:r>
              <a:rPr sz="4600" kern="0" spc="-51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r>
              <a:rPr sz="4600" kern="0" spc="-58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风</a:t>
            </a:r>
            <a:r>
              <a:rPr sz="4600" kern="0" spc="-54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</a:t>
            </a:r>
            <a:r>
              <a:rPr sz="4600" kern="0" spc="-52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4600" kern="0" spc="-58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4600" kern="0" spc="-57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600" b="1" kern="0" spc="-200">
                <a:solidFill>
                  <a:srgbClr val="09339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endParaRPr lang="SimSun" altLang="SimSun" sz="4600"/>
          </a:p>
          <a:p>
            <a:pPr marL="213359" algn="l" rtl="0" eaLnBrk="0">
              <a:lnSpc>
                <a:spcPct val="77000"/>
              </a:lnSpc>
              <a:spcBef>
                <a:spcPts val="44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ADJUST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SPACING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ADAPT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CHINESE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TYPESETTING,USE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REFERENCE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LINE</a:t>
            </a:r>
            <a:endParaRPr lang="Times New Roman" altLang="Times New Roman" sz="1200"/>
          </a:p>
          <a:p>
            <a:pPr marL="124460" algn="l" rtl="0" eaLnBrk="0">
              <a:lnSpc>
                <a:spcPct val="77000"/>
              </a:lnSpc>
              <a:spcBef>
                <a:spcPts val="84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PPT.ADJUST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  SPACING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TO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ADAPT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TO  CHINESE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TYPESETTING,USE</a:t>
            </a:r>
            <a:r>
              <a:rPr sz="12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</a:t>
            </a:r>
            <a:r>
              <a:rPr sz="12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REFERENCE</a:t>
            </a:r>
            <a:endParaRPr lang="Times New Roman" altLang="Times New Roman" sz="1200"/>
          </a:p>
          <a:p>
            <a:pPr marL="3026410" algn="l" rtl="0" eaLnBrk="0">
              <a:lnSpc>
                <a:spcPct val="76000"/>
              </a:lnSpc>
              <a:spcBef>
                <a:spcPts val="78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LINE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PPT.</a:t>
            </a:r>
            <a:endParaRPr lang="Times New Roman" altLang="Times New Roma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2975610" algn="l" rtl="0" eaLnBrk="0">
              <a:lnSpc>
                <a:spcPct val="100000"/>
              </a:lnSpc>
              <a:spcBef>
                <a:spcPts val="7"/>
              </a:spcBef>
            </a:pPr>
            <a:r>
              <a:rPr sz="3300" kern="0" spc="-310">
                <a:solidFill>
                  <a:srgbClr val="3D5A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职</a:t>
            </a:r>
            <a:r>
              <a:rPr sz="3300" kern="0" spc="350">
                <a:solidFill>
                  <a:srgbClr val="3D5A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kern="0" spc="-310">
                <a:solidFill>
                  <a:srgbClr val="35549C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报</a:t>
            </a:r>
            <a:r>
              <a:rPr sz="3300" kern="0" spc="0">
                <a:solidFill>
                  <a:srgbClr val="35549C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  </a:t>
            </a:r>
            <a:endParaRPr lang="STCaiyun" altLang="STCaiyun" sz="33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48873" y="5480041"/>
            <a:ext cx="508043" cy="514349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29132" y="5480041"/>
            <a:ext cx="526970" cy="514349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432507" y="1822420"/>
            <a:ext cx="635081" cy="685799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 rot="16200000">
            <a:off x="9361762" y="3183377"/>
            <a:ext cx="93980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300"/>
          </a:p>
          <a:p>
            <a:pPr marL="12700" algn="l" rtl="0" eaLnBrk="0">
              <a:lnSpc>
                <a:spcPts val="914"/>
              </a:lnSpc>
              <a:spcBef>
                <a:spcPts val="1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4432307" y="3771896"/>
            <a:ext cx="5480050" cy="2184400"/>
          </a:xfrm>
          <a:prstGeom prst="rect">
            <a:avLst/>
          </a:prstGeom>
          <a:solidFill>
            <a:srgbClr val="BBE5D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412750" algn="l" rtl="0" eaLnBrk="0">
              <a:lnSpc>
                <a:spcPct val="83000"/>
              </a:lnSpc>
              <a:spcBef>
                <a:spcPts val="7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1、严格制定出勤、晚检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、卫检制度</a:t>
            </a:r>
            <a:endParaRPr lang="SimSun" altLang="SimSun" sz="1600"/>
          </a:p>
          <a:p>
            <a:pPr marL="412750" algn="l" rtl="0" eaLnBrk="0">
              <a:lnSpc>
                <a:spcPts val="3249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16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召开学习经验交流会</a:t>
            </a:r>
            <a:r>
              <a:rPr sz="16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等主题班会</a:t>
            </a:r>
            <a:endParaRPr lang="SimSun" altLang="SimSun" sz="1600"/>
          </a:p>
          <a:p>
            <a:pPr marL="412750" algn="l" rtl="0" eaLnBrk="0">
              <a:lnSpc>
                <a:spcPct val="83000"/>
              </a:lnSpc>
              <a:spcBef>
                <a:spcPts val="1662"/>
              </a:spcBef>
            </a:pP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3、加强学生的诚信考试意识，严禁杜绝作弊行</a:t>
            </a:r>
            <a:r>
              <a:rPr sz="16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为。</a:t>
            </a:r>
            <a:endParaRPr lang="SimSun" altLang="SimSun" sz="1600"/>
          </a:p>
          <a:p>
            <a:pPr marL="412750" algn="l" rtl="0" eaLnBrk="0">
              <a:lnSpc>
                <a:spcPts val="3199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</a:t>
            </a:r>
            <a:r>
              <a:rPr sz="16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免费师范生潜力的指导和培训</a:t>
            </a:r>
            <a:endParaRPr lang="SimSun" altLang="SimSun" sz="16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11258" y="2209789"/>
            <a:ext cx="3346392" cy="4095736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4762544" y="2585637"/>
            <a:ext cx="4687570" cy="935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学生的本职工作，为了学生更好的</a:t>
            </a: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学习，因此营</a:t>
            </a:r>
            <a:endParaRPr lang="SimSun" altLang="SimSun" sz="1600"/>
          </a:p>
          <a:p>
            <a:pPr marL="12700" algn="l" rtl="0" eaLnBrk="0">
              <a:lnSpc>
                <a:spcPct val="144000"/>
              </a:lnSpc>
              <a:spcBef>
                <a:spcPts val="36"/>
              </a:spcBef>
            </a:pP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造一个良好的学习氛围，</a:t>
            </a: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加强学生对学习的兴趣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和热情至关重要。本学期的具体</a:t>
            </a:r>
            <a:r>
              <a:rPr sz="16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措施如下：</a:t>
            </a:r>
            <a:endParaRPr lang="SimSun" altLang="SimSun" sz="1600"/>
          </a:p>
        </p:txBody>
      </p:sp>
      <p:sp>
        <p:nvSpPr>
          <p:cNvPr id="84" name="textbox 84"/>
          <p:cNvSpPr/>
          <p:nvPr/>
        </p:nvSpPr>
        <p:spPr>
          <a:xfrm>
            <a:off x="609142" y="1379352"/>
            <a:ext cx="3884295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在学生学风建设方面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textbox 86"/>
          <p:cNvSpPr/>
          <p:nvPr/>
        </p:nvSpPr>
        <p:spPr>
          <a:xfrm>
            <a:off x="952486" y="2927586"/>
            <a:ext cx="5906134" cy="274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5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制定了关于学生上课考勤、晚检、卫检制度，从制度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上营造一个礼貌、</a:t>
            </a:r>
            <a:endParaRPr lang="SimSun" altLang="SimSun" sz="1400"/>
          </a:p>
          <a:p>
            <a:pPr marL="329565" algn="l" rtl="0" eaLnBrk="0">
              <a:lnSpc>
                <a:spcPts val="2259"/>
              </a:lnSpc>
            </a:pP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守纪、有序的氛围。</a:t>
            </a:r>
            <a:endParaRPr lang="SimSun" altLang="SimSun" sz="1400"/>
          </a:p>
          <a:p>
            <a:pPr marL="329565" indent="-316865" algn="l" rtl="0" eaLnBrk="0">
              <a:lnSpc>
                <a:spcPct val="112000"/>
              </a:lnSpc>
              <a:spcBef>
                <a:spcPts val="83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4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要求各班学习委员做好上课考勤记录，对无故旷课的同学要问清原因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及时反馈给辅导员。</a:t>
            </a:r>
            <a:endParaRPr lang="SimSun" altLang="SimSun" sz="1400"/>
          </a:p>
          <a:p>
            <a:pPr marL="12700" algn="l" rtl="0" eaLnBrk="0">
              <a:lnSpc>
                <a:spcPct val="83000"/>
              </a:lnSpc>
              <a:spcBef>
                <a:spcPts val="601"/>
              </a:spcBef>
            </a:pP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4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对于无故旷课达3次以上的学生，视其情节给予相应的处分，并取消</a:t>
            </a:r>
            <a:endParaRPr lang="SimSun" altLang="SimSun" sz="1400"/>
          </a:p>
          <a:p>
            <a:pPr marL="329565" algn="l" rtl="0" eaLnBrk="0">
              <a:lnSpc>
                <a:spcPts val="2200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年度相应的综合测评加分和评优及资助资格；</a:t>
            </a:r>
            <a:endParaRPr lang="SimSun" altLang="SimSun" sz="1400"/>
          </a:p>
          <a:p>
            <a:pPr marL="12700" algn="l" rtl="0" eaLnBrk="0">
              <a:lnSpc>
                <a:spcPct val="83000"/>
              </a:lnSpc>
              <a:spcBef>
                <a:spcPts val="701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 在卫检和晚检制度上，要求专业一组学生会劳生部、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纪检部配合学院</a:t>
            </a:r>
            <a:endParaRPr lang="SimSun" altLang="SimSun" sz="1400"/>
          </a:p>
          <a:p>
            <a:pPr marL="329565" algn="r" rtl="0" eaLnBrk="0">
              <a:lnSpc>
                <a:spcPct val="139000"/>
              </a:lnSpc>
              <a:spcBef>
                <a:spcPts val="19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的相关部门不定期的做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好相关的检查工作，并把这些成绩纳入优秀班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群众、优秀寝室、资助资格的评定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项目，以促进优良学习氛围的构成。</a:t>
            </a:r>
            <a:endParaRPr lang="SimSun" altLang="SimSun" sz="1400"/>
          </a:p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4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严格的出勤、卫检、晚检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制度有利于班群众优良学风的构成。</a:t>
            </a:r>
            <a:endParaRPr lang="SimSun" altLang="SimSun" sz="14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200935" y="2774960"/>
            <a:ext cx="2692384" cy="3219429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755486" y="1394074"/>
            <a:ext cx="7221855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(一)严格制定出勤、晚检</a:t>
            </a:r>
            <a:r>
              <a:rPr sz="34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、卫检制度</a:t>
            </a:r>
            <a:endParaRPr lang="SimHei" altLang="SimHei" sz="3400"/>
          </a:p>
        </p:txBody>
      </p:sp>
      <p:sp>
        <p:nvSpPr>
          <p:cNvPr id="92" name="textbox 92"/>
          <p:cNvSpPr/>
          <p:nvPr/>
        </p:nvSpPr>
        <p:spPr>
          <a:xfrm>
            <a:off x="955573" y="2209873"/>
            <a:ext cx="912494" cy="272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具体措施</a:t>
            </a:r>
            <a:endParaRPr lang="SimSun" altLang="SimSun" sz="1700"/>
          </a:p>
        </p:txBody>
      </p:sp>
      <p:pic>
        <p:nvPicPr>
          <p:cNvPr id="94" name="picture 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1046" y="2095514"/>
            <a:ext cx="9093239" cy="1270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69948" y="2012928"/>
            <a:ext cx="3187702" cy="4254556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748995" y="1400133"/>
            <a:ext cx="724090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(一)严格制定出勤、晚检、卫检制度</a:t>
            </a:r>
            <a:endParaRPr lang="SimHei" altLang="SimHei" sz="3300"/>
          </a:p>
        </p:txBody>
      </p:sp>
      <p:sp>
        <p:nvSpPr>
          <p:cNvPr id="102" name="textbox 102"/>
          <p:cNvSpPr/>
          <p:nvPr/>
        </p:nvSpPr>
        <p:spPr>
          <a:xfrm>
            <a:off x="5143525" y="2190730"/>
            <a:ext cx="4064634" cy="495300"/>
          </a:xfrm>
          <a:prstGeom prst="rect">
            <a:avLst/>
          </a:prstGeom>
          <a:solidFill>
            <a:srgbClr val="BAE5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489075" algn="l" rtl="0" eaLnBrk="0">
              <a:lnSpc>
                <a:spcPct val="95000"/>
              </a:lnSpc>
              <a:spcBef>
                <a:spcPts val="4"/>
              </a:spcBef>
            </a:pPr>
            <a:r>
              <a:rPr sz="2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所获收获</a:t>
            </a:r>
            <a:endParaRPr lang="SimSun" altLang="SimSun" sz="2100"/>
          </a:p>
        </p:txBody>
      </p:sp>
      <p:sp>
        <p:nvSpPr>
          <p:cNvPr id="104" name="textbox 104"/>
          <p:cNvSpPr/>
          <p:nvPr/>
        </p:nvSpPr>
        <p:spPr>
          <a:xfrm>
            <a:off x="5403828" y="4757919"/>
            <a:ext cx="951230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2班获得学</a:t>
            </a:r>
            <a:endParaRPr lang="SimSun" altLang="SimSun" sz="1600"/>
          </a:p>
          <a:p>
            <a:pPr marL="62864" algn="l" rtl="0" eaLnBrk="0">
              <a:lnSpc>
                <a:spcPct val="94000"/>
              </a:lnSpc>
              <a:spcBef>
                <a:spcPts val="175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校优秀班</a:t>
            </a:r>
            <a:endParaRPr lang="SimSun" altLang="SimSun" sz="1600"/>
          </a:p>
          <a:p>
            <a:pPr marL="260350" algn="l" rtl="0" eaLnBrk="0">
              <a:lnSpc>
                <a:spcPct val="94000"/>
              </a:lnSpc>
              <a:spcBef>
                <a:spcPts val="15"/>
              </a:spcBef>
            </a:pP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群众</a:t>
            </a:r>
            <a:endParaRPr lang="SimSun" altLang="SimSun" sz="1600"/>
          </a:p>
        </p:txBody>
      </p:sp>
      <p:sp>
        <p:nvSpPr>
          <p:cNvPr id="106" name="textbox 106"/>
          <p:cNvSpPr/>
          <p:nvPr/>
        </p:nvSpPr>
        <p:spPr>
          <a:xfrm>
            <a:off x="6762745" y="3678398"/>
            <a:ext cx="83629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810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98000"/>
              </a:lnSpc>
            </a:pPr>
            <a:r>
              <a:rPr sz="16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保研、考</a:t>
            </a: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研生17名</a:t>
            </a:r>
            <a:endParaRPr lang="SimSun" altLang="SimSun" sz="1600"/>
          </a:p>
        </p:txBody>
      </p:sp>
      <p:sp>
        <p:nvSpPr>
          <p:cNvPr id="108" name="textbox 108"/>
          <p:cNvSpPr/>
          <p:nvPr/>
        </p:nvSpPr>
        <p:spPr>
          <a:xfrm>
            <a:off x="8058143" y="4891252"/>
            <a:ext cx="833755" cy="487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86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95000"/>
              </a:lnSpc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省、校优</a:t>
            </a: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秀大学生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82673" y="3956051"/>
            <a:ext cx="8166120" cy="2419355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1441495" y="2427368"/>
            <a:ext cx="5746750" cy="1325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2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定期组织各年级学生学习联谊大会，共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同探讨总结出一些</a:t>
            </a:r>
            <a:endParaRPr lang="SimSun" altLang="SimSun" sz="1700"/>
          </a:p>
          <a:p>
            <a:pPr marL="12700" algn="l" rtl="0" eaLnBrk="0">
              <a:lnSpc>
                <a:spcPct val="139000"/>
              </a:lnSpc>
              <a:spcBef>
                <a:spcPts val="34"/>
              </a:spcBef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有效的、切实可行的学习方法。在会上，以一些学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生自身  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为例进行总结、交流，营造一个奋发向上学习氛围的同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提高整个班群众的学习水平。</a:t>
            </a:r>
            <a:endParaRPr lang="SimSun" altLang="SimSun" sz="1700"/>
          </a:p>
        </p:txBody>
      </p:sp>
      <p:sp>
        <p:nvSpPr>
          <p:cNvPr id="116" name="textbox 116"/>
          <p:cNvSpPr/>
          <p:nvPr/>
        </p:nvSpPr>
        <p:spPr>
          <a:xfrm>
            <a:off x="748904" y="1404688"/>
            <a:ext cx="7226300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(二)召开学习经验交流会等</a:t>
            </a:r>
            <a:r>
              <a:rPr sz="3200" b="1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主题班会</a:t>
            </a:r>
            <a:endParaRPr lang="SimHei" altLang="SimHei" sz="3200"/>
          </a:p>
        </p:txBody>
      </p:sp>
      <p:sp>
        <p:nvSpPr>
          <p:cNvPr id="118" name="textbox 118"/>
          <p:cNvSpPr/>
          <p:nvPr/>
        </p:nvSpPr>
        <p:spPr>
          <a:xfrm>
            <a:off x="7531065" y="3059480"/>
            <a:ext cx="1094105" cy="635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23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100000"/>
              </a:lnSpc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定期组织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主题班会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textbox 120"/>
          <p:cNvSpPr/>
          <p:nvPr/>
        </p:nvSpPr>
        <p:spPr>
          <a:xfrm>
            <a:off x="5289515" y="2377211"/>
            <a:ext cx="4121784" cy="3365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1"/>
              </a:lnSpc>
            </a:pPr>
            <a:endParaRPr lang="Arial" altLang="Arial" sz="100"/>
          </a:p>
          <a:p>
            <a:pPr marL="19050" algn="l" rtl="0" eaLnBrk="0">
              <a:lnSpc>
                <a:spcPct val="86000"/>
              </a:lnSpc>
            </a:pP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5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在日常的学习、工作、生活中就经常性的指</a:t>
            </a:r>
            <a:endParaRPr lang="SimSun" altLang="SimSun" sz="1500"/>
          </a:p>
          <a:p>
            <a:pPr marL="323850" algn="l" rtl="0" eaLnBrk="0">
              <a:lnSpc>
                <a:spcPct val="141000"/>
              </a:lnSpc>
              <a:spcBef>
                <a:spcPts val="15"/>
              </a:spcBef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导学生学会学习、复习，让学生们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把诚信考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试当成一种习惯。</a:t>
            </a:r>
            <a:endParaRPr lang="SimSun" altLang="SimSun" sz="1500"/>
          </a:p>
          <a:p>
            <a:pPr marL="12700" algn="l" rtl="0" eaLnBrk="0">
              <a:lnSpc>
                <a:spcPct val="86000"/>
              </a:lnSpc>
              <a:spcBef>
                <a:spcPts val="751"/>
              </a:spcBef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在考前，透过开展诚信参考主题班会等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各方</a:t>
            </a:r>
            <a:endParaRPr lang="SimSun" altLang="SimSun" sz="1500"/>
          </a:p>
          <a:p>
            <a:pPr marL="323850" algn="l" rtl="0" eaLnBrk="0">
              <a:lnSpc>
                <a:spcPct val="137000"/>
              </a:lnSpc>
              <a:spcBef>
                <a:spcPts val="102"/>
              </a:spcBef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面的途径来让学生明白什么是诚信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考试，考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试舞弊的危害，以及如何做好考前的复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习工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作，让学生真正明白诚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信不仅仅仅在考试过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程中，更是每个人的今后事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业上作为不可或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缺的重要因素，在思想上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杜绝了那些想透过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作弊以获取高分的学生，以创造一个良好的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学习、考试的环境。</a:t>
            </a:r>
            <a:endParaRPr lang="SimSun" altLang="SimSun" sz="15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55782" y="2324063"/>
            <a:ext cx="2946352" cy="3498876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743002" y="1151648"/>
            <a:ext cx="9956800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7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tabLst>
                <a:tab pos="9943465"/>
              </a:tabLst>
            </a:pPr>
            <a:r>
              <a:rPr sz="32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(三)加强学生的诚信考试意识，严禁杜绝作弊</a:t>
            </a:r>
            <a:r>
              <a:rPr sz="3200" kern="0" spc="-1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3200"/>
          </a:p>
        </p:txBody>
      </p:sp>
      <p:sp>
        <p:nvSpPr>
          <p:cNvPr id="126" name="textbox 126"/>
          <p:cNvSpPr/>
          <p:nvPr/>
        </p:nvSpPr>
        <p:spPr>
          <a:xfrm>
            <a:off x="603239" y="1634276"/>
            <a:ext cx="854710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行为</a:t>
            </a:r>
            <a:endParaRPr lang="SimHei" altLang="SimHei" sz="32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787862" y="2349474"/>
            <a:ext cx="6415" cy="347981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66001" y="2266964"/>
            <a:ext cx="3136801" cy="3587739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84180" y="2273317"/>
            <a:ext cx="3136908" cy="3575034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3911645" y="2298728"/>
            <a:ext cx="2844800" cy="3524250"/>
          </a:xfrm>
          <a:prstGeom prst="rect">
            <a:avLst/>
          </a:prstGeom>
          <a:solidFill>
            <a:srgbClr val="BAE4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algn="l" rtl="0" eaLnBrk="0">
              <a:lnSpc>
                <a:spcPct val="6994"/>
              </a:lnSpc>
            </a:pPr>
            <a:endParaRPr lang="Arial" altLang="Arial" sz="100"/>
          </a:p>
          <a:p>
            <a:pPr marL="88264" algn="l" rtl="0" eaLnBrk="0">
              <a:lnSpc>
                <a:spcPct val="83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我校根据省教育局安排，首次在四</a:t>
            </a:r>
            <a:endParaRPr lang="SimSun" altLang="SimSun" sz="1400"/>
          </a:p>
          <a:p>
            <a:pPr marL="88264" indent="82550" algn="l" rtl="0" eaLnBrk="0">
              <a:lnSpc>
                <a:spcPct val="132000"/>
              </a:lnSpc>
              <a:spcBef>
                <a:spcPts val="72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川招录免费师范生，我作为文学院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专业一组的辅导员，去年的大一新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生全是免费师范生。对此，我们也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进行了一些关于免费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师范生潜力的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指导和培训，在他们学好专业知识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的同时，也注重作为一名准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老师就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应具有的品质、潜力、修养等进行</a:t>
            </a:r>
            <a:endParaRPr lang="SimSun" altLang="SimSun" sz="14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82550" indent="5714" algn="l" rtl="0" eaLnBrk="0">
              <a:lnSpc>
                <a:spcPct val="117000"/>
              </a:lnSpc>
              <a:spcBef>
                <a:spcPts val="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了指导和专题大会，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时刻提醒着他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们的每一举动都就应以一名老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师的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要求严格约束自己。</a:t>
            </a:r>
            <a:endParaRPr lang="SimSun" altLang="SimSun" sz="1400"/>
          </a:p>
        </p:txBody>
      </p:sp>
      <p:sp>
        <p:nvSpPr>
          <p:cNvPr id="138" name="textbox 138"/>
          <p:cNvSpPr/>
          <p:nvPr/>
        </p:nvSpPr>
        <p:spPr>
          <a:xfrm>
            <a:off x="748904" y="1406339"/>
            <a:ext cx="6804025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kern="0" spc="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(四)免费师范生潜力的指导和培训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https://d.book118.com/028067120013006025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SimSun</vt:lpstr>
      <vt:lpstr>Times New Roman</vt:lpstr>
      <vt:lpstr>STCaiyun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2024-09-01T12:23:46.788</cp:lastPrinted>
  <dcterms:created xsi:type="dcterms:W3CDTF">2024-09-01T04:23:46Z</dcterms:created>
  <dcterms:modified xsi:type="dcterms:W3CDTF">2024-09-01T04:23:48Z</dcterms:modified>
</cp:coreProperties>
</file>