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925D669-5B83-46E3-91C8-E400B2CD6D1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08" name="PlaceHolder 1"/>
          <p:cNvSpPr>
            <a:spLocks noGrp="1"/>
          </p:cNvSpPr>
          <p:nvPr>
            <p:ph type="sldImg"/>
          </p:nvPr>
        </p:nvSpPr>
        <p:spPr>
          <a:xfrm>
            <a:off x="685800" y="1143000"/>
            <a:ext cx="5486040" cy="3085920"/>
          </a:xfrm>
          <a:prstGeom prst="rect">
            <a:avLst/>
          </a:prstGeom>
          <a:ln w="0">
            <a:noFill/>
          </a:ln>
        </p:spPr>
      </p:sp>
      <p:sp>
        <p:nvSpPr>
          <p:cNvPr id="140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1" name="PlaceHolder 1"/>
          <p:cNvSpPr>
            <a:spLocks noGrp="1"/>
          </p:cNvSpPr>
          <p:nvPr>
            <p:ph type="sldImg"/>
          </p:nvPr>
        </p:nvSpPr>
        <p:spPr>
          <a:xfrm>
            <a:off x="685800" y="1143000"/>
            <a:ext cx="5486040" cy="3085920"/>
          </a:xfrm>
          <a:prstGeom prst="rect">
            <a:avLst/>
          </a:prstGeom>
          <a:ln w="0">
            <a:noFill/>
          </a:ln>
        </p:spPr>
      </p:sp>
      <p:sp>
        <p:nvSpPr>
          <p:cNvPr id="141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4" name="PlaceHolder 1"/>
          <p:cNvSpPr>
            <a:spLocks noGrp="1"/>
          </p:cNvSpPr>
          <p:nvPr>
            <p:ph type="sldImg"/>
          </p:nvPr>
        </p:nvSpPr>
        <p:spPr>
          <a:xfrm>
            <a:off x="685800" y="1143000"/>
            <a:ext cx="5486040" cy="3085920"/>
          </a:xfrm>
          <a:prstGeom prst="rect">
            <a:avLst/>
          </a:prstGeom>
          <a:ln w="0">
            <a:noFill/>
          </a:ln>
        </p:spPr>
      </p:sp>
      <p:sp>
        <p:nvSpPr>
          <p:cNvPr id="141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17" name="PlaceHolder 1"/>
          <p:cNvSpPr>
            <a:spLocks noGrp="1"/>
          </p:cNvSpPr>
          <p:nvPr>
            <p:ph type="sldImg"/>
          </p:nvPr>
        </p:nvSpPr>
        <p:spPr>
          <a:xfrm>
            <a:off x="685800" y="1143000"/>
            <a:ext cx="5486040" cy="3085920"/>
          </a:xfrm>
          <a:prstGeom prst="rect">
            <a:avLst/>
          </a:prstGeom>
          <a:ln w="0">
            <a:noFill/>
          </a:ln>
        </p:spPr>
      </p:sp>
      <p:sp>
        <p:nvSpPr>
          <p:cNvPr id="141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1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20" name="PlaceHolder 1"/>
          <p:cNvSpPr>
            <a:spLocks noGrp="1"/>
          </p:cNvSpPr>
          <p:nvPr>
            <p:ph type="sldImg"/>
          </p:nvPr>
        </p:nvSpPr>
        <p:spPr>
          <a:xfrm>
            <a:off x="685800" y="1143000"/>
            <a:ext cx="5486040" cy="3085920"/>
          </a:xfrm>
          <a:prstGeom prst="rect">
            <a:avLst/>
          </a:prstGeom>
          <a:ln w="0">
            <a:noFill/>
          </a:ln>
        </p:spPr>
      </p:sp>
      <p:sp>
        <p:nvSpPr>
          <p:cNvPr id="142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42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C05EEA-A71D-4B61-9DD3-B432B060B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81115C-2B92-4CFF-86A2-372ED9929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08EDB4-2C40-47B1-A0FF-BBA41F04E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A55575-D029-4E42-B11F-DD602D162D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A7CFDE-4B72-4F33-8F57-9DD6BEA62D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E70F4A-046F-476B-BCC2-F9ED4F8DB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35AA4-6023-4752-A554-ECD5BCBBE8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F1437-B31E-4E7E-AA8C-4DDDFF4BC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A43CBC-549C-4917-83A6-A52C2ADC2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8BFC7-C049-4BBD-B355-44D923DB4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D14AE-1F93-4ECE-9526-C92A8C413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B34D507-DA08-47FB-9320-D28DD32AA94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6AC4BC6-7F9F-4E4D-BAD1-04E7BBB1023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0413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学生学习辅导</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学生学习辅导简介</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学生学习辅导的益处</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学生学习辅导的方式</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学生学习辅导的技巧</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学生学习辅导的注意事项</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学生学习辅导简介</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学生学习辅导的定义</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学生学习辅导是指为学生提供针对性的学习指导和支持的过程，旨在帮助学生提高学习效果和成绩。学生学习辅导可以在课堂内外进行，帮助学生克服学习障碍，提高学习动力。</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学生学习辅导的重要性</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帮助学生解决学习中遇到的问题</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解决问题</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提高学习动力和兴趣</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提高动力</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激发学生的学习潜能</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激发潜能</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为每位学生提供个性化的学习支持</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个性化服务</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81"/>
          <p:cNvGrpSpPr/>
          <p:nvPr/>
        </p:nvGrpSpPr>
        <p:grpSpPr>
          <a:xfrm>
            <a:off x="5322960" y="5068080"/>
            <a:ext cx="988200" cy="1001880"/>
            <a:chOff x="5322960" y="5068080"/>
            <a:chExt cx="988200" cy="1001880"/>
          </a:xfrm>
        </p:grpSpPr>
        <p:sp>
          <p:nvSpPr>
            <p:cNvPr id="23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54" name="组合 64"/>
          <p:cNvGrpSpPr/>
          <p:nvPr/>
        </p:nvGrpSpPr>
        <p:grpSpPr>
          <a:xfrm>
            <a:off x="-119880" y="962280"/>
            <a:ext cx="1961640" cy="2948040"/>
            <a:chOff x="-119880" y="962280"/>
            <a:chExt cx="1961640" cy="2948040"/>
          </a:xfrm>
        </p:grpSpPr>
        <p:sp>
          <p:nvSpPr>
            <p:cNvPr id="25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学生学习辅导的形式</a:t>
            </a:r>
            <a:endParaRPr lang="en-US" sz="3600" b="0" strike="noStrike" spc="-1">
              <a:solidFill>
                <a:schemeClr val="dk1"/>
              </a:solidFill>
              <a:latin typeface="Arial"/>
            </a:endParaRPr>
          </a:p>
        </p:txBody>
      </p:sp>
      <p:sp>
        <p:nvSpPr>
          <p:cNvPr id="26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专注于个体学生的学习需求</a:t>
            </a:r>
            <a:endParaRPr lang="en-US" sz="1600" b="0" strike="noStrike" spc="-1">
              <a:solidFill>
                <a:srgbClr val="000000"/>
              </a:solidFill>
              <a:latin typeface="Arial"/>
            </a:endParaRPr>
          </a:p>
        </p:txBody>
      </p:sp>
      <p:sp>
        <p:nvSpPr>
          <p:cNvPr id="26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一对一辅导</a:t>
            </a:r>
            <a:endParaRPr lang="en-US" sz="2000" b="0" strike="noStrike" spc="-1">
              <a:solidFill>
                <a:srgbClr val="000000"/>
              </a:solidFill>
              <a:latin typeface="Arial"/>
            </a:endParaRPr>
          </a:p>
        </p:txBody>
      </p:sp>
      <p:sp>
        <p:nvSpPr>
          <p:cNvPr id="26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促进学生间的互动和合作</a:t>
            </a:r>
            <a:endParaRPr lang="en-US" sz="1600" b="0" strike="noStrike" spc="-1">
              <a:solidFill>
                <a:srgbClr val="000000"/>
              </a:solidFill>
              <a:latin typeface="Arial"/>
            </a:endParaRPr>
          </a:p>
        </p:txBody>
      </p:sp>
      <p:sp>
        <p:nvSpPr>
          <p:cNvPr id="27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小组辅导</a:t>
            </a:r>
            <a:endParaRPr lang="en-US" sz="2000" b="0" strike="noStrike" spc="-1">
              <a:solidFill>
                <a:srgbClr val="000000"/>
              </a:solidFill>
              <a:latin typeface="Arial"/>
            </a:endParaRPr>
          </a:p>
        </p:txBody>
      </p:sp>
      <p:sp>
        <p:nvSpPr>
          <p:cNvPr id="27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通过网络平台实现学习辅导</a:t>
            </a:r>
            <a:endParaRPr lang="en-US" sz="1600" b="0" strike="noStrike" spc="-1">
              <a:solidFill>
                <a:srgbClr val="000000"/>
              </a:solidFill>
              <a:latin typeface="Arial"/>
            </a:endParaRPr>
          </a:p>
        </p:txBody>
      </p:sp>
      <p:sp>
        <p:nvSpPr>
          <p:cNvPr id="27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网上辅导</a:t>
            </a:r>
            <a:endParaRPr lang="en-US" sz="2000" b="0" strike="noStrike" spc="-1">
              <a:solidFill>
                <a:srgbClr val="000000"/>
              </a:solidFill>
              <a:latin typeface="Arial"/>
            </a:endParaRPr>
          </a:p>
        </p:txBody>
      </p:sp>
      <p:sp>
        <p:nvSpPr>
          <p:cNvPr id="27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在家庭环境中进行学习指导</a:t>
            </a:r>
            <a:endParaRPr lang="en-US" sz="1600" b="0" strike="noStrike" spc="-1">
              <a:solidFill>
                <a:srgbClr val="000000"/>
              </a:solidFill>
              <a:latin typeface="Arial"/>
            </a:endParaRPr>
          </a:p>
        </p:txBody>
      </p:sp>
      <p:sp>
        <p:nvSpPr>
          <p:cNvPr id="27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家庭辅导</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3400" fill="hold"/>
                                        <p:tgtEl>
                                          <p:spTgt spid="254"/>
                                        </p:tgtEl>
                                        <p:attrNameLst>
                                          <p:attrName>ppt_x</p:attrName>
                                        </p:attrNameLst>
                                      </p:cBhvr>
                                      <p:tavLst>
                                        <p:tav tm="0">
                                          <p:val>
                                            <p:strVal val="0-#ppt_w/2"/>
                                          </p:val>
                                        </p:tav>
                                        <p:tav tm="100000">
                                          <p:val>
                                            <p:strVal val="#ppt_x"/>
                                          </p:val>
                                        </p:tav>
                                      </p:tavLst>
                                    </p:anim>
                                    <p:anim calcmode="lin" valueType="num">
                                      <p:cBhvr additive="repl">
                                        <p:cTn id="8" dur="3400" fill="hold"/>
                                        <p:tgtEl>
                                          <p:spTgt spid="25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37"/>
                                        </p:tgtEl>
                                        <p:attrNameLst>
                                          <p:attrName>style.visibility</p:attrName>
                                        </p:attrNameLst>
                                      </p:cBhvr>
                                      <p:to>
                                        <p:strVal val="visible"/>
                                      </p:to>
                                    </p:set>
                                    <p:anim calcmode="lin" valueType="num">
                                      <p:cBhvr additive="repl">
                                        <p:cTn id="11" dur="4000" fill="hold"/>
                                        <p:tgtEl>
                                          <p:spTgt spid="237"/>
                                        </p:tgtEl>
                                        <p:attrNameLst>
                                          <p:attrName>ppt_x</p:attrName>
                                        </p:attrNameLst>
                                      </p:cBhvr>
                                      <p:tavLst>
                                        <p:tav tm="0">
                                          <p:val>
                                            <p:strVal val="0-#ppt_w/2"/>
                                          </p:val>
                                        </p:tav>
                                        <p:tav tm="100000">
                                          <p:val>
                                            <p:strVal val="#ppt_x"/>
                                          </p:val>
                                        </p:tav>
                                      </p:tavLst>
                                    </p:anim>
                                    <p:anim calcmode="lin" valueType="num">
                                      <p:cBhvr additive="repl">
                                        <p:cTn id="12" dur="4000" fill="hold"/>
                                        <p:tgtEl>
                                          <p:spTgt spid="2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学生学习辅导案例分析</a:t>
            </a:r>
            <a:endParaRPr lang="en-US" sz="3600" b="0" strike="noStrike" spc="-1">
              <a:solidFill>
                <a:schemeClr val="dk1"/>
              </a:solidFill>
              <a:latin typeface="Arial"/>
            </a:endParaRPr>
          </a:p>
        </p:txBody>
      </p:sp>
      <p:sp>
        <p:nvSpPr>
          <p:cNvPr id="27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学生通过辅导提高了考试成绩</a:t>
            </a:r>
            <a:endParaRPr lang="en-US" sz="1600" b="0" strike="noStrike" spc="-1">
              <a:solidFill>
                <a:srgbClr val="000000"/>
              </a:solidFill>
              <a:latin typeface="Arial"/>
            </a:endParaRPr>
          </a:p>
        </p:txBody>
      </p:sp>
      <p:sp>
        <p:nvSpPr>
          <p:cNvPr id="27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提高成绩</a:t>
            </a:r>
            <a:endParaRPr lang="en-US" sz="2000" b="0" strike="noStrike" spc="-1">
              <a:solidFill>
                <a:srgbClr val="000000"/>
              </a:solidFill>
              <a:latin typeface="Arial"/>
            </a:endParaRPr>
          </a:p>
        </p:txBody>
      </p:sp>
      <p:sp>
        <p:nvSpPr>
          <p:cNvPr id="27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7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8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学生对学习的兴趣得到了培养</a:t>
            </a:r>
            <a:endParaRPr lang="en-US" sz="1600" b="0" strike="noStrike" spc="-1">
              <a:solidFill>
                <a:srgbClr val="000000"/>
              </a:solidFill>
              <a:latin typeface="Arial"/>
            </a:endParaRPr>
          </a:p>
        </p:txBody>
      </p:sp>
      <p:sp>
        <p:nvSpPr>
          <p:cNvPr id="28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兴趣培养</a:t>
            </a:r>
            <a:endParaRPr lang="en-US" sz="2000" b="0" strike="noStrike" spc="-1">
              <a:solidFill>
                <a:srgbClr val="000000"/>
              </a:solidFill>
              <a:latin typeface="Arial"/>
            </a:endParaRPr>
          </a:p>
        </p:txBody>
      </p:sp>
      <p:sp>
        <p:nvSpPr>
          <p:cNvPr id="28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8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学生在学习过程中获得了更强的自信心</a:t>
            </a:r>
            <a:endParaRPr lang="en-US" sz="1600" b="0" strike="noStrike" spc="-1">
              <a:solidFill>
                <a:srgbClr val="000000"/>
              </a:solidFill>
              <a:latin typeface="Arial"/>
            </a:endParaRPr>
          </a:p>
        </p:txBody>
      </p:sp>
      <p:sp>
        <p:nvSpPr>
          <p:cNvPr id="28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自信心增强</a:t>
            </a:r>
            <a:endParaRPr lang="en-US" sz="2000" b="0" strike="noStrike" spc="-1">
              <a:solidFill>
                <a:srgbClr val="000000"/>
              </a:solidFill>
              <a:latin typeface="Arial"/>
            </a:endParaRPr>
          </a:p>
        </p:txBody>
      </p:sp>
      <p:sp>
        <p:nvSpPr>
          <p:cNvPr id="285"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6"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7"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8"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89" name="组合 1"/>
          <p:cNvGrpSpPr/>
          <p:nvPr/>
        </p:nvGrpSpPr>
        <p:grpSpPr>
          <a:xfrm>
            <a:off x="7341840" y="705600"/>
            <a:ext cx="3449520" cy="3434400"/>
            <a:chOff x="7341840" y="705600"/>
            <a:chExt cx="3449520" cy="3434400"/>
          </a:xfrm>
        </p:grpSpPr>
        <p:sp>
          <p:nvSpPr>
            <p:cNvPr id="290"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1"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2"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3"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4"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5"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6"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7"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8"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9"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00"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01" name="组合 28"/>
          <p:cNvGrpSpPr/>
          <p:nvPr/>
        </p:nvGrpSpPr>
        <p:grpSpPr>
          <a:xfrm>
            <a:off x="6229080" y="3172320"/>
            <a:ext cx="3078000" cy="3131280"/>
            <a:chOff x="6229080" y="3172320"/>
            <a:chExt cx="3078000" cy="3131280"/>
          </a:xfrm>
        </p:grpSpPr>
        <p:sp>
          <p:nvSpPr>
            <p:cNvPr id="302"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3"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4"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5"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85"/>
                                        </p:tgtEl>
                                        <p:attrNameLst>
                                          <p:attrName>style.visibility</p:attrName>
                                        </p:attrNameLst>
                                      </p:cBhvr>
                                      <p:to>
                                        <p:strVal val="visible"/>
                                      </p:to>
                                    </p:set>
                                    <p:anim calcmode="lin" valueType="num">
                                      <p:cBhvr additive="repl">
                                        <p:cTn id="7" dur="500" fill="hold"/>
                                        <p:tgtEl>
                                          <p:spTgt spid="285"/>
                                        </p:tgtEl>
                                        <p:attrNameLst>
                                          <p:attrName>ppt_w</p:attrName>
                                        </p:attrNameLst>
                                      </p:cBhvr>
                                      <p:tavLst>
                                        <p:tav tm="0">
                                          <p:val>
                                            <p:fltVal val="0"/>
                                          </p:val>
                                        </p:tav>
                                        <p:tav tm="100000">
                                          <p:val>
                                            <p:strVal val="#ppt_w"/>
                                          </p:val>
                                        </p:tav>
                                      </p:tavLst>
                                    </p:anim>
                                    <p:anim calcmode="lin" valueType="num">
                                      <p:cBhvr additive="repl">
                                        <p:cTn id="8" dur="500" fill="hold"/>
                                        <p:tgtEl>
                                          <p:spTgt spid="285"/>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86"/>
                                        </p:tgtEl>
                                        <p:attrNameLst>
                                          <p:attrName>style.visibility</p:attrName>
                                        </p:attrNameLst>
                                      </p:cBhvr>
                                      <p:to>
                                        <p:strVal val="visible"/>
                                      </p:to>
                                    </p:set>
                                    <p:anim calcmode="lin" valueType="num">
                                      <p:cBhvr additive="repl">
                                        <p:cTn id="11" dur="500" fill="hold"/>
                                        <p:tgtEl>
                                          <p:spTgt spid="286"/>
                                        </p:tgtEl>
                                        <p:attrNameLst>
                                          <p:attrName>ppt_w</p:attrName>
                                        </p:attrNameLst>
                                      </p:cBhvr>
                                      <p:tavLst>
                                        <p:tav tm="0">
                                          <p:val>
                                            <p:fltVal val="0"/>
                                          </p:val>
                                        </p:tav>
                                        <p:tav tm="100000">
                                          <p:val>
                                            <p:strVal val="#ppt_w"/>
                                          </p:val>
                                        </p:tav>
                                      </p:tavLst>
                                    </p:anim>
                                    <p:anim calcmode="lin" valueType="num">
                                      <p:cBhvr additive="repl">
                                        <p:cTn id="12" dur="500" fill="hold"/>
                                        <p:tgtEl>
                                          <p:spTgt spid="286"/>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87"/>
                                        </p:tgtEl>
                                        <p:attrNameLst>
                                          <p:attrName>style.visibility</p:attrName>
                                        </p:attrNameLst>
                                      </p:cBhvr>
                                      <p:to>
                                        <p:strVal val="visible"/>
                                      </p:to>
                                    </p:set>
                                    <p:anim calcmode="lin" valueType="num">
                                      <p:cBhvr additive="repl">
                                        <p:cTn id="15" dur="500" fill="hold"/>
                                        <p:tgtEl>
                                          <p:spTgt spid="287"/>
                                        </p:tgtEl>
                                        <p:attrNameLst>
                                          <p:attrName>ppt_w</p:attrName>
                                        </p:attrNameLst>
                                      </p:cBhvr>
                                      <p:tavLst>
                                        <p:tav tm="0">
                                          <p:val>
                                            <p:fltVal val="0"/>
                                          </p:val>
                                        </p:tav>
                                        <p:tav tm="100000">
                                          <p:val>
                                            <p:strVal val="#ppt_w"/>
                                          </p:val>
                                        </p:tav>
                                      </p:tavLst>
                                    </p:anim>
                                    <p:anim calcmode="lin" valueType="num">
                                      <p:cBhvr additive="repl">
                                        <p:cTn id="16" dur="500" fill="hold"/>
                                        <p:tgtEl>
                                          <p:spTgt spid="287"/>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88"/>
                                        </p:tgtEl>
                                        <p:attrNameLst>
                                          <p:attrName>style.visibility</p:attrName>
                                        </p:attrNameLst>
                                      </p:cBhvr>
                                      <p:to>
                                        <p:strVal val="visible"/>
                                      </p:to>
                                    </p:set>
                                    <p:anim calcmode="lin" valueType="num">
                                      <p:cBhvr additive="repl">
                                        <p:cTn id="19" dur="500" fill="hold"/>
                                        <p:tgtEl>
                                          <p:spTgt spid="288"/>
                                        </p:tgtEl>
                                        <p:attrNameLst>
                                          <p:attrName>ppt_w</p:attrName>
                                        </p:attrNameLst>
                                      </p:cBhvr>
                                      <p:tavLst>
                                        <p:tav tm="0">
                                          <p:val>
                                            <p:fltVal val="0"/>
                                          </p:val>
                                        </p:tav>
                                        <p:tav tm="100000">
                                          <p:val>
                                            <p:strVal val="#ppt_w"/>
                                          </p:val>
                                        </p:tav>
                                      </p:tavLst>
                                    </p:anim>
                                    <p:anim calcmode="lin" valueType="num">
                                      <p:cBhvr additive="repl">
                                        <p:cTn id="20" dur="500" fill="hold"/>
                                        <p:tgtEl>
                                          <p:spTgt spid="288"/>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89"/>
                                        </p:tgtEl>
                                        <p:attrNameLst>
                                          <p:attrName>style.visibility</p:attrName>
                                        </p:attrNameLst>
                                      </p:cBhvr>
                                      <p:to>
                                        <p:strVal val="visible"/>
                                      </p:to>
                                    </p:set>
                                    <p:anim calcmode="lin" valueType="num">
                                      <p:cBhvr additive="repl">
                                        <p:cTn id="25" dur="500" fill="hold"/>
                                        <p:tgtEl>
                                          <p:spTgt spid="289"/>
                                        </p:tgtEl>
                                        <p:attrNameLst>
                                          <p:attrName>ppt_w</p:attrName>
                                        </p:attrNameLst>
                                      </p:cBhvr>
                                      <p:tavLst>
                                        <p:tav tm="0">
                                          <p:val>
                                            <p:fltVal val="0"/>
                                          </p:val>
                                        </p:tav>
                                        <p:tav tm="100000">
                                          <p:val>
                                            <p:strVal val="#ppt_w"/>
                                          </p:val>
                                        </p:tav>
                                      </p:tavLst>
                                    </p:anim>
                                    <p:anim calcmode="lin" valueType="num">
                                      <p:cBhvr additive="repl">
                                        <p:cTn id="26" dur="500" fill="hold"/>
                                        <p:tgtEl>
                                          <p:spTgt spid="289"/>
                                        </p:tgtEl>
                                        <p:attrNameLst>
                                          <p:attrName>ppt_h</p:attrName>
                                        </p:attrNameLst>
                                      </p:cBhvr>
                                      <p:tavLst>
                                        <p:tav tm="0">
                                          <p:val>
                                            <p:fltVal val="0"/>
                                          </p:val>
                                        </p:tav>
                                        <p:tav tm="100000">
                                          <p:val>
                                            <p:strVal val="#ppt_h"/>
                                          </p:val>
                                        </p:tav>
                                      </p:tavLst>
                                    </p:anim>
                                    <p:animEffect transition="in" filter="fade">
                                      <p:cBhvr additive="repl">
                                        <p:cTn id="27" dur="500"/>
                                        <p:tgtEl>
                                          <p:spTgt spid="289"/>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301"/>
                                        </p:tgtEl>
                                        <p:attrNameLst>
                                          <p:attrName>style.visibility</p:attrName>
                                        </p:attrNameLst>
                                      </p:cBhvr>
                                      <p:to>
                                        <p:strVal val="visible"/>
                                      </p:to>
                                    </p:set>
                                    <p:anim calcmode="lin" valueType="num">
                                      <p:cBhvr additive="repl">
                                        <p:cTn id="30" dur="500" fill="hold"/>
                                        <p:tgtEl>
                                          <p:spTgt spid="301"/>
                                        </p:tgtEl>
                                        <p:attrNameLst>
                                          <p:attrName>ppt_w</p:attrName>
                                        </p:attrNameLst>
                                      </p:cBhvr>
                                      <p:tavLst>
                                        <p:tav tm="0">
                                          <p:val>
                                            <p:fltVal val="0"/>
                                          </p:val>
                                        </p:tav>
                                        <p:tav tm="100000">
                                          <p:val>
                                            <p:strVal val="#ppt_w"/>
                                          </p:val>
                                        </p:tav>
                                      </p:tavLst>
                                    </p:anim>
                                    <p:anim calcmode="lin" valueType="num">
                                      <p:cBhvr additive="repl">
                                        <p:cTn id="31" dur="500" fill="hold"/>
                                        <p:tgtEl>
                                          <p:spTgt spid="301"/>
                                        </p:tgtEl>
                                        <p:attrNameLst>
                                          <p:attrName>ppt_h</p:attrName>
                                        </p:attrNameLst>
                                      </p:cBhvr>
                                      <p:tavLst>
                                        <p:tav tm="0">
                                          <p:val>
                                            <p:fltVal val="0"/>
                                          </p:val>
                                        </p:tav>
                                        <p:tav tm="100000">
                                          <p:val>
                                            <p:strVal val="#ppt_h"/>
                                          </p:val>
                                        </p:tav>
                                      </p:tavLst>
                                    </p:anim>
                                    <p:animEffect transition="in" filter="fade">
                                      <p:cBhvr additive="repl">
                                        <p:cTn id="32" dur="5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8" name="组合 64"/>
          <p:cNvGrpSpPr/>
          <p:nvPr/>
        </p:nvGrpSpPr>
        <p:grpSpPr>
          <a:xfrm>
            <a:off x="-119880" y="962280"/>
            <a:ext cx="1961640" cy="2948040"/>
            <a:chOff x="-119880" y="962280"/>
            <a:chExt cx="1961640" cy="2948040"/>
          </a:xfrm>
        </p:grpSpPr>
        <p:sp>
          <p:nvSpPr>
            <p:cNvPr id="31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31"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小组辅导</a:t>
            </a:r>
            <a:endParaRPr lang="en-US" sz="1800" b="0" strike="noStrike" spc="-1">
              <a:solidFill>
                <a:srgbClr val="000000"/>
              </a:solidFill>
              <a:latin typeface="Arial"/>
            </a:endParaRPr>
          </a:p>
        </p:txBody>
      </p:sp>
      <p:sp>
        <p:nvSpPr>
          <p:cNvPr id="332"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合作交流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团队精神</a:t>
            </a:r>
            <a:endParaRPr lang="en-US" sz="1400" b="0" strike="noStrike" spc="-1">
              <a:solidFill>
                <a:srgbClr val="000000"/>
              </a:solidFill>
              <a:latin typeface="Arial"/>
            </a:endParaRPr>
          </a:p>
        </p:txBody>
      </p:sp>
      <p:sp>
        <p:nvSpPr>
          <p:cNvPr id="3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34"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网上辅导</a:t>
            </a:r>
            <a:endParaRPr lang="en-US" sz="1800" b="0" strike="noStrike" spc="-1">
              <a:solidFill>
                <a:srgbClr val="000000"/>
              </a:solidFill>
              <a:latin typeface="Arial"/>
            </a:endParaRPr>
          </a:p>
        </p:txBody>
      </p:sp>
      <p:sp>
        <p:nvSpPr>
          <p:cNvPr id="335"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灵活方便</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时间自由</a:t>
            </a:r>
            <a:endParaRPr lang="en-US" sz="1400" b="0" strike="noStrike" spc="-1">
              <a:solidFill>
                <a:srgbClr val="000000"/>
              </a:solidFill>
              <a:latin typeface="Arial"/>
            </a:endParaRPr>
          </a:p>
        </p:txBody>
      </p:sp>
      <p:sp>
        <p:nvSpPr>
          <p:cNvPr id="3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37"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家庭辅导</a:t>
            </a:r>
            <a:endParaRPr lang="en-US" sz="1800" b="0" strike="noStrike" spc="-1">
              <a:solidFill>
                <a:srgbClr val="000000"/>
              </a:solidFill>
              <a:latin typeface="Arial"/>
            </a:endParaRPr>
          </a:p>
        </p:txBody>
      </p:sp>
      <p:sp>
        <p:nvSpPr>
          <p:cNvPr id="338"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亲近关系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家庭和谐</a:t>
            </a:r>
            <a:endParaRPr lang="en-US" sz="1400" b="0" strike="noStrike" spc="-1">
              <a:solidFill>
                <a:srgbClr val="000000"/>
              </a:solidFill>
              <a:latin typeface="Arial"/>
            </a:endParaRPr>
          </a:p>
        </p:txBody>
      </p:sp>
      <p:sp>
        <p:nvSpPr>
          <p:cNvPr id="33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学生学习辅导对比</a:t>
            </a:r>
            <a:endParaRPr lang="en-US" sz="3600" b="0" strike="noStrike" spc="-1">
              <a:solidFill>
                <a:schemeClr val="dk1"/>
              </a:solidFill>
              <a:latin typeface="Arial"/>
            </a:endParaRPr>
          </a:p>
        </p:txBody>
      </p:sp>
      <p:sp>
        <p:nvSpPr>
          <p:cNvPr id="3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41"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一对一辅导</a:t>
            </a:r>
            <a:endParaRPr lang="en-US" sz="1800" b="0" strike="noStrike" spc="-1">
              <a:solidFill>
                <a:srgbClr val="000000"/>
              </a:solidFill>
              <a:latin typeface="Arial"/>
            </a:endParaRPr>
          </a:p>
        </p:txBody>
      </p:sp>
      <p:sp>
        <p:nvSpPr>
          <p:cNvPr id="342"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个性化服务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重点突破</a:t>
            </a:r>
            <a:endParaRPr lang="en-US" sz="1400" b="0" strike="noStrike" spc="-1">
              <a:solidFill>
                <a:srgbClr val="000000"/>
              </a:solidFill>
              <a:latin typeface="Arial"/>
            </a:endParaRPr>
          </a:p>
        </p:txBody>
      </p:sp>
      <p:sp>
        <p:nvSpPr>
          <p:cNvPr id="343"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44"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45"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46"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47" name="组合 81"/>
          <p:cNvGrpSpPr/>
          <p:nvPr/>
        </p:nvGrpSpPr>
        <p:grpSpPr>
          <a:xfrm>
            <a:off x="381960" y="5287680"/>
            <a:ext cx="988200" cy="1001880"/>
            <a:chOff x="381960" y="5287680"/>
            <a:chExt cx="988200" cy="1001880"/>
          </a:xfrm>
        </p:grpSpPr>
        <p:sp>
          <p:nvSpPr>
            <p:cNvPr id="348"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49"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0"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1"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2"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3"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4"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5"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6"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0"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1"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2"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3"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18"/>
                                        </p:tgtEl>
                                        <p:attrNameLst>
                                          <p:attrName>style.visibility</p:attrName>
                                        </p:attrNameLst>
                                      </p:cBhvr>
                                      <p:to>
                                        <p:strVal val="visible"/>
                                      </p:to>
                                    </p:set>
                                    <p:anim calcmode="lin" valueType="num">
                                      <p:cBhvr additive="repl">
                                        <p:cTn id="7" dur="3400" fill="hold"/>
                                        <p:tgtEl>
                                          <p:spTgt spid="318"/>
                                        </p:tgtEl>
                                        <p:attrNameLst>
                                          <p:attrName>ppt_x</p:attrName>
                                        </p:attrNameLst>
                                      </p:cBhvr>
                                      <p:tavLst>
                                        <p:tav tm="0">
                                          <p:val>
                                            <p:strVal val="0-#ppt_w/2"/>
                                          </p:val>
                                        </p:tav>
                                        <p:tav tm="100000">
                                          <p:val>
                                            <p:strVal val="#ppt_x"/>
                                          </p:val>
                                        </p:tav>
                                      </p:tavLst>
                                    </p:anim>
                                    <p:anim calcmode="lin" valueType="num">
                                      <p:cBhvr additive="repl">
                                        <p:cTn id="8" dur="3400" fill="hold"/>
                                        <p:tgtEl>
                                          <p:spTgt spid="31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47"/>
                                        </p:tgtEl>
                                        <p:attrNameLst>
                                          <p:attrName>style.visibility</p:attrName>
                                        </p:attrNameLst>
                                      </p:cBhvr>
                                      <p:to>
                                        <p:strVal val="visible"/>
                                      </p:to>
                                    </p:set>
                                    <p:anim calcmode="lin" valueType="num">
                                      <p:cBhvr additive="repl">
                                        <p:cTn id="11" dur="4000" fill="hold"/>
                                        <p:tgtEl>
                                          <p:spTgt spid="347"/>
                                        </p:tgtEl>
                                        <p:attrNameLst>
                                          <p:attrName>ppt_x</p:attrName>
                                        </p:attrNameLst>
                                      </p:cBhvr>
                                      <p:tavLst>
                                        <p:tav tm="0">
                                          <p:val>
                                            <p:strVal val="0-#ppt_w/2"/>
                                          </p:val>
                                        </p:tav>
                                        <p:tav tm="100000">
                                          <p:val>
                                            <p:strVal val="#ppt_x"/>
                                          </p:val>
                                        </p:tav>
                                      </p:tavLst>
                                    </p:anim>
                                    <p:anim calcmode="lin" valueType="num">
                                      <p:cBhvr additive="repl">
                                        <p:cTn id="12" dur="4000" fill="hold"/>
                                        <p:tgtEl>
                                          <p:spTgt spid="34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4" name="组合 4"/>
          <p:cNvGrpSpPr/>
          <p:nvPr/>
        </p:nvGrpSpPr>
        <p:grpSpPr>
          <a:xfrm>
            <a:off x="995040" y="1876680"/>
            <a:ext cx="4299120" cy="3638880"/>
            <a:chOff x="995040" y="1876680"/>
            <a:chExt cx="4299120" cy="3638880"/>
          </a:xfrm>
        </p:grpSpPr>
        <p:grpSp>
          <p:nvGrpSpPr>
            <p:cNvPr id="365" name="组合 5"/>
            <p:cNvGrpSpPr/>
            <p:nvPr/>
          </p:nvGrpSpPr>
          <p:grpSpPr>
            <a:xfrm>
              <a:off x="995040" y="1876680"/>
              <a:ext cx="2624760" cy="2235240"/>
              <a:chOff x="995040" y="1876680"/>
              <a:chExt cx="2624760" cy="2235240"/>
            </a:xfrm>
          </p:grpSpPr>
          <p:grpSp>
            <p:nvGrpSpPr>
              <p:cNvPr id="366" name="组合 17"/>
              <p:cNvGrpSpPr/>
              <p:nvPr/>
            </p:nvGrpSpPr>
            <p:grpSpPr>
              <a:xfrm>
                <a:off x="1088640" y="1987200"/>
                <a:ext cx="2531160" cy="2049120"/>
                <a:chOff x="1088640" y="1987200"/>
                <a:chExt cx="2531160" cy="2049120"/>
              </a:xfrm>
            </p:grpSpPr>
            <p:sp>
              <p:nvSpPr>
                <p:cNvPr id="367"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8"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9"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71"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2" name="组合 6"/>
            <p:cNvGrpSpPr/>
            <p:nvPr/>
          </p:nvGrpSpPr>
          <p:grpSpPr>
            <a:xfrm>
              <a:off x="2216160" y="2158200"/>
              <a:ext cx="3078000" cy="2878200"/>
              <a:chOff x="2216160" y="2158200"/>
              <a:chExt cx="3078000" cy="2878200"/>
            </a:xfrm>
          </p:grpSpPr>
          <p:sp>
            <p:nvSpPr>
              <p:cNvPr id="373"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4"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5"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8" name="组合 7"/>
            <p:cNvGrpSpPr/>
            <p:nvPr/>
          </p:nvGrpSpPr>
          <p:grpSpPr>
            <a:xfrm>
              <a:off x="1456200" y="2001240"/>
              <a:ext cx="3443760" cy="3514320"/>
              <a:chOff x="1456200" y="2001240"/>
              <a:chExt cx="3443760" cy="3514320"/>
            </a:xfrm>
          </p:grpSpPr>
          <p:sp>
            <p:nvSpPr>
              <p:cNvPr id="379"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0"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1"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2"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3"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学生学习辅导的益处</a:t>
            </a:r>
            <a:endParaRPr lang="en-US" sz="3600" b="0" strike="noStrike" spc="-1">
              <a:solidFill>
                <a:schemeClr val="dk1"/>
              </a:solidFill>
              <a:latin typeface="Arial"/>
            </a:endParaRPr>
          </a:p>
        </p:txBody>
      </p:sp>
      <p:sp>
        <p:nvSpPr>
          <p:cNvPr id="3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64"/>
                                        </p:tgtEl>
                                        <p:attrNameLst>
                                          <p:attrName>style.visibility</p:attrName>
                                        </p:attrNameLst>
                                      </p:cBhvr>
                                      <p:to>
                                        <p:strVal val="visible"/>
                                      </p:to>
                                    </p:set>
                                    <p:anim calcmode="lin" valueType="num">
                                      <p:cBhvr additive="repl">
                                        <p:cTn id="7" dur="500" fill="hold"/>
                                        <p:tgtEl>
                                          <p:spTgt spid="364"/>
                                        </p:tgtEl>
                                        <p:attrNameLst>
                                          <p:attrName>ppt_w</p:attrName>
                                        </p:attrNameLst>
                                      </p:cBhvr>
                                      <p:tavLst>
                                        <p:tav tm="0">
                                          <p:val>
                                            <p:fltVal val="0"/>
                                          </p:val>
                                        </p:tav>
                                        <p:tav tm="100000">
                                          <p:val>
                                            <p:strVal val="#ppt_w"/>
                                          </p:val>
                                        </p:tav>
                                      </p:tavLst>
                                    </p:anim>
                                    <p:anim calcmode="lin" valueType="num">
                                      <p:cBhvr additive="repl">
                                        <p:cTn id="8" dur="500" fill="hold"/>
                                        <p:tgtEl>
                                          <p:spTgt spid="364"/>
                                        </p:tgtEl>
                                        <p:attrNameLst>
                                          <p:attrName>ppt_h</p:attrName>
                                        </p:attrNameLst>
                                      </p:cBhvr>
                                      <p:tavLst>
                                        <p:tav tm="0">
                                          <p:val>
                                            <p:fltVal val="0"/>
                                          </p:val>
                                        </p:tav>
                                        <p:tav tm="100000">
                                          <p:val>
                                            <p:strVal val="#ppt_h"/>
                                          </p:val>
                                        </p:tav>
                                      </p:tavLst>
                                    </p:anim>
                                    <p:animEffect transition="in" filter="fade">
                                      <p:cBhvr additive="repl">
                                        <p:cTn id="9" dur="500"/>
                                        <p:tgtEl>
                                          <p:spTgt spid="3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8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提高学习成绩</a:t>
            </a:r>
            <a:endParaRPr lang="en-US" sz="2800" b="0" strike="noStrike" spc="-1">
              <a:solidFill>
                <a:srgbClr val="000000"/>
              </a:solidFill>
              <a:latin typeface="Arial"/>
            </a:endParaRPr>
          </a:p>
        </p:txBody>
      </p:sp>
      <p:sp>
        <p:nvSpPr>
          <p:cNvPr id="38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通过学生学习辅导，学生可以获得更多的学习资源和指导，有助于提高学习成绩。学习辅导可以帮助学生更好地理解知识点，掌握学习方法，从而在学习中取得更好的成绩。</a:t>
            </a:r>
            <a:endParaRPr lang="en-US" sz="1800" b="0" strike="noStrike" spc="-1">
              <a:solidFill>
                <a:srgbClr val="000000"/>
              </a:solidFill>
              <a:latin typeface="Arial"/>
            </a:endParaRPr>
          </a:p>
        </p:txBody>
      </p:sp>
      <p:sp>
        <p:nvSpPr>
          <p:cNvPr id="3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9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92" name="组合 81"/>
          <p:cNvGrpSpPr/>
          <p:nvPr/>
        </p:nvGrpSpPr>
        <p:grpSpPr>
          <a:xfrm>
            <a:off x="5322960" y="5068080"/>
            <a:ext cx="988200" cy="1001880"/>
            <a:chOff x="5322960" y="5068080"/>
            <a:chExt cx="988200" cy="1001880"/>
          </a:xfrm>
        </p:grpSpPr>
        <p:sp>
          <p:nvSpPr>
            <p:cNvPr id="393"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0"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1"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4"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5"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6"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7"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8"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9" name="组合 64"/>
          <p:cNvGrpSpPr/>
          <p:nvPr/>
        </p:nvGrpSpPr>
        <p:grpSpPr>
          <a:xfrm>
            <a:off x="-119880" y="962280"/>
            <a:ext cx="1961640" cy="2948040"/>
            <a:chOff x="-119880" y="962280"/>
            <a:chExt cx="1961640" cy="2948040"/>
          </a:xfrm>
        </p:grpSpPr>
        <p:sp>
          <p:nvSpPr>
            <p:cNvPr id="41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2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增强自信心</a:t>
            </a:r>
            <a:endParaRPr lang="en-US" sz="3600" b="0" strike="noStrike" spc="-1">
              <a:solidFill>
                <a:schemeClr val="dk1"/>
              </a:solidFill>
              <a:latin typeface="Arial"/>
            </a:endParaRPr>
          </a:p>
        </p:txBody>
      </p:sp>
      <p:sp>
        <p:nvSpPr>
          <p:cNvPr id="42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学生学习辅导可以帮助学生解决学习中的困难，提高学习自信心。</a:t>
            </a:r>
            <a:endParaRPr lang="en-US" sz="1600" b="0" strike="noStrike" spc="-1">
              <a:solidFill>
                <a:srgbClr val="000000"/>
              </a:solidFill>
              <a:latin typeface="Arial"/>
            </a:endParaRPr>
          </a:p>
        </p:txBody>
      </p:sp>
      <p:sp>
        <p:nvSpPr>
          <p:cNvPr id="42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解决学习困难</a:t>
            </a:r>
            <a:endParaRPr lang="en-US" sz="2000" b="0" strike="noStrike" spc="-1">
              <a:solidFill>
                <a:srgbClr val="000000"/>
              </a:solidFill>
              <a:latin typeface="Arial"/>
            </a:endParaRPr>
          </a:p>
        </p:txBody>
      </p:sp>
      <p:sp>
        <p:nvSpPr>
          <p:cNvPr id="42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学生学习辅导可以鼓励学生持续努力，从而更好地面对学习挑战，增强自信心。</a:t>
            </a:r>
            <a:endParaRPr lang="en-US" sz="1600" b="0" strike="noStrike" spc="-1">
              <a:solidFill>
                <a:srgbClr val="000000"/>
              </a:solidFill>
              <a:latin typeface="Arial"/>
            </a:endParaRPr>
          </a:p>
        </p:txBody>
      </p:sp>
      <p:sp>
        <p:nvSpPr>
          <p:cNvPr id="42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鼓励个人成长</a:t>
            </a:r>
            <a:endParaRPr lang="en-US" sz="2000" b="0" strike="noStrike" spc="-1">
              <a:solidFill>
                <a:srgbClr val="000000"/>
              </a:solidFill>
              <a:latin typeface="Arial"/>
            </a:endParaRPr>
          </a:p>
        </p:txBody>
      </p:sp>
      <p:sp>
        <p:nvSpPr>
          <p:cNvPr id="42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学生学习辅导可以帮助学生建立学习动力，坚定学习信心，更好地应对学业挑战。</a:t>
            </a:r>
            <a:endParaRPr lang="en-US" sz="1600" b="0" strike="noStrike" spc="-1">
              <a:solidFill>
                <a:srgbClr val="000000"/>
              </a:solidFill>
              <a:latin typeface="Arial"/>
            </a:endParaRPr>
          </a:p>
        </p:txBody>
      </p:sp>
      <p:sp>
        <p:nvSpPr>
          <p:cNvPr id="42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建立学习动力</a:t>
            </a:r>
            <a:endParaRPr lang="en-US" sz="2000" b="0" strike="noStrike" spc="-1">
              <a:solidFill>
                <a:srgbClr val="000000"/>
              </a:solidFill>
              <a:latin typeface="Arial"/>
            </a:endParaRPr>
          </a:p>
        </p:txBody>
      </p:sp>
      <p:sp>
        <p:nvSpPr>
          <p:cNvPr id="42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2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9"/>
                                        </p:tgtEl>
                                        <p:attrNameLst>
                                          <p:attrName>style.visibility</p:attrName>
                                        </p:attrNameLst>
                                      </p:cBhvr>
                                      <p:to>
                                        <p:strVal val="visible"/>
                                      </p:to>
                                    </p:set>
                                    <p:anim calcmode="lin" valueType="num">
                                      <p:cBhvr additive="repl">
                                        <p:cTn id="7" dur="3400" fill="hold"/>
                                        <p:tgtEl>
                                          <p:spTgt spid="409"/>
                                        </p:tgtEl>
                                        <p:attrNameLst>
                                          <p:attrName>ppt_x</p:attrName>
                                        </p:attrNameLst>
                                      </p:cBhvr>
                                      <p:tavLst>
                                        <p:tav tm="0">
                                          <p:val>
                                            <p:strVal val="0-#ppt_w/2"/>
                                          </p:val>
                                        </p:tav>
                                        <p:tav tm="100000">
                                          <p:val>
                                            <p:strVal val="#ppt_x"/>
                                          </p:val>
                                        </p:tav>
                                      </p:tavLst>
                                    </p:anim>
                                    <p:anim calcmode="lin" valueType="num">
                                      <p:cBhvr additive="repl">
                                        <p:cTn id="8" dur="3400" fill="hold"/>
                                        <p:tgtEl>
                                          <p:spTgt spid="40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92"/>
                                        </p:tgtEl>
                                        <p:attrNameLst>
                                          <p:attrName>style.visibility</p:attrName>
                                        </p:attrNameLst>
                                      </p:cBhvr>
                                      <p:to>
                                        <p:strVal val="visible"/>
                                      </p:to>
                                    </p:set>
                                    <p:anim calcmode="lin" valueType="num">
                                      <p:cBhvr additive="repl">
                                        <p:cTn id="11" dur="4000" fill="hold"/>
                                        <p:tgtEl>
                                          <p:spTgt spid="392"/>
                                        </p:tgtEl>
                                        <p:attrNameLst>
                                          <p:attrName>ppt_x</p:attrName>
                                        </p:attrNameLst>
                                      </p:cBhvr>
                                      <p:tavLst>
                                        <p:tav tm="0">
                                          <p:val>
                                            <p:strVal val="0-#ppt_w/2"/>
                                          </p:val>
                                        </p:tav>
                                        <p:tav tm="100000">
                                          <p:val>
                                            <p:strVal val="#ppt_x"/>
                                          </p:val>
                                        </p:tav>
                                      </p:tavLst>
                                    </p:anim>
                                    <p:anim calcmode="lin" valueType="num">
                                      <p:cBhvr additive="repl">
                                        <p:cTn id="12" dur="4000" fill="hold"/>
                                        <p:tgtEl>
                                          <p:spTgt spid="39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培养学习习惯</a:t>
            </a:r>
            <a:endParaRPr lang="en-US" sz="3600" b="0" strike="noStrike" spc="-1">
              <a:solidFill>
                <a:schemeClr val="dk1"/>
              </a:solidFill>
              <a:latin typeface="Arial"/>
            </a:endParaRPr>
          </a:p>
        </p:txBody>
      </p:sp>
      <p:sp>
        <p:nvSpPr>
          <p:cNvPr id="43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通过定期接受学生学习辅导，学生可以形成坚持学习的习惯，提高学习效率。</a:t>
            </a:r>
            <a:endParaRPr lang="en-US" sz="1600" b="0" strike="noStrike" spc="-1">
              <a:solidFill>
                <a:srgbClr val="000000"/>
              </a:solidFill>
              <a:latin typeface="Arial"/>
            </a:endParaRPr>
          </a:p>
        </p:txBody>
      </p:sp>
      <p:sp>
        <p:nvSpPr>
          <p:cNvPr id="43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定期接受辅导</a:t>
            </a:r>
            <a:endParaRPr lang="en-US" sz="2000" b="0" strike="noStrike" spc="-1">
              <a:solidFill>
                <a:srgbClr val="000000"/>
              </a:solidFill>
              <a:latin typeface="Arial"/>
            </a:endParaRPr>
          </a:p>
        </p:txBody>
      </p:sp>
      <p:sp>
        <p:nvSpPr>
          <p:cNvPr id="4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3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3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学生学习辅导可以通过学习报告反馈，帮助学生及时调整学习计划，持续提高学习水平。</a:t>
            </a:r>
            <a:endParaRPr lang="en-US" sz="1600" b="0" strike="noStrike" spc="-1">
              <a:solidFill>
                <a:srgbClr val="000000"/>
              </a:solidFill>
              <a:latin typeface="Arial"/>
            </a:endParaRPr>
          </a:p>
        </p:txBody>
      </p:sp>
      <p:sp>
        <p:nvSpPr>
          <p:cNvPr id="43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学习报告反馈</a:t>
            </a:r>
            <a:endParaRPr lang="en-US" sz="2000" b="0" strike="noStrike" spc="-1">
              <a:solidFill>
                <a:srgbClr val="000000"/>
              </a:solidFill>
              <a:latin typeface="Arial"/>
            </a:endParaRPr>
          </a:p>
        </p:txBody>
      </p:sp>
      <p:sp>
        <p:nvSpPr>
          <p:cNvPr id="4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3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学生学习辅导可以帮助学生提高学习质量，培养良好的学习态度和方法。</a:t>
            </a:r>
            <a:endParaRPr lang="en-US" sz="1600" b="0" strike="noStrike" spc="-1">
              <a:solidFill>
                <a:srgbClr val="000000"/>
              </a:solidFill>
              <a:latin typeface="Arial"/>
            </a:endParaRPr>
          </a:p>
        </p:txBody>
      </p:sp>
      <p:sp>
        <p:nvSpPr>
          <p:cNvPr id="43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提高学习质量</a:t>
            </a:r>
            <a:endParaRPr lang="en-US" sz="2000" b="0" strike="noStrike" spc="-1">
              <a:solidFill>
                <a:srgbClr val="000000"/>
              </a:solidFill>
              <a:latin typeface="Arial"/>
            </a:endParaRPr>
          </a:p>
        </p:txBody>
      </p:sp>
      <p:sp>
        <p:nvSpPr>
          <p:cNvPr id="440"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41"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42"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43"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44" name="组合 1"/>
          <p:cNvGrpSpPr/>
          <p:nvPr/>
        </p:nvGrpSpPr>
        <p:grpSpPr>
          <a:xfrm>
            <a:off x="7341840" y="705600"/>
            <a:ext cx="3449520" cy="3434400"/>
            <a:chOff x="7341840" y="705600"/>
            <a:chExt cx="3449520" cy="3434400"/>
          </a:xfrm>
        </p:grpSpPr>
        <p:sp>
          <p:nvSpPr>
            <p:cNvPr id="445"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0"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1"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2"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3"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4"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5"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56" name="组合 28"/>
          <p:cNvGrpSpPr/>
          <p:nvPr/>
        </p:nvGrpSpPr>
        <p:grpSpPr>
          <a:xfrm>
            <a:off x="6229080" y="3172320"/>
            <a:ext cx="3078000" cy="3131280"/>
            <a:chOff x="6229080" y="3172320"/>
            <a:chExt cx="3078000" cy="3131280"/>
          </a:xfrm>
        </p:grpSpPr>
        <p:sp>
          <p:nvSpPr>
            <p:cNvPr id="457"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4"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5"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6"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7"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8"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9"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0"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1"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2"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40"/>
                                        </p:tgtEl>
                                        <p:attrNameLst>
                                          <p:attrName>style.visibility</p:attrName>
                                        </p:attrNameLst>
                                      </p:cBhvr>
                                      <p:to>
                                        <p:strVal val="visible"/>
                                      </p:to>
                                    </p:set>
                                    <p:anim calcmode="lin" valueType="num">
                                      <p:cBhvr additive="repl">
                                        <p:cTn id="7" dur="500" fill="hold"/>
                                        <p:tgtEl>
                                          <p:spTgt spid="440"/>
                                        </p:tgtEl>
                                        <p:attrNameLst>
                                          <p:attrName>ppt_w</p:attrName>
                                        </p:attrNameLst>
                                      </p:cBhvr>
                                      <p:tavLst>
                                        <p:tav tm="0">
                                          <p:val>
                                            <p:fltVal val="0"/>
                                          </p:val>
                                        </p:tav>
                                        <p:tav tm="100000">
                                          <p:val>
                                            <p:strVal val="#ppt_w"/>
                                          </p:val>
                                        </p:tav>
                                      </p:tavLst>
                                    </p:anim>
                                    <p:anim calcmode="lin" valueType="num">
                                      <p:cBhvr additive="repl">
                                        <p:cTn id="8" dur="500" fill="hold"/>
                                        <p:tgtEl>
                                          <p:spTgt spid="440"/>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41"/>
                                        </p:tgtEl>
                                        <p:attrNameLst>
                                          <p:attrName>style.visibility</p:attrName>
                                        </p:attrNameLst>
                                      </p:cBhvr>
                                      <p:to>
                                        <p:strVal val="visible"/>
                                      </p:to>
                                    </p:set>
                                    <p:anim calcmode="lin" valueType="num">
                                      <p:cBhvr additive="repl">
                                        <p:cTn id="11" dur="500" fill="hold"/>
                                        <p:tgtEl>
                                          <p:spTgt spid="441"/>
                                        </p:tgtEl>
                                        <p:attrNameLst>
                                          <p:attrName>ppt_w</p:attrName>
                                        </p:attrNameLst>
                                      </p:cBhvr>
                                      <p:tavLst>
                                        <p:tav tm="0">
                                          <p:val>
                                            <p:fltVal val="0"/>
                                          </p:val>
                                        </p:tav>
                                        <p:tav tm="100000">
                                          <p:val>
                                            <p:strVal val="#ppt_w"/>
                                          </p:val>
                                        </p:tav>
                                      </p:tavLst>
                                    </p:anim>
                                    <p:anim calcmode="lin" valueType="num">
                                      <p:cBhvr additive="repl">
                                        <p:cTn id="12" dur="500" fill="hold"/>
                                        <p:tgtEl>
                                          <p:spTgt spid="441"/>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42"/>
                                        </p:tgtEl>
                                        <p:attrNameLst>
                                          <p:attrName>style.visibility</p:attrName>
                                        </p:attrNameLst>
                                      </p:cBhvr>
                                      <p:to>
                                        <p:strVal val="visible"/>
                                      </p:to>
                                    </p:set>
                                    <p:anim calcmode="lin" valueType="num">
                                      <p:cBhvr additive="repl">
                                        <p:cTn id="15" dur="500" fill="hold"/>
                                        <p:tgtEl>
                                          <p:spTgt spid="442"/>
                                        </p:tgtEl>
                                        <p:attrNameLst>
                                          <p:attrName>ppt_w</p:attrName>
                                        </p:attrNameLst>
                                      </p:cBhvr>
                                      <p:tavLst>
                                        <p:tav tm="0">
                                          <p:val>
                                            <p:fltVal val="0"/>
                                          </p:val>
                                        </p:tav>
                                        <p:tav tm="100000">
                                          <p:val>
                                            <p:strVal val="#ppt_w"/>
                                          </p:val>
                                        </p:tav>
                                      </p:tavLst>
                                    </p:anim>
                                    <p:anim calcmode="lin" valueType="num">
                                      <p:cBhvr additive="repl">
                                        <p:cTn id="16" dur="500" fill="hold"/>
                                        <p:tgtEl>
                                          <p:spTgt spid="442"/>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43"/>
                                        </p:tgtEl>
                                        <p:attrNameLst>
                                          <p:attrName>style.visibility</p:attrName>
                                        </p:attrNameLst>
                                      </p:cBhvr>
                                      <p:to>
                                        <p:strVal val="visible"/>
                                      </p:to>
                                    </p:set>
                                    <p:anim calcmode="lin" valueType="num">
                                      <p:cBhvr additive="repl">
                                        <p:cTn id="19" dur="500" fill="hold"/>
                                        <p:tgtEl>
                                          <p:spTgt spid="443"/>
                                        </p:tgtEl>
                                        <p:attrNameLst>
                                          <p:attrName>ppt_w</p:attrName>
                                        </p:attrNameLst>
                                      </p:cBhvr>
                                      <p:tavLst>
                                        <p:tav tm="0">
                                          <p:val>
                                            <p:fltVal val="0"/>
                                          </p:val>
                                        </p:tav>
                                        <p:tav tm="100000">
                                          <p:val>
                                            <p:strVal val="#ppt_w"/>
                                          </p:val>
                                        </p:tav>
                                      </p:tavLst>
                                    </p:anim>
                                    <p:anim calcmode="lin" valueType="num">
                                      <p:cBhvr additive="repl">
                                        <p:cTn id="20" dur="500" fill="hold"/>
                                        <p:tgtEl>
                                          <p:spTgt spid="443"/>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44"/>
                                        </p:tgtEl>
                                        <p:attrNameLst>
                                          <p:attrName>style.visibility</p:attrName>
                                        </p:attrNameLst>
                                      </p:cBhvr>
                                      <p:to>
                                        <p:strVal val="visible"/>
                                      </p:to>
                                    </p:set>
                                    <p:anim calcmode="lin" valueType="num">
                                      <p:cBhvr additive="repl">
                                        <p:cTn id="25" dur="500" fill="hold"/>
                                        <p:tgtEl>
                                          <p:spTgt spid="444"/>
                                        </p:tgtEl>
                                        <p:attrNameLst>
                                          <p:attrName>ppt_w</p:attrName>
                                        </p:attrNameLst>
                                      </p:cBhvr>
                                      <p:tavLst>
                                        <p:tav tm="0">
                                          <p:val>
                                            <p:fltVal val="0"/>
                                          </p:val>
                                        </p:tav>
                                        <p:tav tm="100000">
                                          <p:val>
                                            <p:strVal val="#ppt_w"/>
                                          </p:val>
                                        </p:tav>
                                      </p:tavLst>
                                    </p:anim>
                                    <p:anim calcmode="lin" valueType="num">
                                      <p:cBhvr additive="repl">
                                        <p:cTn id="26" dur="500" fill="hold"/>
                                        <p:tgtEl>
                                          <p:spTgt spid="444"/>
                                        </p:tgtEl>
                                        <p:attrNameLst>
                                          <p:attrName>ppt_h</p:attrName>
                                        </p:attrNameLst>
                                      </p:cBhvr>
                                      <p:tavLst>
                                        <p:tav tm="0">
                                          <p:val>
                                            <p:fltVal val="0"/>
                                          </p:val>
                                        </p:tav>
                                        <p:tav tm="100000">
                                          <p:val>
                                            <p:strVal val="#ppt_h"/>
                                          </p:val>
                                        </p:tav>
                                      </p:tavLst>
                                    </p:anim>
                                    <p:animEffect transition="in" filter="fade">
                                      <p:cBhvr additive="repl">
                                        <p:cTn id="27" dur="500"/>
                                        <p:tgtEl>
                                          <p:spTgt spid="444"/>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56"/>
                                        </p:tgtEl>
                                        <p:attrNameLst>
                                          <p:attrName>style.visibility</p:attrName>
                                        </p:attrNameLst>
                                      </p:cBhvr>
                                      <p:to>
                                        <p:strVal val="visible"/>
                                      </p:to>
                                    </p:set>
                                    <p:anim calcmode="lin" valueType="num">
                                      <p:cBhvr additive="repl">
                                        <p:cTn id="30" dur="500" fill="hold"/>
                                        <p:tgtEl>
                                          <p:spTgt spid="456"/>
                                        </p:tgtEl>
                                        <p:attrNameLst>
                                          <p:attrName>ppt_w</p:attrName>
                                        </p:attrNameLst>
                                      </p:cBhvr>
                                      <p:tavLst>
                                        <p:tav tm="0">
                                          <p:val>
                                            <p:fltVal val="0"/>
                                          </p:val>
                                        </p:tav>
                                        <p:tav tm="100000">
                                          <p:val>
                                            <p:strVal val="#ppt_w"/>
                                          </p:val>
                                        </p:tav>
                                      </p:tavLst>
                                    </p:anim>
                                    <p:anim calcmode="lin" valueType="num">
                                      <p:cBhvr additive="repl">
                                        <p:cTn id="31" dur="500" fill="hold"/>
                                        <p:tgtEl>
                                          <p:spTgt spid="456"/>
                                        </p:tgtEl>
                                        <p:attrNameLst>
                                          <p:attrName>ppt_h</p:attrName>
                                        </p:attrNameLst>
                                      </p:cBhvr>
                                      <p:tavLst>
                                        <p:tav tm="0">
                                          <p:val>
                                            <p:fltVal val="0"/>
                                          </p:val>
                                        </p:tav>
                                        <p:tav tm="100000">
                                          <p:val>
                                            <p:strVal val="#ppt_h"/>
                                          </p:val>
                                        </p:tav>
                                      </p:tavLst>
                                    </p:anim>
                                    <p:animEffect transition="in" filter="fade">
                                      <p:cBhvr additive="repl">
                                        <p:cTn id="32" dur="500"/>
                                        <p:tgtEl>
                                          <p:spTgt spid="4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73" name="组合 64"/>
          <p:cNvGrpSpPr/>
          <p:nvPr/>
        </p:nvGrpSpPr>
        <p:grpSpPr>
          <a:xfrm>
            <a:off x="-119880" y="962280"/>
            <a:ext cx="1961640" cy="2948040"/>
            <a:chOff x="-119880" y="962280"/>
            <a:chExt cx="1961640" cy="2948040"/>
          </a:xfrm>
        </p:grpSpPr>
        <p:sp>
          <p:nvSpPr>
            <p:cNvPr id="474"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6"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7"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1"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2"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3"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4"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6"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提供个性化辅导</a:t>
            </a:r>
            <a:endParaRPr lang="en-US" sz="1800" b="0" strike="noStrike" spc="-1">
              <a:solidFill>
                <a:srgbClr val="000000"/>
              </a:solidFill>
              <a:latin typeface="Arial"/>
            </a:endParaRPr>
          </a:p>
        </p:txBody>
      </p:sp>
      <p:sp>
        <p:nvSpPr>
          <p:cNvPr id="487"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学生学习辅导可以根据学生的学习情况提供个性化的学习辅导服务。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个性化辅导能够更好地满足学生的学习需求，提高学习效果。</a:t>
            </a:r>
            <a:endParaRPr lang="en-US" sz="1400" b="0" strike="noStrike" spc="-1">
              <a:solidFill>
                <a:srgbClr val="000000"/>
              </a:solidFill>
              <a:latin typeface="Arial"/>
            </a:endParaRPr>
          </a:p>
        </p:txBody>
      </p:sp>
      <p:sp>
        <p:nvSpPr>
          <p:cNvPr id="4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9"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促进学习兴趣</a:t>
            </a:r>
            <a:endParaRPr lang="en-US" sz="1800" b="0" strike="noStrike" spc="-1">
              <a:solidFill>
                <a:srgbClr val="000000"/>
              </a:solidFill>
              <a:latin typeface="Arial"/>
            </a:endParaRPr>
          </a:p>
        </p:txBody>
      </p:sp>
      <p:sp>
        <p:nvSpPr>
          <p:cNvPr id="490"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学生学习辅导通过创新的教学方式和方法，可以激发学生对学习的兴趣。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学习辅导机构提供的丰富学习内容和活动可以让学生更加热爱学习。</a:t>
            </a:r>
            <a:endParaRPr lang="en-US" sz="1400" b="0" strike="noStrike" spc="-1">
              <a:solidFill>
                <a:srgbClr val="000000"/>
              </a:solidFill>
              <a:latin typeface="Arial"/>
            </a:endParaRPr>
          </a:p>
        </p:txBody>
      </p:sp>
      <p:sp>
        <p:nvSpPr>
          <p:cNvPr id="4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92"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建立学习规划</a:t>
            </a:r>
            <a:endParaRPr lang="en-US" sz="1800" b="0" strike="noStrike" spc="-1">
              <a:solidFill>
                <a:srgbClr val="000000"/>
              </a:solidFill>
              <a:latin typeface="Arial"/>
            </a:endParaRPr>
          </a:p>
        </p:txBody>
      </p:sp>
      <p:sp>
        <p:nvSpPr>
          <p:cNvPr id="493"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学生学习辅导可以帮助学生建立合理的学习规划，提高学习计划的可操作性。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学习规划的建立和调整可以让学生更好地掌握学习步骤，提高学习效率。</a:t>
            </a:r>
            <a:endParaRPr lang="en-US" sz="1400" b="0" strike="noStrike" spc="-1">
              <a:solidFill>
                <a:srgbClr val="000000"/>
              </a:solidFill>
              <a:latin typeface="Arial"/>
            </a:endParaRPr>
          </a:p>
        </p:txBody>
      </p:sp>
      <p:sp>
        <p:nvSpPr>
          <p:cNvPr id="49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学习辅导的综合效益</a:t>
            </a:r>
            <a:endParaRPr lang="en-US" sz="3600" b="0" strike="noStrike" spc="-1">
              <a:solidFill>
                <a:schemeClr val="dk1"/>
              </a:solidFill>
              <a:latin typeface="Arial"/>
            </a:endParaRPr>
          </a:p>
        </p:txBody>
      </p:sp>
      <p:sp>
        <p:nvSpPr>
          <p:cNvPr id="4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96"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学习资源丰富</a:t>
            </a:r>
            <a:endParaRPr lang="en-US" sz="1800" b="0" strike="noStrike" spc="-1">
              <a:solidFill>
                <a:srgbClr val="000000"/>
              </a:solidFill>
              <a:latin typeface="Arial"/>
            </a:endParaRPr>
          </a:p>
        </p:txBody>
      </p:sp>
      <p:sp>
        <p:nvSpPr>
          <p:cNvPr id="497"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学生学习辅导可以让学生获取更多的学习资源，丰富学习内容。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学习辅导机构提供的学习资料和指导可以帮助学生更全面地学习知识。</a:t>
            </a:r>
            <a:endParaRPr lang="en-US" sz="1400" b="0" strike="noStrike" spc="-1">
              <a:solidFill>
                <a:srgbClr val="000000"/>
              </a:solidFill>
              <a:latin typeface="Arial"/>
            </a:endParaRPr>
          </a:p>
        </p:txBody>
      </p:sp>
      <p:sp>
        <p:nvSpPr>
          <p:cNvPr id="498"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9"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00"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501"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502" name="组合 81"/>
          <p:cNvGrpSpPr/>
          <p:nvPr/>
        </p:nvGrpSpPr>
        <p:grpSpPr>
          <a:xfrm>
            <a:off x="381960" y="5287680"/>
            <a:ext cx="988200" cy="1001880"/>
            <a:chOff x="381960" y="5287680"/>
            <a:chExt cx="988200" cy="1001880"/>
          </a:xfrm>
        </p:grpSpPr>
        <p:sp>
          <p:nvSpPr>
            <p:cNvPr id="503"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0"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1"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5"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6"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7"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8"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73"/>
                                        </p:tgtEl>
                                        <p:attrNameLst>
                                          <p:attrName>style.visibility</p:attrName>
                                        </p:attrNameLst>
                                      </p:cBhvr>
                                      <p:to>
                                        <p:strVal val="visible"/>
                                      </p:to>
                                    </p:set>
                                    <p:anim calcmode="lin" valueType="num">
                                      <p:cBhvr additive="repl">
                                        <p:cTn id="7" dur="3400" fill="hold"/>
                                        <p:tgtEl>
                                          <p:spTgt spid="473"/>
                                        </p:tgtEl>
                                        <p:attrNameLst>
                                          <p:attrName>ppt_x</p:attrName>
                                        </p:attrNameLst>
                                      </p:cBhvr>
                                      <p:tavLst>
                                        <p:tav tm="0">
                                          <p:val>
                                            <p:strVal val="0-#ppt_w/2"/>
                                          </p:val>
                                        </p:tav>
                                        <p:tav tm="100000">
                                          <p:val>
                                            <p:strVal val="#ppt_x"/>
                                          </p:val>
                                        </p:tav>
                                      </p:tavLst>
                                    </p:anim>
                                    <p:anim calcmode="lin" valueType="num">
                                      <p:cBhvr additive="repl">
                                        <p:cTn id="8" dur="3400" fill="hold"/>
                                        <p:tgtEl>
                                          <p:spTgt spid="473"/>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02"/>
                                        </p:tgtEl>
                                        <p:attrNameLst>
                                          <p:attrName>style.visibility</p:attrName>
                                        </p:attrNameLst>
                                      </p:cBhvr>
                                      <p:to>
                                        <p:strVal val="visible"/>
                                      </p:to>
                                    </p:set>
                                    <p:anim calcmode="lin" valueType="num">
                                      <p:cBhvr additive="repl">
                                        <p:cTn id="11" dur="4000" fill="hold"/>
                                        <p:tgtEl>
                                          <p:spTgt spid="502"/>
                                        </p:tgtEl>
                                        <p:attrNameLst>
                                          <p:attrName>ppt_x</p:attrName>
                                        </p:attrNameLst>
                                      </p:cBhvr>
                                      <p:tavLst>
                                        <p:tav tm="0">
                                          <p:val>
                                            <p:strVal val="0-#ppt_w/2"/>
                                          </p:val>
                                        </p:tav>
                                        <p:tav tm="100000">
                                          <p:val>
                                            <p:strVal val="#ppt_x"/>
                                          </p:val>
                                        </p:tav>
                                      </p:tavLst>
                                    </p:anim>
                                    <p:anim calcmode="lin" valueType="num">
                                      <p:cBhvr additive="repl">
                                        <p:cTn id="12" dur="4000" fill="hold"/>
                                        <p:tgtEl>
                                          <p:spTgt spid="5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19" name="组合 4"/>
          <p:cNvGrpSpPr/>
          <p:nvPr/>
        </p:nvGrpSpPr>
        <p:grpSpPr>
          <a:xfrm>
            <a:off x="995040" y="1876680"/>
            <a:ext cx="4299120" cy="3638880"/>
            <a:chOff x="995040" y="1876680"/>
            <a:chExt cx="4299120" cy="3638880"/>
          </a:xfrm>
        </p:grpSpPr>
        <p:grpSp>
          <p:nvGrpSpPr>
            <p:cNvPr id="520" name="组合 5"/>
            <p:cNvGrpSpPr/>
            <p:nvPr/>
          </p:nvGrpSpPr>
          <p:grpSpPr>
            <a:xfrm>
              <a:off x="995040" y="1876680"/>
              <a:ext cx="2624760" cy="2235240"/>
              <a:chOff x="995040" y="1876680"/>
              <a:chExt cx="2624760" cy="2235240"/>
            </a:xfrm>
          </p:grpSpPr>
          <p:grpSp>
            <p:nvGrpSpPr>
              <p:cNvPr id="521" name="组合 17"/>
              <p:cNvGrpSpPr/>
              <p:nvPr/>
            </p:nvGrpSpPr>
            <p:grpSpPr>
              <a:xfrm>
                <a:off x="1088640" y="1987200"/>
                <a:ext cx="2531160" cy="2049120"/>
                <a:chOff x="1088640" y="1987200"/>
                <a:chExt cx="2531160" cy="2049120"/>
              </a:xfrm>
            </p:grpSpPr>
            <p:sp>
              <p:nvSpPr>
                <p:cNvPr id="52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2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27" name="组合 6"/>
            <p:cNvGrpSpPr/>
            <p:nvPr/>
          </p:nvGrpSpPr>
          <p:grpSpPr>
            <a:xfrm>
              <a:off x="2216160" y="2158200"/>
              <a:ext cx="3078000" cy="2878200"/>
              <a:chOff x="2216160" y="2158200"/>
              <a:chExt cx="3078000" cy="2878200"/>
            </a:xfrm>
          </p:grpSpPr>
          <p:sp>
            <p:nvSpPr>
              <p:cNvPr id="52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33" name="组合 7"/>
            <p:cNvGrpSpPr/>
            <p:nvPr/>
          </p:nvGrpSpPr>
          <p:grpSpPr>
            <a:xfrm>
              <a:off x="1456200" y="2001240"/>
              <a:ext cx="3443760" cy="3514320"/>
              <a:chOff x="1456200" y="2001240"/>
              <a:chExt cx="3443760" cy="3514320"/>
            </a:xfrm>
          </p:grpSpPr>
          <p:sp>
            <p:nvSpPr>
              <p:cNvPr id="53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3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4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第三章 学生学习辅导的方式</a:t>
            </a:r>
            <a:endParaRPr lang="en-US" sz="3600" b="0" strike="noStrike" spc="-1">
              <a:solidFill>
                <a:schemeClr val="dk1"/>
              </a:solidFill>
              <a:latin typeface="Arial"/>
            </a:endParaRPr>
          </a:p>
        </p:txBody>
      </p:sp>
      <p:sp>
        <p:nvSpPr>
          <p:cNvPr id="54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19"/>
                                        </p:tgtEl>
                                        <p:attrNameLst>
                                          <p:attrName>style.visibility</p:attrName>
                                        </p:attrNameLst>
                                      </p:cBhvr>
                                      <p:to>
                                        <p:strVal val="visible"/>
                                      </p:to>
                                    </p:set>
                                    <p:anim calcmode="lin" valueType="num">
                                      <p:cBhvr additive="repl">
                                        <p:cTn id="7" dur="500" fill="hold"/>
                                        <p:tgtEl>
                                          <p:spTgt spid="519"/>
                                        </p:tgtEl>
                                        <p:attrNameLst>
                                          <p:attrName>ppt_w</p:attrName>
                                        </p:attrNameLst>
                                      </p:cBhvr>
                                      <p:tavLst>
                                        <p:tav tm="0">
                                          <p:val>
                                            <p:fltVal val="0"/>
                                          </p:val>
                                        </p:tav>
                                        <p:tav tm="100000">
                                          <p:val>
                                            <p:strVal val="#ppt_w"/>
                                          </p:val>
                                        </p:tav>
                                      </p:tavLst>
                                    </p:anim>
                                    <p:anim calcmode="lin" valueType="num">
                                      <p:cBhvr additive="repl">
                                        <p:cTn id="8" dur="500" fill="hold"/>
                                        <p:tgtEl>
                                          <p:spTgt spid="519"/>
                                        </p:tgtEl>
                                        <p:attrNameLst>
                                          <p:attrName>ppt_h</p:attrName>
                                        </p:attrNameLst>
                                      </p:cBhvr>
                                      <p:tavLst>
                                        <p:tav tm="0">
                                          <p:val>
                                            <p:fltVal val="0"/>
                                          </p:val>
                                        </p:tav>
                                        <p:tav tm="100000">
                                          <p:val>
                                            <p:strVal val="#ppt_h"/>
                                          </p:val>
                                        </p:tav>
                                      </p:tavLst>
                                    </p:anim>
                                    <p:animEffect transition="in" filter="fade">
                                      <p:cBhvr additive="repl">
                                        <p:cTn id="9" dur="500"/>
                                        <p:tgtEl>
                                          <p:spTgt spid="5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4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一对一辅导</a:t>
            </a:r>
            <a:endParaRPr lang="en-US" sz="2800" b="0" strike="noStrike" spc="-1">
              <a:solidFill>
                <a:srgbClr val="000000"/>
              </a:solidFill>
              <a:latin typeface="Arial"/>
            </a:endParaRPr>
          </a:p>
        </p:txBody>
      </p:sp>
      <p:sp>
        <p:nvSpPr>
          <p:cNvPr id="54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一对一辅导是由专业的教育专家或老师针对性地为学生提供个性化的学习辅导服务。通过与学生面对面交流，能更好地了解学生的学习需求，提供有针对性的辅导方案。</a:t>
            </a:r>
            <a:endParaRPr lang="en-US" sz="1800" b="0" strike="noStrike" spc="-1">
              <a:solidFill>
                <a:srgbClr val="000000"/>
              </a:solidFill>
              <a:latin typeface="Arial"/>
            </a:endParaRPr>
          </a:p>
        </p:txBody>
      </p:sp>
      <p:sp>
        <p:nvSpPr>
          <p:cNvPr id="5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46"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7" name="组合 81"/>
          <p:cNvGrpSpPr/>
          <p:nvPr/>
        </p:nvGrpSpPr>
        <p:grpSpPr>
          <a:xfrm>
            <a:off x="5322960" y="5068080"/>
            <a:ext cx="988200" cy="1001880"/>
            <a:chOff x="5322960" y="5068080"/>
            <a:chExt cx="988200" cy="1001880"/>
          </a:xfrm>
        </p:grpSpPr>
        <p:sp>
          <p:nvSpPr>
            <p:cNvPr id="54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64" name="组合 64"/>
          <p:cNvGrpSpPr/>
          <p:nvPr/>
        </p:nvGrpSpPr>
        <p:grpSpPr>
          <a:xfrm>
            <a:off x="-119880" y="962280"/>
            <a:ext cx="1961640" cy="2948040"/>
            <a:chOff x="-119880" y="962280"/>
            <a:chExt cx="1961640" cy="2948040"/>
          </a:xfrm>
        </p:grpSpPr>
        <p:sp>
          <p:nvSpPr>
            <p:cNvPr id="56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7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一对一辅导</a:t>
            </a:r>
            <a:endParaRPr lang="en-US" sz="3600" b="0" strike="noStrike" spc="-1">
              <a:solidFill>
                <a:schemeClr val="dk1"/>
              </a:solidFill>
              <a:latin typeface="Arial"/>
            </a:endParaRPr>
          </a:p>
        </p:txBody>
      </p:sp>
      <p:sp>
        <p:nvSpPr>
          <p:cNvPr id="57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针对学生个体差异，量身定制学习计划</a:t>
            </a:r>
            <a:endParaRPr lang="en-US" sz="1600" b="0" strike="noStrike" spc="-1">
              <a:solidFill>
                <a:srgbClr val="000000"/>
              </a:solidFill>
              <a:latin typeface="Arial"/>
            </a:endParaRPr>
          </a:p>
        </p:txBody>
      </p:sp>
      <p:sp>
        <p:nvSpPr>
          <p:cNvPr id="57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个性化服务</a:t>
            </a:r>
            <a:endParaRPr lang="en-US" sz="2000" b="0" strike="noStrike" spc="-1">
              <a:solidFill>
                <a:srgbClr val="000000"/>
              </a:solidFill>
              <a:latin typeface="Arial"/>
            </a:endParaRPr>
          </a:p>
        </p:txBody>
      </p:sp>
      <p:sp>
        <p:nvSpPr>
          <p:cNvPr id="57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实时解答学生问题，提供即时反馈</a:t>
            </a:r>
            <a:endParaRPr lang="en-US" sz="1600" b="0" strike="noStrike" spc="-1">
              <a:solidFill>
                <a:srgbClr val="000000"/>
              </a:solidFill>
              <a:latin typeface="Arial"/>
            </a:endParaRPr>
          </a:p>
        </p:txBody>
      </p:sp>
      <p:sp>
        <p:nvSpPr>
          <p:cNvPr id="58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互动交流</a:t>
            </a:r>
            <a:endParaRPr lang="en-US" sz="2000" b="0" strike="noStrike" spc="-1">
              <a:solidFill>
                <a:srgbClr val="000000"/>
              </a:solidFill>
              <a:latin typeface="Arial"/>
            </a:endParaRPr>
          </a:p>
        </p:txBody>
      </p:sp>
      <p:sp>
        <p:nvSpPr>
          <p:cNvPr id="58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有针对性地解决学习难题，提高学习成绩</a:t>
            </a:r>
            <a:endParaRPr lang="en-US" sz="1600" b="0" strike="noStrike" spc="-1">
              <a:solidFill>
                <a:srgbClr val="000000"/>
              </a:solidFill>
              <a:latin typeface="Arial"/>
            </a:endParaRPr>
          </a:p>
        </p:txBody>
      </p:sp>
      <p:sp>
        <p:nvSpPr>
          <p:cNvPr id="58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提高学习效率</a:t>
            </a:r>
            <a:endParaRPr lang="en-US" sz="2000" b="0" strike="noStrike" spc="-1">
              <a:solidFill>
                <a:srgbClr val="000000"/>
              </a:solidFill>
              <a:latin typeface="Arial"/>
            </a:endParaRPr>
          </a:p>
        </p:txBody>
      </p:sp>
      <p:sp>
        <p:nvSpPr>
          <p:cNvPr id="58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58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64"/>
                                        </p:tgtEl>
                                        <p:attrNameLst>
                                          <p:attrName>style.visibility</p:attrName>
                                        </p:attrNameLst>
                                      </p:cBhvr>
                                      <p:to>
                                        <p:strVal val="visible"/>
                                      </p:to>
                                    </p:set>
                                    <p:anim calcmode="lin" valueType="num">
                                      <p:cBhvr additive="repl">
                                        <p:cTn id="7" dur="3400" fill="hold"/>
                                        <p:tgtEl>
                                          <p:spTgt spid="564"/>
                                        </p:tgtEl>
                                        <p:attrNameLst>
                                          <p:attrName>ppt_x</p:attrName>
                                        </p:attrNameLst>
                                      </p:cBhvr>
                                      <p:tavLst>
                                        <p:tav tm="0">
                                          <p:val>
                                            <p:strVal val="0-#ppt_w/2"/>
                                          </p:val>
                                        </p:tav>
                                        <p:tav tm="100000">
                                          <p:val>
                                            <p:strVal val="#ppt_x"/>
                                          </p:val>
                                        </p:tav>
                                      </p:tavLst>
                                    </p:anim>
                                    <p:anim calcmode="lin" valueType="num">
                                      <p:cBhvr additive="repl">
                                        <p:cTn id="8" dur="3400" fill="hold"/>
                                        <p:tgtEl>
                                          <p:spTgt spid="56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47"/>
                                        </p:tgtEl>
                                        <p:attrNameLst>
                                          <p:attrName>style.visibility</p:attrName>
                                        </p:attrNameLst>
                                      </p:cBhvr>
                                      <p:to>
                                        <p:strVal val="visible"/>
                                      </p:to>
                                    </p:set>
                                    <p:anim calcmode="lin" valueType="num">
                                      <p:cBhvr additive="repl">
                                        <p:cTn id="11" dur="4000" fill="hold"/>
                                        <p:tgtEl>
                                          <p:spTgt spid="547"/>
                                        </p:tgtEl>
                                        <p:attrNameLst>
                                          <p:attrName>ppt_x</p:attrName>
                                        </p:attrNameLst>
                                      </p:cBhvr>
                                      <p:tavLst>
                                        <p:tav tm="0">
                                          <p:val>
                                            <p:strVal val="0-#ppt_w/2"/>
                                          </p:val>
                                        </p:tav>
                                        <p:tav tm="100000">
                                          <p:val>
                                            <p:strVal val="#ppt_x"/>
                                          </p:val>
                                        </p:tav>
                                      </p:tavLst>
                                    </p:anim>
                                    <p:anim calcmode="lin" valueType="num">
                                      <p:cBhvr additive="repl">
                                        <p:cTn id="12" dur="4000" fill="hold"/>
                                        <p:tgtEl>
                                          <p:spTgt spid="54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85" name="组合 81"/>
          <p:cNvGrpSpPr/>
          <p:nvPr/>
        </p:nvGrpSpPr>
        <p:grpSpPr>
          <a:xfrm>
            <a:off x="5322960" y="5068080"/>
            <a:ext cx="988200" cy="1001880"/>
            <a:chOff x="5322960" y="5068080"/>
            <a:chExt cx="988200" cy="1001880"/>
          </a:xfrm>
        </p:grpSpPr>
        <p:sp>
          <p:nvSpPr>
            <p:cNvPr id="586"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7"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8"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9"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0"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1"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2"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3"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4"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5"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6"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7"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8"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99"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0"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1"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602" name="组合 64"/>
          <p:cNvGrpSpPr/>
          <p:nvPr/>
        </p:nvGrpSpPr>
        <p:grpSpPr>
          <a:xfrm>
            <a:off x="-119880" y="962280"/>
            <a:ext cx="1961640" cy="2948040"/>
            <a:chOff x="-119880" y="962280"/>
            <a:chExt cx="1961640" cy="2948040"/>
          </a:xfrm>
        </p:grpSpPr>
        <p:sp>
          <p:nvSpPr>
            <p:cNvPr id="603"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4"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5"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6"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7"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8"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9"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0"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1"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2"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3"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1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小组辅导</a:t>
            </a:r>
            <a:endParaRPr lang="en-US" sz="3600" b="0" strike="noStrike" spc="-1">
              <a:solidFill>
                <a:schemeClr val="dk1"/>
              </a:solidFill>
              <a:latin typeface="Arial"/>
            </a:endParaRPr>
          </a:p>
        </p:txBody>
      </p:sp>
      <p:sp>
        <p:nvSpPr>
          <p:cNvPr id="61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学生共同讨论问题，互相帮助学习</a:t>
            </a:r>
            <a:endParaRPr lang="en-US" sz="1600" b="0" strike="noStrike" spc="-1">
              <a:solidFill>
                <a:srgbClr val="000000"/>
              </a:solidFill>
              <a:latin typeface="Arial"/>
            </a:endParaRPr>
          </a:p>
        </p:txBody>
      </p:sp>
      <p:sp>
        <p:nvSpPr>
          <p:cNvPr id="61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协作学习</a:t>
            </a:r>
            <a:endParaRPr lang="en-US" sz="2000" b="0" strike="noStrike" spc="-1">
              <a:solidFill>
                <a:srgbClr val="000000"/>
              </a:solidFill>
              <a:latin typeface="Arial"/>
            </a:endParaRPr>
          </a:p>
        </p:txBody>
      </p:sp>
      <p:sp>
        <p:nvSpPr>
          <p:cNvPr id="61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激发学生学习动力，共同提高学习效果</a:t>
            </a:r>
            <a:endParaRPr lang="en-US" sz="1600" b="0" strike="noStrike" spc="-1">
              <a:solidFill>
                <a:srgbClr val="000000"/>
              </a:solidFill>
              <a:latin typeface="Arial"/>
            </a:endParaRPr>
          </a:p>
        </p:txBody>
      </p:sp>
      <p:sp>
        <p:nvSpPr>
          <p:cNvPr id="61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集体进步</a:t>
            </a:r>
            <a:endParaRPr lang="en-US" sz="2000" b="0" strike="noStrike" spc="-1">
              <a:solidFill>
                <a:srgbClr val="000000"/>
              </a:solidFill>
              <a:latin typeface="Arial"/>
            </a:endParaRPr>
          </a:p>
        </p:txBody>
      </p:sp>
      <p:sp>
        <p:nvSpPr>
          <p:cNvPr id="61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培养学生团队合作精神，增进同学关系</a:t>
            </a:r>
            <a:endParaRPr lang="en-US" sz="1600" b="0" strike="noStrike" spc="-1">
              <a:solidFill>
                <a:srgbClr val="000000"/>
              </a:solidFill>
              <a:latin typeface="Arial"/>
            </a:endParaRPr>
          </a:p>
        </p:txBody>
      </p:sp>
      <p:sp>
        <p:nvSpPr>
          <p:cNvPr id="62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建立友谊</a:t>
            </a:r>
            <a:endParaRPr lang="en-US" sz="2000" b="0" strike="noStrike" spc="-1">
              <a:solidFill>
                <a:srgbClr val="000000"/>
              </a:solidFill>
              <a:latin typeface="Arial"/>
            </a:endParaRPr>
          </a:p>
        </p:txBody>
      </p:sp>
      <p:sp>
        <p:nvSpPr>
          <p:cNvPr id="62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2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02"/>
                                        </p:tgtEl>
                                        <p:attrNameLst>
                                          <p:attrName>style.visibility</p:attrName>
                                        </p:attrNameLst>
                                      </p:cBhvr>
                                      <p:to>
                                        <p:strVal val="visible"/>
                                      </p:to>
                                    </p:set>
                                    <p:anim calcmode="lin" valueType="num">
                                      <p:cBhvr additive="repl">
                                        <p:cTn id="7" dur="3400" fill="hold"/>
                                        <p:tgtEl>
                                          <p:spTgt spid="602"/>
                                        </p:tgtEl>
                                        <p:attrNameLst>
                                          <p:attrName>ppt_x</p:attrName>
                                        </p:attrNameLst>
                                      </p:cBhvr>
                                      <p:tavLst>
                                        <p:tav tm="0">
                                          <p:val>
                                            <p:strVal val="0-#ppt_w/2"/>
                                          </p:val>
                                        </p:tav>
                                        <p:tav tm="100000">
                                          <p:val>
                                            <p:strVal val="#ppt_x"/>
                                          </p:val>
                                        </p:tav>
                                      </p:tavLst>
                                    </p:anim>
                                    <p:anim calcmode="lin" valueType="num">
                                      <p:cBhvr additive="repl">
                                        <p:cTn id="8" dur="3400" fill="hold"/>
                                        <p:tgtEl>
                                          <p:spTgt spid="602"/>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85"/>
                                        </p:tgtEl>
                                        <p:attrNameLst>
                                          <p:attrName>style.visibility</p:attrName>
                                        </p:attrNameLst>
                                      </p:cBhvr>
                                      <p:to>
                                        <p:strVal val="visible"/>
                                      </p:to>
                                    </p:set>
                                    <p:anim calcmode="lin" valueType="num">
                                      <p:cBhvr additive="repl">
                                        <p:cTn id="11" dur="4000" fill="hold"/>
                                        <p:tgtEl>
                                          <p:spTgt spid="585"/>
                                        </p:tgtEl>
                                        <p:attrNameLst>
                                          <p:attrName>ppt_x</p:attrName>
                                        </p:attrNameLst>
                                      </p:cBhvr>
                                      <p:tavLst>
                                        <p:tav tm="0">
                                          <p:val>
                                            <p:strVal val="0-#ppt_w/2"/>
                                          </p:val>
                                        </p:tav>
                                        <p:tav tm="100000">
                                          <p:val>
                                            <p:strVal val="#ppt_x"/>
                                          </p:val>
                                        </p:tav>
                                      </p:tavLst>
                                    </p:anim>
                                    <p:anim calcmode="lin" valueType="num">
                                      <p:cBhvr additive="repl">
                                        <p:cTn id="12" dur="4000" fill="hold"/>
                                        <p:tgtEl>
                                          <p:spTgt spid="58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网上辅导</a:t>
            </a:r>
            <a:endParaRPr lang="en-US" sz="3600" b="0" strike="noStrike" spc="-1">
              <a:solidFill>
                <a:schemeClr val="dk1"/>
              </a:solidFill>
              <a:latin typeface="Arial"/>
            </a:endParaRPr>
          </a:p>
        </p:txBody>
      </p:sp>
      <p:sp>
        <p:nvSpPr>
          <p:cNvPr id="62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随时随地通过网络平台获取辅导服务</a:t>
            </a:r>
            <a:endParaRPr lang="en-US" sz="1600" b="0" strike="noStrike" spc="-1">
              <a:solidFill>
                <a:srgbClr val="000000"/>
              </a:solidFill>
              <a:latin typeface="Arial"/>
            </a:endParaRPr>
          </a:p>
        </p:txBody>
      </p:sp>
      <p:sp>
        <p:nvSpPr>
          <p:cNvPr id="62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灵活方便</a:t>
            </a:r>
            <a:endParaRPr lang="en-US" sz="2000" b="0" strike="noStrike" spc="-1">
              <a:solidFill>
                <a:srgbClr val="000000"/>
              </a:solidFill>
              <a:latin typeface="Arial"/>
            </a:endParaRPr>
          </a:p>
        </p:txBody>
      </p:sp>
      <p:sp>
        <p:nvSpPr>
          <p:cNvPr id="62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62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62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在线互动教学，促进学生学习交流和合作</a:t>
            </a:r>
            <a:endParaRPr lang="en-US" sz="1600" b="0" strike="noStrike" spc="-1">
              <a:solidFill>
                <a:srgbClr val="000000"/>
              </a:solidFill>
              <a:latin typeface="Arial"/>
            </a:endParaRPr>
          </a:p>
        </p:txBody>
      </p:sp>
      <p:sp>
        <p:nvSpPr>
          <p:cNvPr id="62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互动学习</a:t>
            </a:r>
            <a:endParaRPr lang="en-US" sz="2000" b="0" strike="noStrike" spc="-1">
              <a:solidFill>
                <a:srgbClr val="000000"/>
              </a:solidFill>
              <a:latin typeface="Arial"/>
            </a:endParaRPr>
          </a:p>
        </p:txBody>
      </p:sp>
      <p:sp>
        <p:nvSpPr>
          <p:cNvPr id="6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63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在线教学资源多样化，满足学生不同需求</a:t>
            </a:r>
            <a:endParaRPr lang="en-US" sz="1600" b="0" strike="noStrike" spc="-1">
              <a:solidFill>
                <a:srgbClr val="000000"/>
              </a:solidFill>
              <a:latin typeface="Arial"/>
            </a:endParaRPr>
          </a:p>
        </p:txBody>
      </p:sp>
      <p:sp>
        <p:nvSpPr>
          <p:cNvPr id="63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资源丰富</a:t>
            </a:r>
            <a:endParaRPr lang="en-US" sz="2000" b="0" strike="noStrike" spc="-1">
              <a:solidFill>
                <a:srgbClr val="000000"/>
              </a:solidFill>
              <a:latin typeface="Arial"/>
            </a:endParaRPr>
          </a:p>
        </p:txBody>
      </p:sp>
      <p:sp>
        <p:nvSpPr>
          <p:cNvPr id="633"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34"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35"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36"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37" name="组合 1"/>
          <p:cNvGrpSpPr/>
          <p:nvPr/>
        </p:nvGrpSpPr>
        <p:grpSpPr>
          <a:xfrm>
            <a:off x="7341840" y="705600"/>
            <a:ext cx="3449520" cy="3434400"/>
            <a:chOff x="7341840" y="705600"/>
            <a:chExt cx="3449520" cy="3434400"/>
          </a:xfrm>
        </p:grpSpPr>
        <p:sp>
          <p:nvSpPr>
            <p:cNvPr id="638"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9"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0"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1"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2"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3"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4"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5"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6"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7"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48"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49" name="组合 28"/>
          <p:cNvGrpSpPr/>
          <p:nvPr/>
        </p:nvGrpSpPr>
        <p:grpSpPr>
          <a:xfrm>
            <a:off x="6229080" y="3172320"/>
            <a:ext cx="3078000" cy="3131280"/>
            <a:chOff x="6229080" y="3172320"/>
            <a:chExt cx="3078000" cy="3131280"/>
          </a:xfrm>
        </p:grpSpPr>
        <p:sp>
          <p:nvSpPr>
            <p:cNvPr id="650"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1"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2"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3"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4"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5"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6"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7"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8"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9"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0"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1"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2"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3"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4"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5"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33"/>
                                        </p:tgtEl>
                                        <p:attrNameLst>
                                          <p:attrName>style.visibility</p:attrName>
                                        </p:attrNameLst>
                                      </p:cBhvr>
                                      <p:to>
                                        <p:strVal val="visible"/>
                                      </p:to>
                                    </p:set>
                                    <p:anim calcmode="lin" valueType="num">
                                      <p:cBhvr additive="repl">
                                        <p:cTn id="7" dur="500" fill="hold"/>
                                        <p:tgtEl>
                                          <p:spTgt spid="633"/>
                                        </p:tgtEl>
                                        <p:attrNameLst>
                                          <p:attrName>ppt_w</p:attrName>
                                        </p:attrNameLst>
                                      </p:cBhvr>
                                      <p:tavLst>
                                        <p:tav tm="0">
                                          <p:val>
                                            <p:fltVal val="0"/>
                                          </p:val>
                                        </p:tav>
                                        <p:tav tm="100000">
                                          <p:val>
                                            <p:strVal val="#ppt_w"/>
                                          </p:val>
                                        </p:tav>
                                      </p:tavLst>
                                    </p:anim>
                                    <p:anim calcmode="lin" valueType="num">
                                      <p:cBhvr additive="repl">
                                        <p:cTn id="8" dur="500" fill="hold"/>
                                        <p:tgtEl>
                                          <p:spTgt spid="633"/>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34"/>
                                        </p:tgtEl>
                                        <p:attrNameLst>
                                          <p:attrName>style.visibility</p:attrName>
                                        </p:attrNameLst>
                                      </p:cBhvr>
                                      <p:to>
                                        <p:strVal val="visible"/>
                                      </p:to>
                                    </p:set>
                                    <p:anim calcmode="lin" valueType="num">
                                      <p:cBhvr additive="repl">
                                        <p:cTn id="11" dur="500" fill="hold"/>
                                        <p:tgtEl>
                                          <p:spTgt spid="634"/>
                                        </p:tgtEl>
                                        <p:attrNameLst>
                                          <p:attrName>ppt_w</p:attrName>
                                        </p:attrNameLst>
                                      </p:cBhvr>
                                      <p:tavLst>
                                        <p:tav tm="0">
                                          <p:val>
                                            <p:fltVal val="0"/>
                                          </p:val>
                                        </p:tav>
                                        <p:tav tm="100000">
                                          <p:val>
                                            <p:strVal val="#ppt_w"/>
                                          </p:val>
                                        </p:tav>
                                      </p:tavLst>
                                    </p:anim>
                                    <p:anim calcmode="lin" valueType="num">
                                      <p:cBhvr additive="repl">
                                        <p:cTn id="12" dur="500" fill="hold"/>
                                        <p:tgtEl>
                                          <p:spTgt spid="634"/>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35"/>
                                        </p:tgtEl>
                                        <p:attrNameLst>
                                          <p:attrName>style.visibility</p:attrName>
                                        </p:attrNameLst>
                                      </p:cBhvr>
                                      <p:to>
                                        <p:strVal val="visible"/>
                                      </p:to>
                                    </p:set>
                                    <p:anim calcmode="lin" valueType="num">
                                      <p:cBhvr additive="repl">
                                        <p:cTn id="15" dur="500" fill="hold"/>
                                        <p:tgtEl>
                                          <p:spTgt spid="635"/>
                                        </p:tgtEl>
                                        <p:attrNameLst>
                                          <p:attrName>ppt_w</p:attrName>
                                        </p:attrNameLst>
                                      </p:cBhvr>
                                      <p:tavLst>
                                        <p:tav tm="0">
                                          <p:val>
                                            <p:fltVal val="0"/>
                                          </p:val>
                                        </p:tav>
                                        <p:tav tm="100000">
                                          <p:val>
                                            <p:strVal val="#ppt_w"/>
                                          </p:val>
                                        </p:tav>
                                      </p:tavLst>
                                    </p:anim>
                                    <p:anim calcmode="lin" valueType="num">
                                      <p:cBhvr additive="repl">
                                        <p:cTn id="16" dur="500" fill="hold"/>
                                        <p:tgtEl>
                                          <p:spTgt spid="635"/>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636"/>
                                        </p:tgtEl>
                                        <p:attrNameLst>
                                          <p:attrName>style.visibility</p:attrName>
                                        </p:attrNameLst>
                                      </p:cBhvr>
                                      <p:to>
                                        <p:strVal val="visible"/>
                                      </p:to>
                                    </p:set>
                                    <p:anim calcmode="lin" valueType="num">
                                      <p:cBhvr additive="repl">
                                        <p:cTn id="19" dur="500" fill="hold"/>
                                        <p:tgtEl>
                                          <p:spTgt spid="636"/>
                                        </p:tgtEl>
                                        <p:attrNameLst>
                                          <p:attrName>ppt_w</p:attrName>
                                        </p:attrNameLst>
                                      </p:cBhvr>
                                      <p:tavLst>
                                        <p:tav tm="0">
                                          <p:val>
                                            <p:fltVal val="0"/>
                                          </p:val>
                                        </p:tav>
                                        <p:tav tm="100000">
                                          <p:val>
                                            <p:strVal val="#ppt_w"/>
                                          </p:val>
                                        </p:tav>
                                      </p:tavLst>
                                    </p:anim>
                                    <p:anim calcmode="lin" valueType="num">
                                      <p:cBhvr additive="repl">
                                        <p:cTn id="20" dur="500" fill="hold"/>
                                        <p:tgtEl>
                                          <p:spTgt spid="636"/>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637"/>
                                        </p:tgtEl>
                                        <p:attrNameLst>
                                          <p:attrName>style.visibility</p:attrName>
                                        </p:attrNameLst>
                                      </p:cBhvr>
                                      <p:to>
                                        <p:strVal val="visible"/>
                                      </p:to>
                                    </p:set>
                                    <p:anim calcmode="lin" valueType="num">
                                      <p:cBhvr additive="repl">
                                        <p:cTn id="25" dur="500" fill="hold"/>
                                        <p:tgtEl>
                                          <p:spTgt spid="637"/>
                                        </p:tgtEl>
                                        <p:attrNameLst>
                                          <p:attrName>ppt_w</p:attrName>
                                        </p:attrNameLst>
                                      </p:cBhvr>
                                      <p:tavLst>
                                        <p:tav tm="0">
                                          <p:val>
                                            <p:fltVal val="0"/>
                                          </p:val>
                                        </p:tav>
                                        <p:tav tm="100000">
                                          <p:val>
                                            <p:strVal val="#ppt_w"/>
                                          </p:val>
                                        </p:tav>
                                      </p:tavLst>
                                    </p:anim>
                                    <p:anim calcmode="lin" valueType="num">
                                      <p:cBhvr additive="repl">
                                        <p:cTn id="26" dur="500" fill="hold"/>
                                        <p:tgtEl>
                                          <p:spTgt spid="637"/>
                                        </p:tgtEl>
                                        <p:attrNameLst>
                                          <p:attrName>ppt_h</p:attrName>
                                        </p:attrNameLst>
                                      </p:cBhvr>
                                      <p:tavLst>
                                        <p:tav tm="0">
                                          <p:val>
                                            <p:fltVal val="0"/>
                                          </p:val>
                                        </p:tav>
                                        <p:tav tm="100000">
                                          <p:val>
                                            <p:strVal val="#ppt_h"/>
                                          </p:val>
                                        </p:tav>
                                      </p:tavLst>
                                    </p:anim>
                                    <p:animEffect transition="in" filter="fade">
                                      <p:cBhvr additive="repl">
                                        <p:cTn id="27" dur="500"/>
                                        <p:tgtEl>
                                          <p:spTgt spid="637"/>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49"/>
                                        </p:tgtEl>
                                        <p:attrNameLst>
                                          <p:attrName>style.visibility</p:attrName>
                                        </p:attrNameLst>
                                      </p:cBhvr>
                                      <p:to>
                                        <p:strVal val="visible"/>
                                      </p:to>
                                    </p:set>
                                    <p:anim calcmode="lin" valueType="num">
                                      <p:cBhvr additive="repl">
                                        <p:cTn id="30" dur="500" fill="hold"/>
                                        <p:tgtEl>
                                          <p:spTgt spid="649"/>
                                        </p:tgtEl>
                                        <p:attrNameLst>
                                          <p:attrName>ppt_w</p:attrName>
                                        </p:attrNameLst>
                                      </p:cBhvr>
                                      <p:tavLst>
                                        <p:tav tm="0">
                                          <p:val>
                                            <p:fltVal val="0"/>
                                          </p:val>
                                        </p:tav>
                                        <p:tav tm="100000">
                                          <p:val>
                                            <p:strVal val="#ppt_w"/>
                                          </p:val>
                                        </p:tav>
                                      </p:tavLst>
                                    </p:anim>
                                    <p:anim calcmode="lin" valueType="num">
                                      <p:cBhvr additive="repl">
                                        <p:cTn id="31" dur="500" fill="hold"/>
                                        <p:tgtEl>
                                          <p:spTgt spid="649"/>
                                        </p:tgtEl>
                                        <p:attrNameLst>
                                          <p:attrName>ppt_h</p:attrName>
                                        </p:attrNameLst>
                                      </p:cBhvr>
                                      <p:tavLst>
                                        <p:tav tm="0">
                                          <p:val>
                                            <p:fltVal val="0"/>
                                          </p:val>
                                        </p:tav>
                                        <p:tav tm="100000">
                                          <p:val>
                                            <p:strVal val="#ppt_h"/>
                                          </p:val>
                                        </p:tav>
                                      </p:tavLst>
                                    </p:anim>
                                    <p:animEffect transition="in" filter="fade">
                                      <p:cBhvr additive="repl">
                                        <p:cTn id="32" dur="500"/>
                                        <p:tgtEl>
                                          <p:spTgt spid="6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6"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667"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学生学习辅导的方式多种多样，选择适合自己的辅导方式能更好地提高学习效果。一对一辅导可以针对个体差异进行有针对性的辅导，小组辅导可以培养学生合作精神，网上辅导则可以方便学生随时随地获取学习帮助。</a:t>
            </a:r>
            <a:endParaRPr lang="en-US" sz="2000" b="0" strike="noStrike" spc="-1">
              <a:solidFill>
                <a:srgbClr val="000000"/>
              </a:solidFill>
              <a:latin typeface="Arial"/>
            </a:endParaRPr>
          </a:p>
        </p:txBody>
      </p:sp>
      <p:sp>
        <p:nvSpPr>
          <p:cNvPr id="668"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69"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70"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71" name="组合 1"/>
          <p:cNvGrpSpPr/>
          <p:nvPr/>
        </p:nvGrpSpPr>
        <p:grpSpPr>
          <a:xfrm>
            <a:off x="7341840" y="705600"/>
            <a:ext cx="3449520" cy="3434400"/>
            <a:chOff x="7341840" y="705600"/>
            <a:chExt cx="3449520" cy="3434400"/>
          </a:xfrm>
        </p:grpSpPr>
        <p:sp>
          <p:nvSpPr>
            <p:cNvPr id="672"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3"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4"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5"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6"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7"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8"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79"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0"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1"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2"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83" name="组合 28"/>
          <p:cNvGrpSpPr/>
          <p:nvPr/>
        </p:nvGrpSpPr>
        <p:grpSpPr>
          <a:xfrm>
            <a:off x="6229080" y="3172320"/>
            <a:ext cx="3078000" cy="3131280"/>
            <a:chOff x="6229080" y="3172320"/>
            <a:chExt cx="3078000" cy="3131280"/>
          </a:xfrm>
        </p:grpSpPr>
        <p:sp>
          <p:nvSpPr>
            <p:cNvPr id="684"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5"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6"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7"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8"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89"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0"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1"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2"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3"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4"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5"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6"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7"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9"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68"/>
                                        </p:tgtEl>
                                        <p:attrNameLst>
                                          <p:attrName>style.visibility</p:attrName>
                                        </p:attrNameLst>
                                      </p:cBhvr>
                                      <p:to>
                                        <p:strVal val="visible"/>
                                      </p:to>
                                    </p:set>
                                    <p:anim calcmode="lin" valueType="num">
                                      <p:cBhvr additive="repl">
                                        <p:cTn id="7" dur="500" fill="hold"/>
                                        <p:tgtEl>
                                          <p:spTgt spid="668"/>
                                        </p:tgtEl>
                                        <p:attrNameLst>
                                          <p:attrName>ppt_w</p:attrName>
                                        </p:attrNameLst>
                                      </p:cBhvr>
                                      <p:tavLst>
                                        <p:tav tm="0">
                                          <p:val>
                                            <p:fltVal val="0"/>
                                          </p:val>
                                        </p:tav>
                                        <p:tav tm="100000">
                                          <p:val>
                                            <p:strVal val="#ppt_w"/>
                                          </p:val>
                                        </p:tav>
                                      </p:tavLst>
                                    </p:anim>
                                    <p:anim calcmode="lin" valueType="num">
                                      <p:cBhvr additive="repl">
                                        <p:cTn id="8" dur="500" fill="hold"/>
                                        <p:tgtEl>
                                          <p:spTgt spid="668"/>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69"/>
                                        </p:tgtEl>
                                        <p:attrNameLst>
                                          <p:attrName>style.visibility</p:attrName>
                                        </p:attrNameLst>
                                      </p:cBhvr>
                                      <p:to>
                                        <p:strVal val="visible"/>
                                      </p:to>
                                    </p:set>
                                    <p:anim calcmode="lin" valueType="num">
                                      <p:cBhvr additive="repl">
                                        <p:cTn id="11" dur="500" fill="hold"/>
                                        <p:tgtEl>
                                          <p:spTgt spid="669"/>
                                        </p:tgtEl>
                                        <p:attrNameLst>
                                          <p:attrName>ppt_w</p:attrName>
                                        </p:attrNameLst>
                                      </p:cBhvr>
                                      <p:tavLst>
                                        <p:tav tm="0">
                                          <p:val>
                                            <p:fltVal val="0"/>
                                          </p:val>
                                        </p:tav>
                                        <p:tav tm="100000">
                                          <p:val>
                                            <p:strVal val="#ppt_w"/>
                                          </p:val>
                                        </p:tav>
                                      </p:tavLst>
                                    </p:anim>
                                    <p:anim calcmode="lin" valueType="num">
                                      <p:cBhvr additive="repl">
                                        <p:cTn id="12" dur="500" fill="hold"/>
                                        <p:tgtEl>
                                          <p:spTgt spid="669"/>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70"/>
                                        </p:tgtEl>
                                        <p:attrNameLst>
                                          <p:attrName>style.visibility</p:attrName>
                                        </p:attrNameLst>
                                      </p:cBhvr>
                                      <p:to>
                                        <p:strVal val="visible"/>
                                      </p:to>
                                    </p:set>
                                    <p:anim calcmode="lin" valueType="num">
                                      <p:cBhvr additive="repl">
                                        <p:cTn id="15" dur="500" fill="hold"/>
                                        <p:tgtEl>
                                          <p:spTgt spid="670"/>
                                        </p:tgtEl>
                                        <p:attrNameLst>
                                          <p:attrName>ppt_w</p:attrName>
                                        </p:attrNameLst>
                                      </p:cBhvr>
                                      <p:tavLst>
                                        <p:tav tm="0">
                                          <p:val>
                                            <p:fltVal val="0"/>
                                          </p:val>
                                        </p:tav>
                                        <p:tav tm="100000">
                                          <p:val>
                                            <p:strVal val="#ppt_w"/>
                                          </p:val>
                                        </p:tav>
                                      </p:tavLst>
                                    </p:anim>
                                    <p:anim calcmode="lin" valueType="num">
                                      <p:cBhvr additive="repl">
                                        <p:cTn id="16" dur="500" fill="hold"/>
                                        <p:tgtEl>
                                          <p:spTgt spid="670"/>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671"/>
                                        </p:tgtEl>
                                        <p:attrNameLst>
                                          <p:attrName>style.visibility</p:attrName>
                                        </p:attrNameLst>
                                      </p:cBhvr>
                                      <p:to>
                                        <p:strVal val="visible"/>
                                      </p:to>
                                    </p:set>
                                    <p:anim calcmode="lin" valueType="num">
                                      <p:cBhvr additive="repl">
                                        <p:cTn id="21" dur="500" fill="hold"/>
                                        <p:tgtEl>
                                          <p:spTgt spid="671"/>
                                        </p:tgtEl>
                                        <p:attrNameLst>
                                          <p:attrName>ppt_w</p:attrName>
                                        </p:attrNameLst>
                                      </p:cBhvr>
                                      <p:tavLst>
                                        <p:tav tm="0">
                                          <p:val>
                                            <p:fltVal val="0"/>
                                          </p:val>
                                        </p:tav>
                                        <p:tav tm="100000">
                                          <p:val>
                                            <p:strVal val="#ppt_w"/>
                                          </p:val>
                                        </p:tav>
                                      </p:tavLst>
                                    </p:anim>
                                    <p:anim calcmode="lin" valueType="num">
                                      <p:cBhvr additive="repl">
                                        <p:cTn id="22" dur="500" fill="hold"/>
                                        <p:tgtEl>
                                          <p:spTgt spid="671"/>
                                        </p:tgtEl>
                                        <p:attrNameLst>
                                          <p:attrName>ppt_h</p:attrName>
                                        </p:attrNameLst>
                                      </p:cBhvr>
                                      <p:tavLst>
                                        <p:tav tm="0">
                                          <p:val>
                                            <p:fltVal val="0"/>
                                          </p:val>
                                        </p:tav>
                                        <p:tav tm="100000">
                                          <p:val>
                                            <p:strVal val="#ppt_h"/>
                                          </p:val>
                                        </p:tav>
                                      </p:tavLst>
                                    </p:anim>
                                    <p:animEffect transition="in" filter="fade">
                                      <p:cBhvr additive="repl">
                                        <p:cTn id="23" dur="500"/>
                                        <p:tgtEl>
                                          <p:spTgt spid="671"/>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683"/>
                                        </p:tgtEl>
                                        <p:attrNameLst>
                                          <p:attrName>style.visibility</p:attrName>
                                        </p:attrNameLst>
                                      </p:cBhvr>
                                      <p:to>
                                        <p:strVal val="visible"/>
                                      </p:to>
                                    </p:set>
                                    <p:anim calcmode="lin" valueType="num">
                                      <p:cBhvr additive="repl">
                                        <p:cTn id="26" dur="500" fill="hold"/>
                                        <p:tgtEl>
                                          <p:spTgt spid="683"/>
                                        </p:tgtEl>
                                        <p:attrNameLst>
                                          <p:attrName>ppt_w</p:attrName>
                                        </p:attrNameLst>
                                      </p:cBhvr>
                                      <p:tavLst>
                                        <p:tav tm="0">
                                          <p:val>
                                            <p:fltVal val="0"/>
                                          </p:val>
                                        </p:tav>
                                        <p:tav tm="100000">
                                          <p:val>
                                            <p:strVal val="#ppt_w"/>
                                          </p:val>
                                        </p:tav>
                                      </p:tavLst>
                                    </p:anim>
                                    <p:anim calcmode="lin" valueType="num">
                                      <p:cBhvr additive="repl">
                                        <p:cTn id="27" dur="500" fill="hold"/>
                                        <p:tgtEl>
                                          <p:spTgt spid="683"/>
                                        </p:tgtEl>
                                        <p:attrNameLst>
                                          <p:attrName>ppt_h</p:attrName>
                                        </p:attrNameLst>
                                      </p:cBhvr>
                                      <p:tavLst>
                                        <p:tav tm="0">
                                          <p:val>
                                            <p:fltVal val="0"/>
                                          </p:val>
                                        </p:tav>
                                        <p:tav tm="100000">
                                          <p:val>
                                            <p:strVal val="#ppt_h"/>
                                          </p:val>
                                        </p:tav>
                                      </p:tavLst>
                                    </p:anim>
                                    <p:animEffect transition="in" filter="fade">
                                      <p:cBhvr additive="repl">
                                        <p:cTn id="28" dur="500"/>
                                        <p:tgtEl>
                                          <p:spTgt spid="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https://d.book118.com/028104131010006050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20</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学生学习辅导</vt:lpstr>
      <vt:lpstr>目录</vt:lpstr>
      <vt:lpstr>第1章 学生学习辅导简介</vt:lpstr>
      <vt:lpstr> </vt:lpstr>
      <vt:lpstr>学生学习辅导的重要性</vt:lpstr>
      <vt:lpstr>学生学习辅导的形式</vt:lpstr>
      <vt:lpstr>学生学习辅导案例分析</vt:lpstr>
      <vt:lpstr>学生学习辅导对比</vt:lpstr>
      <vt:lpstr>第2章 学生学习辅导的益处</vt:lpstr>
      <vt:lpstr> </vt:lpstr>
      <vt:lpstr>增强自信心</vt:lpstr>
      <vt:lpstr>培养学习习惯</vt:lpstr>
      <vt:lpstr>学习辅导的综合效益</vt:lpstr>
      <vt:lpstr>第三章 学生学习辅导的方式</vt:lpstr>
      <vt:lpstr> </vt:lpstr>
      <vt:lpstr>一对一辅导</vt:lpstr>
      <vt:lpstr>小组辅导</vt:lpstr>
      <vt:lpstr>网上辅导</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2024-09-29T14:24:32.843</cp:lastPrinted>
  <dcterms:created xsi:type="dcterms:W3CDTF">2024-09-29T06:24:32Z</dcterms:created>
  <dcterms:modified xsi:type="dcterms:W3CDTF">2024-09-29T06:24:35Z</dcterms:modified>
</cp:coreProperties>
</file>