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E988E-36A2-4229-941F-391972BF9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87382-BBC0-4530-87E7-FC3B2C41C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E63D3-CFFD-4740-A2BB-156C90290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B81EF-ED7B-4C46-98C4-E20C46FAA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B41FE4-4841-43E7-AAE5-1CEADC821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0FE195-2043-495D-B668-1795E2F06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79A491-CDF2-459E-B74B-881DC2202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AEA7A-B6AC-4BB9-8756-466A79021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5C44D-F742-422E-A032-B8D62BF9B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13379-5079-4EE5-83F9-422D4556A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79FB7-6BFA-4CC3-AB7A-6FA488E83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07126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语法规则常考题目突破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语法规则概述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名词与冠词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代词与数词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形容词与副词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动词与时态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句子结构与成分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语法规则概述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语法规则的定义与作用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语法规则是语言的结构规律，它研究词形变化和句子结构的规律，是语言学习的基础。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语法规则在语言学习中具有重要的作用，它能够帮助学习者理解句子的构造和含义，提高语言表达的准确性和流畅性。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09" r="1610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包括名词、动词、形容词、副词等词类的变化规律，以及冠词、代词、介词等的使用规则。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词法规则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研究句子中词语之间的结构关系，包括主谓关系、动宾关系、定状关系等，以及句子的类型、语气和时态等。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句法规则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常考语法规则分类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系统学习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多做练习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阅读和写作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求助他人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学习方法与技巧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通过阅读和写作实践，增强对语法规则的感知和运用能力，培养语言语感。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通过大量的练习，加深对语法规则的理解和记忆，提高语言运用的熟练度。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建立完整的语法知识体系，掌握各种语法规则的定义、用法和例句。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遇到难以理解的语法规则时，可以向老师、同学或语言专家请教，及时解决问题。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名词与冠词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名词的种类与用法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 flipV="1">
            <a:off x="62807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625403" y="3988927"/>
            <a:ext cx="206274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普通名词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1836420"/>
            <a:ext cx="2235327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14255" y="2225802"/>
            <a:ext cx="527590" cy="593503"/>
          </a:xfrm>
          <a:custGeom>
            <a:rect l="l" t="t" r="r" b="b"/>
            <a:pathLst>
              <a:path w="320" h="360">
                <a:moveTo>
                  <a:pt x="300" y="0"/>
                </a:moveTo>
                <a:cubicBezTo>
                  <a:pt x="256" y="0"/>
                  <a:pt x="256" y="0"/>
                  <a:pt x="256" y="0"/>
                </a:cubicBezTo>
                <a:cubicBezTo>
                  <a:pt x="245" y="0"/>
                  <a:pt x="240" y="9"/>
                  <a:pt x="240" y="20"/>
                </a:cubicBezTo>
                <a:cubicBezTo>
                  <a:pt x="240" y="360"/>
                  <a:pt x="240" y="360"/>
                  <a:pt x="240" y="360"/>
                </a:cubicBezTo>
                <a:cubicBezTo>
                  <a:pt x="320" y="360"/>
                  <a:pt x="320" y="360"/>
                  <a:pt x="320" y="360"/>
                </a:cubicBezTo>
                <a:cubicBezTo>
                  <a:pt x="320" y="20"/>
                  <a:pt x="320" y="20"/>
                  <a:pt x="320" y="20"/>
                </a:cubicBezTo>
                <a:cubicBezTo>
                  <a:pt x="320" y="9"/>
                  <a:pt x="311" y="0"/>
                  <a:pt x="300" y="0"/>
                </a:cubicBezTo>
                <a:close/>
                <a:moveTo>
                  <a:pt x="180" y="120"/>
                </a:moveTo>
                <a:cubicBezTo>
                  <a:pt x="136" y="120"/>
                  <a:pt x="136" y="120"/>
                  <a:pt x="136" y="120"/>
                </a:cubicBezTo>
                <a:cubicBezTo>
                  <a:pt x="125" y="120"/>
                  <a:pt x="120" y="129"/>
                  <a:pt x="120" y="140"/>
                </a:cubicBezTo>
                <a:cubicBezTo>
                  <a:pt x="120" y="360"/>
                  <a:pt x="120" y="360"/>
                  <a:pt x="120" y="360"/>
                </a:cubicBezTo>
                <a:cubicBezTo>
                  <a:pt x="200" y="360"/>
                  <a:pt x="200" y="360"/>
                  <a:pt x="200" y="360"/>
                </a:cubicBezTo>
                <a:cubicBezTo>
                  <a:pt x="200" y="140"/>
                  <a:pt x="200" y="140"/>
                  <a:pt x="200" y="140"/>
                </a:cubicBezTo>
                <a:cubicBezTo>
                  <a:pt x="200" y="129"/>
                  <a:pt x="191" y="120"/>
                  <a:pt x="180" y="120"/>
                </a:cubicBezTo>
                <a:close/>
                <a:moveTo>
                  <a:pt x="60" y="240"/>
                </a:moveTo>
                <a:cubicBezTo>
                  <a:pt x="16" y="240"/>
                  <a:pt x="16" y="240"/>
                  <a:pt x="16" y="240"/>
                </a:cubicBezTo>
                <a:cubicBezTo>
                  <a:pt x="5" y="240"/>
                  <a:pt x="0" y="249"/>
                  <a:pt x="0" y="260"/>
                </a:cubicBezTo>
                <a:cubicBezTo>
                  <a:pt x="0" y="360"/>
                  <a:pt x="0" y="360"/>
                  <a:pt x="0" y="360"/>
                </a:cubicBezTo>
                <a:cubicBezTo>
                  <a:pt x="80" y="360"/>
                  <a:pt x="80" y="360"/>
                  <a:pt x="80" y="360"/>
                </a:cubicBezTo>
                <a:cubicBezTo>
                  <a:pt x="80" y="260"/>
                  <a:pt x="80" y="260"/>
                  <a:pt x="80" y="260"/>
                </a:cubicBezTo>
                <a:cubicBezTo>
                  <a:pt x="80" y="249"/>
                  <a:pt x="71" y="240"/>
                  <a:pt x="60" y="2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61378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表示人、事物、地点或抽象概念的名称，如"book"、"teacher"等。</a:t>
            </a:r>
          </a:p>
        </p:txBody>
      </p:sp>
      <p:sp>
        <p:nvSpPr>
          <p:cNvPr id="29" name="AutoShape 29"/>
          <p:cNvSpPr/>
          <p:nvPr/>
        </p:nvSpPr>
        <p:spPr>
          <a:xfrm flipV="1">
            <a:off x="2866760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2778558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631093" y="2611469"/>
            <a:ext cx="193929" cy="178308"/>
          </a:xfrm>
          <a:custGeom>
            <a:rect l="l" t="t" r="r" b="b"/>
            <a:pathLst>
              <a:path w="26" h="24">
                <a:moveTo>
                  <a:pt x="22" y="1"/>
                </a:moveTo>
                <a:cubicBezTo>
                  <a:pt x="22" y="0"/>
                  <a:pt x="21" y="0"/>
                  <a:pt x="20" y="1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20"/>
                  <a:pt x="0" y="21"/>
                  <a:pt x="0" y="22"/>
                </a:cubicBezTo>
                <a:cubicBezTo>
                  <a:pt x="0" y="22"/>
                  <a:pt x="1" y="23"/>
                  <a:pt x="1" y="23"/>
                </a:cubicBezTo>
                <a:cubicBezTo>
                  <a:pt x="5" y="24"/>
                  <a:pt x="5" y="24"/>
                  <a:pt x="5" y="24"/>
                </a:cubicBezTo>
                <a:cubicBezTo>
                  <a:pt x="6" y="24"/>
                  <a:pt x="7" y="24"/>
                  <a:pt x="7" y="24"/>
                </a:cubicBezTo>
                <a:cubicBezTo>
                  <a:pt x="25" y="6"/>
                  <a:pt x="25" y="6"/>
                  <a:pt x="25" y="6"/>
                </a:cubicBezTo>
                <a:cubicBezTo>
                  <a:pt x="26" y="5"/>
                  <a:pt x="26" y="4"/>
                  <a:pt x="25" y="3"/>
                </a:cubicBezTo>
                <a:lnTo>
                  <a:pt x="22" y="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671860" y="2264283"/>
            <a:ext cx="487966" cy="466058"/>
          </a:xfrm>
          <a:custGeom>
            <a:rect l="l" t="t" r="r" b="b"/>
            <a:pathLst>
              <a:path w="66" h="62">
                <a:moveTo>
                  <a:pt x="45" y="1"/>
                </a:moveTo>
                <a:cubicBezTo>
                  <a:pt x="45" y="0"/>
                  <a:pt x="45" y="0"/>
                  <a:pt x="45" y="0"/>
                </a:cubicBezTo>
                <a:cubicBezTo>
                  <a:pt x="45" y="1"/>
                  <a:pt x="45" y="1"/>
                  <a:pt x="45" y="1"/>
                </a:cubicBezTo>
                <a:cubicBezTo>
                  <a:pt x="43" y="0"/>
                  <a:pt x="41" y="0"/>
                  <a:pt x="40" y="1"/>
                </a:cubicBezTo>
                <a:cubicBezTo>
                  <a:pt x="39" y="2"/>
                  <a:pt x="39" y="2"/>
                  <a:pt x="39" y="2"/>
                </a:cubicBezTo>
                <a:cubicBezTo>
                  <a:pt x="38" y="3"/>
                  <a:pt x="37" y="5"/>
                  <a:pt x="37" y="6"/>
                </a:cubicBezTo>
                <a:cubicBezTo>
                  <a:pt x="37" y="7"/>
                  <a:pt x="37" y="8"/>
                  <a:pt x="38" y="9"/>
                </a:cubicBezTo>
                <a:cubicBezTo>
                  <a:pt x="39" y="12"/>
                  <a:pt x="38" y="15"/>
                  <a:pt x="36" y="16"/>
                </a:cubicBezTo>
                <a:cubicBezTo>
                  <a:pt x="33" y="19"/>
                  <a:pt x="24" y="28"/>
                  <a:pt x="21" y="26"/>
                </a:cubicBezTo>
                <a:cubicBezTo>
                  <a:pt x="16" y="23"/>
                  <a:pt x="10" y="24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3" y="27"/>
                  <a:pt x="2" y="28"/>
                  <a:pt x="0" y="29"/>
                </a:cubicBezTo>
                <a:cubicBezTo>
                  <a:pt x="0" y="29"/>
                  <a:pt x="0" y="30"/>
                  <a:pt x="0" y="30"/>
                </a:cubicBezTo>
                <a:cubicBezTo>
                  <a:pt x="0" y="31"/>
                  <a:pt x="0" y="31"/>
                  <a:pt x="0" y="32"/>
                </a:cubicBezTo>
                <a:cubicBezTo>
                  <a:pt x="31" y="62"/>
                  <a:pt x="31" y="62"/>
                  <a:pt x="31" y="62"/>
                </a:cubicBezTo>
                <a:cubicBezTo>
                  <a:pt x="31" y="63"/>
                  <a:pt x="32" y="63"/>
                  <a:pt x="32" y="63"/>
                </a:cubicBezTo>
                <a:cubicBezTo>
                  <a:pt x="33" y="63"/>
                  <a:pt x="33" y="63"/>
                  <a:pt x="33" y="62"/>
                </a:cubicBezTo>
                <a:cubicBezTo>
                  <a:pt x="38" y="57"/>
                  <a:pt x="41" y="49"/>
                  <a:pt x="37" y="42"/>
                </a:cubicBezTo>
                <a:cubicBezTo>
                  <a:pt x="35" y="39"/>
                  <a:pt x="44" y="30"/>
                  <a:pt x="46" y="27"/>
                </a:cubicBezTo>
                <a:cubicBezTo>
                  <a:pt x="48" y="25"/>
                  <a:pt x="51" y="24"/>
                  <a:pt x="54" y="25"/>
                </a:cubicBezTo>
                <a:cubicBezTo>
                  <a:pt x="54" y="25"/>
                  <a:pt x="55" y="25"/>
                  <a:pt x="56" y="25"/>
                </a:cubicBezTo>
                <a:cubicBezTo>
                  <a:pt x="58" y="25"/>
                  <a:pt x="60" y="25"/>
                  <a:pt x="61" y="23"/>
                </a:cubicBezTo>
                <a:cubicBezTo>
                  <a:pt x="61" y="23"/>
                  <a:pt x="61" y="23"/>
                  <a:pt x="61" y="23"/>
                </a:cubicBezTo>
                <a:cubicBezTo>
                  <a:pt x="66" y="17"/>
                  <a:pt x="54" y="3"/>
                  <a:pt x="45" y="1"/>
                </a:cubicBezTo>
                <a:close/>
                <a:moveTo>
                  <a:pt x="54" y="9"/>
                </a:moveTo>
                <a:cubicBezTo>
                  <a:pt x="52" y="8"/>
                  <a:pt x="52" y="8"/>
                  <a:pt x="52" y="8"/>
                </a:cubicBezTo>
                <a:cubicBezTo>
                  <a:pt x="53" y="8"/>
                  <a:pt x="53" y="9"/>
                  <a:pt x="54" y="9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2971535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专有名词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852472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表示特定的人、地点、组织或事件的名称，如"China"、"Einstein"等。</a:t>
            </a:r>
          </a:p>
        </p:txBody>
      </p:sp>
      <p:sp>
        <p:nvSpPr>
          <p:cNvPr id="35" name="AutoShape 35"/>
          <p:cNvSpPr/>
          <p:nvPr/>
        </p:nvSpPr>
        <p:spPr>
          <a:xfrm flipV="1">
            <a:off x="510468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5016482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735524" y="2286095"/>
            <a:ext cx="609124" cy="563499"/>
          </a:xfrm>
          <a:custGeom>
            <a:rect l="l" t="t" r="r" b="b"/>
            <a:pathLst>
              <a:path w="68" h="62">
                <a:moveTo>
                  <a:pt x="45" y="35"/>
                </a:moveTo>
                <a:cubicBezTo>
                  <a:pt x="45" y="35"/>
                  <a:pt x="45" y="36"/>
                  <a:pt x="45" y="36"/>
                </a:cubicBezTo>
                <a:cubicBezTo>
                  <a:pt x="39" y="36"/>
                  <a:pt x="39" y="36"/>
                  <a:pt x="39" y="36"/>
                </a:cubicBezTo>
                <a:cubicBezTo>
                  <a:pt x="39" y="37"/>
                  <a:pt x="38" y="38"/>
                  <a:pt x="38" y="39"/>
                </a:cubicBezTo>
                <a:cubicBezTo>
                  <a:pt x="39" y="41"/>
                  <a:pt x="40" y="42"/>
                  <a:pt x="41" y="43"/>
                </a:cubicBezTo>
                <a:cubicBezTo>
                  <a:pt x="41" y="43"/>
                  <a:pt x="41" y="44"/>
                  <a:pt x="41" y="44"/>
                </a:cubicBezTo>
                <a:cubicBezTo>
                  <a:pt x="41" y="44"/>
                  <a:pt x="41" y="44"/>
                  <a:pt x="41" y="45"/>
                </a:cubicBezTo>
                <a:cubicBezTo>
                  <a:pt x="40" y="46"/>
                  <a:pt x="36" y="50"/>
                  <a:pt x="35" y="50"/>
                </a:cubicBezTo>
                <a:cubicBezTo>
                  <a:pt x="35" y="50"/>
                  <a:pt x="35" y="50"/>
                  <a:pt x="35" y="50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7"/>
                  <a:pt x="29" y="47"/>
                  <a:pt x="28" y="48"/>
                </a:cubicBezTo>
                <a:cubicBezTo>
                  <a:pt x="28" y="49"/>
                  <a:pt x="27" y="51"/>
                  <a:pt x="27" y="53"/>
                </a:cubicBezTo>
                <a:cubicBezTo>
                  <a:pt x="27" y="54"/>
                  <a:pt x="26" y="54"/>
                  <a:pt x="26" y="54"/>
                </a:cubicBezTo>
                <a:cubicBezTo>
                  <a:pt x="19" y="54"/>
                  <a:pt x="19" y="54"/>
                  <a:pt x="19" y="54"/>
                </a:cubicBezTo>
                <a:cubicBezTo>
                  <a:pt x="19" y="54"/>
                  <a:pt x="18" y="54"/>
                  <a:pt x="18" y="53"/>
                </a:cubicBezTo>
                <a:cubicBezTo>
                  <a:pt x="17" y="48"/>
                  <a:pt x="17" y="48"/>
                  <a:pt x="17" y="48"/>
                </a:cubicBezTo>
                <a:cubicBezTo>
                  <a:pt x="16" y="47"/>
                  <a:pt x="16" y="47"/>
                  <a:pt x="15" y="47"/>
                </a:cubicBezTo>
                <a:cubicBezTo>
                  <a:pt x="11" y="50"/>
                  <a:pt x="11" y="50"/>
                  <a:pt x="11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10" y="50"/>
                  <a:pt x="9" y="50"/>
                  <a:pt x="9" y="50"/>
                </a:cubicBezTo>
                <a:cubicBezTo>
                  <a:pt x="8" y="49"/>
                  <a:pt x="4" y="45"/>
                  <a:pt x="4" y="44"/>
                </a:cubicBezTo>
                <a:cubicBezTo>
                  <a:pt x="4" y="44"/>
                  <a:pt x="4" y="44"/>
                  <a:pt x="4" y="43"/>
                </a:cubicBezTo>
                <a:cubicBezTo>
                  <a:pt x="5" y="42"/>
                  <a:pt x="6" y="41"/>
                  <a:pt x="7" y="39"/>
                </a:cubicBezTo>
                <a:cubicBezTo>
                  <a:pt x="7" y="38"/>
                  <a:pt x="6" y="37"/>
                  <a:pt x="6" y="36"/>
                </a:cubicBezTo>
                <a:cubicBezTo>
                  <a:pt x="1" y="35"/>
                  <a:pt x="1" y="35"/>
                  <a:pt x="1" y="35"/>
                </a:cubicBezTo>
                <a:cubicBezTo>
                  <a:pt x="0" y="35"/>
                  <a:pt x="0" y="35"/>
                  <a:pt x="0" y="34"/>
                </a:cubicBezTo>
                <a:cubicBezTo>
                  <a:pt x="0" y="28"/>
                  <a:pt x="0" y="28"/>
                  <a:pt x="0" y="28"/>
                </a:cubicBezTo>
                <a:cubicBezTo>
                  <a:pt x="0" y="27"/>
                  <a:pt x="0" y="27"/>
                  <a:pt x="1" y="27"/>
                </a:cubicBezTo>
                <a:cubicBezTo>
                  <a:pt x="6" y="26"/>
                  <a:pt x="6" y="26"/>
                  <a:pt x="6" y="26"/>
                </a:cubicBezTo>
                <a:cubicBezTo>
                  <a:pt x="6" y="25"/>
                  <a:pt x="7" y="24"/>
                  <a:pt x="7" y="23"/>
                </a:cubicBezTo>
                <a:cubicBezTo>
                  <a:pt x="6" y="22"/>
                  <a:pt x="5" y="20"/>
                  <a:pt x="4" y="19"/>
                </a:cubicBezTo>
                <a:cubicBezTo>
                  <a:pt x="4" y="19"/>
                  <a:pt x="4" y="19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5" y="17"/>
                  <a:pt x="9" y="12"/>
                  <a:pt x="10" y="12"/>
                </a:cubicBezTo>
                <a:cubicBezTo>
                  <a:pt x="10" y="12"/>
                  <a:pt x="10" y="12"/>
                  <a:pt x="11" y="13"/>
                </a:cubicBezTo>
                <a:cubicBezTo>
                  <a:pt x="15" y="16"/>
                  <a:pt x="15" y="16"/>
                  <a:pt x="15" y="16"/>
                </a:cubicBezTo>
                <a:cubicBezTo>
                  <a:pt x="16" y="15"/>
                  <a:pt x="16" y="15"/>
                  <a:pt x="17" y="15"/>
                </a:cubicBezTo>
                <a:cubicBezTo>
                  <a:pt x="18" y="13"/>
                  <a:pt x="18" y="11"/>
                  <a:pt x="18" y="9"/>
                </a:cubicBezTo>
                <a:cubicBezTo>
                  <a:pt x="18" y="9"/>
                  <a:pt x="19" y="8"/>
                  <a:pt x="19" y="8"/>
                </a:cubicBezTo>
                <a:cubicBezTo>
                  <a:pt x="26" y="8"/>
                  <a:pt x="26" y="8"/>
                  <a:pt x="26" y="8"/>
                </a:cubicBezTo>
                <a:cubicBezTo>
                  <a:pt x="26" y="8"/>
                  <a:pt x="27" y="9"/>
                  <a:pt x="27" y="9"/>
                </a:cubicBezTo>
                <a:cubicBezTo>
                  <a:pt x="28" y="15"/>
                  <a:pt x="28" y="15"/>
                  <a:pt x="28" y="15"/>
                </a:cubicBezTo>
                <a:cubicBezTo>
                  <a:pt x="29" y="15"/>
                  <a:pt x="30" y="15"/>
                  <a:pt x="31" y="16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5" y="12"/>
                  <a:pt x="35" y="12"/>
                </a:cubicBezTo>
                <a:cubicBezTo>
                  <a:pt x="36" y="12"/>
                  <a:pt x="36" y="12"/>
                  <a:pt x="36" y="13"/>
                </a:cubicBezTo>
                <a:cubicBezTo>
                  <a:pt x="37" y="13"/>
                  <a:pt x="41" y="17"/>
                  <a:pt x="41" y="18"/>
                </a:cubicBezTo>
                <a:cubicBezTo>
                  <a:pt x="41" y="19"/>
                  <a:pt x="41" y="19"/>
                  <a:pt x="41" y="19"/>
                </a:cubicBezTo>
                <a:cubicBezTo>
                  <a:pt x="40" y="20"/>
                  <a:pt x="39" y="22"/>
                  <a:pt x="38" y="23"/>
                </a:cubicBezTo>
                <a:cubicBezTo>
                  <a:pt x="38" y="24"/>
                  <a:pt x="39" y="25"/>
                  <a:pt x="39" y="26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8"/>
                </a:cubicBezTo>
                <a:lnTo>
                  <a:pt x="45" y="35"/>
                </a:lnTo>
                <a:close/>
                <a:moveTo>
                  <a:pt x="23" y="22"/>
                </a:moveTo>
                <a:cubicBezTo>
                  <a:pt x="18" y="22"/>
                  <a:pt x="13" y="26"/>
                  <a:pt x="13" y="31"/>
                </a:cubicBezTo>
                <a:cubicBezTo>
                  <a:pt x="13" y="36"/>
                  <a:pt x="18" y="40"/>
                  <a:pt x="23" y="40"/>
                </a:cubicBezTo>
                <a:cubicBezTo>
                  <a:pt x="28" y="40"/>
                  <a:pt x="32" y="36"/>
                  <a:pt x="32" y="31"/>
                </a:cubicBezTo>
                <a:cubicBezTo>
                  <a:pt x="32" y="26"/>
                  <a:pt x="28" y="22"/>
                  <a:pt x="23" y="22"/>
                </a:cubicBezTo>
                <a:close/>
                <a:moveTo>
                  <a:pt x="68" y="15"/>
                </a:moveTo>
                <a:cubicBezTo>
                  <a:pt x="68" y="16"/>
                  <a:pt x="64" y="16"/>
                  <a:pt x="63" y="16"/>
                </a:cubicBezTo>
                <a:cubicBezTo>
                  <a:pt x="63" y="17"/>
                  <a:pt x="62" y="18"/>
                  <a:pt x="62" y="18"/>
                </a:cubicBezTo>
                <a:cubicBezTo>
                  <a:pt x="62" y="19"/>
                  <a:pt x="64" y="23"/>
                  <a:pt x="64" y="23"/>
                </a:cubicBezTo>
                <a:cubicBezTo>
                  <a:pt x="64" y="23"/>
                  <a:pt x="64" y="23"/>
                  <a:pt x="64" y="24"/>
                </a:cubicBezTo>
                <a:cubicBezTo>
                  <a:pt x="63" y="24"/>
                  <a:pt x="59" y="26"/>
                  <a:pt x="59" y="26"/>
                </a:cubicBezTo>
                <a:cubicBezTo>
                  <a:pt x="59" y="26"/>
                  <a:pt x="56" y="22"/>
                  <a:pt x="56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4" y="22"/>
                  <a:pt x="54" y="22"/>
                  <a:pt x="54" y="22"/>
                </a:cubicBezTo>
                <a:cubicBezTo>
                  <a:pt x="53" y="22"/>
                  <a:pt x="50" y="26"/>
                  <a:pt x="50" y="26"/>
                </a:cubicBezTo>
                <a:cubicBezTo>
                  <a:pt x="50" y="26"/>
                  <a:pt x="46" y="24"/>
                  <a:pt x="46" y="24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7" y="19"/>
                  <a:pt x="47" y="18"/>
                </a:cubicBezTo>
                <a:cubicBezTo>
                  <a:pt x="47" y="18"/>
                  <a:pt x="46" y="17"/>
                  <a:pt x="46" y="16"/>
                </a:cubicBezTo>
                <a:cubicBezTo>
                  <a:pt x="45" y="16"/>
                  <a:pt x="41" y="16"/>
                  <a:pt x="41" y="15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5" y="9"/>
                  <a:pt x="46" y="9"/>
                </a:cubicBezTo>
                <a:cubicBezTo>
                  <a:pt x="46" y="9"/>
                  <a:pt x="47" y="8"/>
                  <a:pt x="47" y="7"/>
                </a:cubicBezTo>
                <a:cubicBezTo>
                  <a:pt x="47" y="7"/>
                  <a:pt x="45" y="3"/>
                  <a:pt x="45" y="2"/>
                </a:cubicBezTo>
                <a:cubicBezTo>
                  <a:pt x="45" y="2"/>
                  <a:pt x="45" y="2"/>
                  <a:pt x="46" y="2"/>
                </a:cubicBezTo>
                <a:cubicBezTo>
                  <a:pt x="46" y="2"/>
                  <a:pt x="50" y="0"/>
                  <a:pt x="50" y="0"/>
                </a:cubicBezTo>
                <a:cubicBezTo>
                  <a:pt x="50" y="0"/>
                  <a:pt x="53" y="3"/>
                  <a:pt x="54" y="4"/>
                </a:cubicBezTo>
                <a:cubicBezTo>
                  <a:pt x="54" y="4"/>
                  <a:pt x="54" y="4"/>
                  <a:pt x="55" y="4"/>
                </a:cubicBezTo>
                <a:cubicBezTo>
                  <a:pt x="55" y="4"/>
                  <a:pt x="55" y="4"/>
                  <a:pt x="56" y="4"/>
                </a:cubicBezTo>
                <a:cubicBezTo>
                  <a:pt x="57" y="2"/>
                  <a:pt x="58" y="1"/>
                  <a:pt x="59" y="0"/>
                </a:cubicBezTo>
                <a:cubicBezTo>
                  <a:pt x="59" y="0"/>
                  <a:pt x="59" y="0"/>
                  <a:pt x="59" y="0"/>
                </a:cubicBezTo>
                <a:cubicBezTo>
                  <a:pt x="59" y="0"/>
                  <a:pt x="63" y="2"/>
                  <a:pt x="64" y="2"/>
                </a:cubicBezTo>
                <a:cubicBezTo>
                  <a:pt x="64" y="2"/>
                  <a:pt x="64" y="2"/>
                  <a:pt x="64" y="2"/>
                </a:cubicBezTo>
                <a:cubicBezTo>
                  <a:pt x="64" y="3"/>
                  <a:pt x="62" y="7"/>
                  <a:pt x="62" y="7"/>
                </a:cubicBezTo>
                <a:cubicBezTo>
                  <a:pt x="62" y="8"/>
                  <a:pt x="63" y="9"/>
                  <a:pt x="63" y="9"/>
                </a:cubicBezTo>
                <a:cubicBezTo>
                  <a:pt x="64" y="9"/>
                  <a:pt x="68" y="10"/>
                  <a:pt x="68" y="10"/>
                </a:cubicBezTo>
                <a:lnTo>
                  <a:pt x="68" y="15"/>
                </a:lnTo>
                <a:close/>
                <a:moveTo>
                  <a:pt x="68" y="52"/>
                </a:moveTo>
                <a:cubicBezTo>
                  <a:pt x="68" y="52"/>
                  <a:pt x="64" y="53"/>
                  <a:pt x="63" y="53"/>
                </a:cubicBezTo>
                <a:cubicBezTo>
                  <a:pt x="63" y="54"/>
                  <a:pt x="62" y="54"/>
                  <a:pt x="62" y="55"/>
                </a:cubicBezTo>
                <a:cubicBezTo>
                  <a:pt x="62" y="56"/>
                  <a:pt x="64" y="59"/>
                  <a:pt x="64" y="60"/>
                </a:cubicBezTo>
                <a:cubicBezTo>
                  <a:pt x="64" y="60"/>
                  <a:pt x="64" y="60"/>
                  <a:pt x="64" y="60"/>
                </a:cubicBezTo>
                <a:cubicBezTo>
                  <a:pt x="63" y="60"/>
                  <a:pt x="59" y="63"/>
                  <a:pt x="59" y="63"/>
                </a:cubicBezTo>
                <a:cubicBezTo>
                  <a:pt x="59" y="63"/>
                  <a:pt x="56" y="59"/>
                  <a:pt x="56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4" y="59"/>
                  <a:pt x="54" y="59"/>
                  <a:pt x="54" y="59"/>
                </a:cubicBezTo>
                <a:cubicBezTo>
                  <a:pt x="53" y="59"/>
                  <a:pt x="50" y="63"/>
                  <a:pt x="50" y="63"/>
                </a:cubicBezTo>
                <a:cubicBezTo>
                  <a:pt x="50" y="63"/>
                  <a:pt x="46" y="60"/>
                  <a:pt x="46" y="60"/>
                </a:cubicBezTo>
                <a:cubicBezTo>
                  <a:pt x="45" y="60"/>
                  <a:pt x="45" y="60"/>
                  <a:pt x="45" y="60"/>
                </a:cubicBezTo>
                <a:cubicBezTo>
                  <a:pt x="45" y="59"/>
                  <a:pt x="47" y="56"/>
                  <a:pt x="47" y="55"/>
                </a:cubicBezTo>
                <a:cubicBezTo>
                  <a:pt x="47" y="54"/>
                  <a:pt x="46" y="54"/>
                  <a:pt x="46" y="53"/>
                </a:cubicBezTo>
                <a:cubicBezTo>
                  <a:pt x="45" y="53"/>
                  <a:pt x="41" y="52"/>
                  <a:pt x="41" y="52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46"/>
                  <a:pt x="45" y="46"/>
                  <a:pt x="46" y="46"/>
                </a:cubicBezTo>
                <a:cubicBezTo>
                  <a:pt x="46" y="45"/>
                  <a:pt x="47" y="45"/>
                  <a:pt x="47" y="44"/>
                </a:cubicBezTo>
                <a:cubicBezTo>
                  <a:pt x="47" y="43"/>
                  <a:pt x="45" y="40"/>
                  <a:pt x="45" y="39"/>
                </a:cubicBezTo>
                <a:cubicBezTo>
                  <a:pt x="45" y="39"/>
                  <a:pt x="45" y="39"/>
                  <a:pt x="46" y="39"/>
                </a:cubicBezTo>
                <a:cubicBezTo>
                  <a:pt x="46" y="39"/>
                  <a:pt x="50" y="36"/>
                  <a:pt x="50" y="36"/>
                </a:cubicBezTo>
                <a:cubicBezTo>
                  <a:pt x="50" y="36"/>
                  <a:pt x="53" y="40"/>
                  <a:pt x="54" y="40"/>
                </a:cubicBezTo>
                <a:cubicBezTo>
                  <a:pt x="54" y="40"/>
                  <a:pt x="54" y="40"/>
                  <a:pt x="55" y="40"/>
                </a:cubicBezTo>
                <a:cubicBezTo>
                  <a:pt x="55" y="40"/>
                  <a:pt x="55" y="40"/>
                  <a:pt x="56" y="40"/>
                </a:cubicBezTo>
                <a:cubicBezTo>
                  <a:pt x="57" y="39"/>
                  <a:pt x="58" y="38"/>
                  <a:pt x="59" y="36"/>
                </a:cubicBezTo>
                <a:cubicBezTo>
                  <a:pt x="59" y="36"/>
                  <a:pt x="59" y="36"/>
                  <a:pt x="59" y="36"/>
                </a:cubicBezTo>
                <a:cubicBezTo>
                  <a:pt x="59" y="36"/>
                  <a:pt x="63" y="39"/>
                  <a:pt x="64" y="39"/>
                </a:cubicBezTo>
                <a:cubicBezTo>
                  <a:pt x="64" y="39"/>
                  <a:pt x="64" y="39"/>
                  <a:pt x="64" y="39"/>
                </a:cubicBezTo>
                <a:cubicBezTo>
                  <a:pt x="64" y="40"/>
                  <a:pt x="62" y="43"/>
                  <a:pt x="62" y="44"/>
                </a:cubicBezTo>
                <a:cubicBezTo>
                  <a:pt x="62" y="45"/>
                  <a:pt x="63" y="45"/>
                  <a:pt x="63" y="46"/>
                </a:cubicBezTo>
                <a:cubicBezTo>
                  <a:pt x="64" y="46"/>
                  <a:pt x="68" y="46"/>
                  <a:pt x="68" y="47"/>
                </a:cubicBezTo>
                <a:lnTo>
                  <a:pt x="68" y="52"/>
                </a:lnTo>
                <a:close/>
                <a:moveTo>
                  <a:pt x="55" y="8"/>
                </a:moveTo>
                <a:cubicBezTo>
                  <a:pt x="52" y="8"/>
                  <a:pt x="50" y="10"/>
                  <a:pt x="50" y="13"/>
                </a:cubicBezTo>
                <a:cubicBezTo>
                  <a:pt x="50" y="15"/>
                  <a:pt x="52" y="17"/>
                  <a:pt x="55" y="17"/>
                </a:cubicBezTo>
                <a:cubicBezTo>
                  <a:pt x="57" y="17"/>
                  <a:pt x="59" y="15"/>
                  <a:pt x="59" y="13"/>
                </a:cubicBezTo>
                <a:cubicBezTo>
                  <a:pt x="59" y="10"/>
                  <a:pt x="57" y="8"/>
                  <a:pt x="55" y="8"/>
                </a:cubicBezTo>
                <a:close/>
                <a:moveTo>
                  <a:pt x="55" y="45"/>
                </a:moveTo>
                <a:cubicBezTo>
                  <a:pt x="52" y="45"/>
                  <a:pt x="50" y="47"/>
                  <a:pt x="50" y="49"/>
                </a:cubicBezTo>
                <a:cubicBezTo>
                  <a:pt x="50" y="52"/>
                  <a:pt x="52" y="54"/>
                  <a:pt x="55" y="54"/>
                </a:cubicBezTo>
                <a:cubicBezTo>
                  <a:pt x="57" y="54"/>
                  <a:pt x="59" y="52"/>
                  <a:pt x="59" y="49"/>
                </a:cubicBezTo>
                <a:cubicBezTo>
                  <a:pt x="59" y="47"/>
                  <a:pt x="57" y="45"/>
                  <a:pt x="55" y="45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5209459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集体名词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09039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表示一群人或事物的名称，如"family"、"team"等。</a:t>
            </a:r>
          </a:p>
        </p:txBody>
      </p:sp>
      <p:sp>
        <p:nvSpPr>
          <p:cNvPr id="40" name="AutoShape 40"/>
          <p:cNvSpPr/>
          <p:nvPr/>
        </p:nvSpPr>
        <p:spPr>
          <a:xfrm flipV="1">
            <a:off x="7342608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4406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954875" y="2347341"/>
            <a:ext cx="589693" cy="487108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7447383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物质名词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8320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表示物质或材料的名称，如"water"、"gold"等。</a:t>
            </a:r>
          </a:p>
        </p:txBody>
      </p:sp>
      <p:sp>
        <p:nvSpPr>
          <p:cNvPr id="45" name="AutoShape 45"/>
          <p:cNvSpPr/>
          <p:nvPr/>
        </p:nvSpPr>
        <p:spPr>
          <a:xfrm flipV="1">
            <a:off x="9580531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492330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0311194" y="2330196"/>
            <a:ext cx="571976" cy="508825"/>
          </a:xfrm>
          <a:custGeom>
            <a:rect l="l" t="t" r="r" b="b"/>
            <a:pathLst>
              <a:path w="134" h="119">
                <a:moveTo>
                  <a:pt x="133" y="16"/>
                </a:moveTo>
                <a:cubicBezTo>
                  <a:pt x="121" y="5"/>
                  <a:pt x="121" y="5"/>
                  <a:pt x="121" y="5"/>
                </a:cubicBezTo>
                <a:cubicBezTo>
                  <a:pt x="119" y="3"/>
                  <a:pt x="117" y="3"/>
                  <a:pt x="115" y="5"/>
                </a:cubicBezTo>
                <a:cubicBezTo>
                  <a:pt x="114" y="6"/>
                  <a:pt x="114" y="7"/>
                  <a:pt x="114" y="8"/>
                </a:cubicBezTo>
                <a:cubicBezTo>
                  <a:pt x="113" y="8"/>
                  <a:pt x="112" y="8"/>
                  <a:pt x="111" y="9"/>
                </a:cubicBezTo>
                <a:cubicBezTo>
                  <a:pt x="111" y="9"/>
                  <a:pt x="111" y="9"/>
                  <a:pt x="111" y="9"/>
                </a:cubicBezTo>
                <a:cubicBezTo>
                  <a:pt x="81" y="39"/>
                  <a:pt x="81" y="39"/>
                  <a:pt x="81" y="39"/>
                </a:cubicBezTo>
                <a:cubicBezTo>
                  <a:pt x="81" y="42"/>
                  <a:pt x="80" y="45"/>
                  <a:pt x="79" y="47"/>
                </a:cubicBezTo>
                <a:cubicBezTo>
                  <a:pt x="82" y="50"/>
                  <a:pt x="82" y="50"/>
                  <a:pt x="82" y="50"/>
                </a:cubicBezTo>
                <a:cubicBezTo>
                  <a:pt x="82" y="50"/>
                  <a:pt x="82" y="50"/>
                  <a:pt x="82" y="50"/>
                </a:cubicBezTo>
                <a:cubicBezTo>
                  <a:pt x="83" y="51"/>
                  <a:pt x="83" y="51"/>
                  <a:pt x="83" y="51"/>
                </a:cubicBezTo>
                <a:cubicBezTo>
                  <a:pt x="76" y="57"/>
                  <a:pt x="76" y="57"/>
                  <a:pt x="76" y="57"/>
                </a:cubicBezTo>
                <a:cubicBezTo>
                  <a:pt x="54" y="35"/>
                  <a:pt x="54" y="35"/>
                  <a:pt x="54" y="35"/>
                </a:cubicBezTo>
                <a:cubicBezTo>
                  <a:pt x="56" y="26"/>
                  <a:pt x="54" y="17"/>
                  <a:pt x="47" y="10"/>
                </a:cubicBezTo>
                <a:cubicBezTo>
                  <a:pt x="40" y="3"/>
                  <a:pt x="30" y="0"/>
                  <a:pt x="21" y="3"/>
                </a:cubicBezTo>
                <a:cubicBezTo>
                  <a:pt x="36" y="18"/>
                  <a:pt x="36" y="18"/>
                  <a:pt x="36" y="18"/>
                </a:cubicBezTo>
                <a:cubicBezTo>
                  <a:pt x="32" y="32"/>
                  <a:pt x="32" y="32"/>
                  <a:pt x="32" y="32"/>
                </a:cubicBezTo>
                <a:cubicBezTo>
                  <a:pt x="18" y="36"/>
                  <a:pt x="18" y="36"/>
                  <a:pt x="18" y="36"/>
                </a:cubicBezTo>
                <a:cubicBezTo>
                  <a:pt x="3" y="21"/>
                  <a:pt x="3" y="21"/>
                  <a:pt x="3" y="21"/>
                </a:cubicBezTo>
                <a:cubicBezTo>
                  <a:pt x="0" y="30"/>
                  <a:pt x="3" y="40"/>
                  <a:pt x="10" y="47"/>
                </a:cubicBezTo>
                <a:cubicBezTo>
                  <a:pt x="17" y="54"/>
                  <a:pt x="27" y="56"/>
                  <a:pt x="36" y="53"/>
                </a:cubicBezTo>
                <a:cubicBezTo>
                  <a:pt x="37" y="53"/>
                  <a:pt x="37" y="53"/>
                  <a:pt x="37" y="53"/>
                </a:cubicBezTo>
                <a:cubicBezTo>
                  <a:pt x="58" y="75"/>
                  <a:pt x="58" y="75"/>
                  <a:pt x="58" y="75"/>
                </a:cubicBezTo>
                <a:cubicBezTo>
                  <a:pt x="38" y="96"/>
                  <a:pt x="38" y="96"/>
                  <a:pt x="38" y="96"/>
                </a:cubicBezTo>
                <a:cubicBezTo>
                  <a:pt x="36" y="95"/>
                  <a:pt x="36" y="95"/>
                  <a:pt x="36" y="95"/>
                </a:cubicBezTo>
                <a:cubicBezTo>
                  <a:pt x="31" y="99"/>
                  <a:pt x="31" y="99"/>
                  <a:pt x="31" y="99"/>
                </a:cubicBezTo>
                <a:cubicBezTo>
                  <a:pt x="21" y="115"/>
                  <a:pt x="21" y="115"/>
                  <a:pt x="21" y="115"/>
                </a:cubicBezTo>
                <a:cubicBezTo>
                  <a:pt x="23" y="117"/>
                  <a:pt x="23" y="117"/>
                  <a:pt x="23" y="117"/>
                </a:cubicBezTo>
                <a:cubicBezTo>
                  <a:pt x="39" y="107"/>
                  <a:pt x="39" y="107"/>
                  <a:pt x="39" y="107"/>
                </a:cubicBezTo>
                <a:cubicBezTo>
                  <a:pt x="43" y="101"/>
                  <a:pt x="43" y="101"/>
                  <a:pt x="43" y="101"/>
                </a:cubicBezTo>
                <a:cubicBezTo>
                  <a:pt x="42" y="100"/>
                  <a:pt x="42" y="100"/>
                  <a:pt x="42" y="100"/>
                </a:cubicBezTo>
                <a:cubicBezTo>
                  <a:pt x="63" y="80"/>
                  <a:pt x="63" y="80"/>
                  <a:pt x="63" y="80"/>
                </a:cubicBezTo>
                <a:cubicBezTo>
                  <a:pt x="98" y="115"/>
                  <a:pt x="98" y="115"/>
                  <a:pt x="98" y="115"/>
                </a:cubicBezTo>
                <a:cubicBezTo>
                  <a:pt x="101" y="117"/>
                  <a:pt x="104" y="119"/>
                  <a:pt x="107" y="119"/>
                </a:cubicBezTo>
                <a:cubicBezTo>
                  <a:pt x="110" y="119"/>
                  <a:pt x="113" y="117"/>
                  <a:pt x="116" y="115"/>
                </a:cubicBezTo>
                <a:cubicBezTo>
                  <a:pt x="121" y="110"/>
                  <a:pt x="121" y="102"/>
                  <a:pt x="116" y="97"/>
                </a:cubicBezTo>
                <a:cubicBezTo>
                  <a:pt x="81" y="62"/>
                  <a:pt x="81" y="62"/>
                  <a:pt x="81" y="62"/>
                </a:cubicBezTo>
                <a:cubicBezTo>
                  <a:pt x="87" y="56"/>
                  <a:pt x="87" y="56"/>
                  <a:pt x="87" y="56"/>
                </a:cubicBezTo>
                <a:cubicBezTo>
                  <a:pt x="90" y="59"/>
                  <a:pt x="90" y="59"/>
                  <a:pt x="90" y="59"/>
                </a:cubicBezTo>
                <a:cubicBezTo>
                  <a:pt x="92" y="57"/>
                  <a:pt x="95" y="56"/>
                  <a:pt x="98" y="57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9" y="25"/>
                  <a:pt x="129" y="24"/>
                  <a:pt x="129" y="23"/>
                </a:cubicBezTo>
                <a:cubicBezTo>
                  <a:pt x="130" y="24"/>
                  <a:pt x="132" y="23"/>
                  <a:pt x="133" y="22"/>
                </a:cubicBezTo>
                <a:cubicBezTo>
                  <a:pt x="134" y="21"/>
                  <a:pt x="134" y="18"/>
                  <a:pt x="133" y="16"/>
                </a:cubicBezTo>
                <a:close/>
                <a:moveTo>
                  <a:pt x="108" y="103"/>
                </a:moveTo>
                <a:cubicBezTo>
                  <a:pt x="111" y="103"/>
                  <a:pt x="113" y="106"/>
                  <a:pt x="113" y="108"/>
                </a:cubicBezTo>
                <a:cubicBezTo>
                  <a:pt x="113" y="111"/>
                  <a:pt x="111" y="113"/>
                  <a:pt x="108" y="113"/>
                </a:cubicBezTo>
                <a:cubicBezTo>
                  <a:pt x="105" y="113"/>
                  <a:pt x="103" y="111"/>
                  <a:pt x="103" y="108"/>
                </a:cubicBezTo>
                <a:cubicBezTo>
                  <a:pt x="103" y="106"/>
                  <a:pt x="105" y="103"/>
                  <a:pt x="108" y="103"/>
                </a:cubicBezTo>
                <a:close/>
                <a:moveTo>
                  <a:pt x="91" y="41"/>
                </a:moveTo>
                <a:cubicBezTo>
                  <a:pt x="89" y="39"/>
                  <a:pt x="89" y="39"/>
                  <a:pt x="89" y="39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4" y="19"/>
                  <a:pt x="114" y="19"/>
                  <a:pt x="114" y="19"/>
                </a:cubicBezTo>
                <a:lnTo>
                  <a:pt x="91" y="41"/>
                </a:lnTo>
                <a:close/>
                <a:moveTo>
                  <a:pt x="98" y="48"/>
                </a:moveTo>
                <a:cubicBezTo>
                  <a:pt x="96" y="47"/>
                  <a:pt x="96" y="47"/>
                  <a:pt x="96" y="47"/>
                </a:cubicBezTo>
                <a:cubicBezTo>
                  <a:pt x="119" y="24"/>
                  <a:pt x="119" y="24"/>
                  <a:pt x="119" y="24"/>
                </a:cubicBezTo>
                <a:cubicBezTo>
                  <a:pt x="121" y="26"/>
                  <a:pt x="121" y="26"/>
                  <a:pt x="121" y="26"/>
                </a:cubicBezTo>
                <a:lnTo>
                  <a:pt x="98" y="4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9685306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抽象名词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566244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表示抽象概念或性质的名称，如"love"、"happiness"等。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不定冠词"a/an"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定冠词"the"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零冠词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用于单数可数名词前，表示泛指或不确定性，如"a book"、"an apple"等。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用于特指某人或某物，或用于已提及的人或事物，如"the book on the table"、"the man in the hat"等。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即不使用冠词的情况，如复数名词、不可数名词、专有名词等，如"books"、"water"、"China"等。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冠词的用法与区别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名词与冠词的搭配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不定冠词+单数可数名词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表示泛指或不确定性，如"a book"、"an apple"等。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定冠词+单数可数名词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表示特指某人或某物，如"the book on the table"、"the man in the hat"等。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零冠词+复数名词/不可数名词/专有名词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表示复数、不可数或特定的概念，如"books"、"water"、"China"等。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冠词+形容词+名词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形容词修饰名词时需要与冠词搭配使用，如"a red apple"、"the beautiful girl"等。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代词与数词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vert="horz"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8" name="Freeform 8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3" name="Freeform 13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TextBox 16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8" name="Freeform 18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TextBox 21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3" name="Freeform 23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人称代词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物主代词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指示代词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疑问代词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不定代词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我、你、他、她、它等，用于代替人或事物名称。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我的、你的、他的、她的等，表示所属关系。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这、那等，用于指示或代替人或事物。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谁、什么、哪等，用于提出问题或表示疑问。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一些、许多、任何等，表示不确定的人或事物。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代词的种类与用法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03461" y="4918823"/>
            <a:ext cx="1141000" cy="113947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4" name="Freeform 4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9" name="AutoShape 9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2" name="AutoShape 12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7209887" y="4918823"/>
            <a:ext cx="1141000" cy="1139476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6" name="Freeform 16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4231038" y="3559605"/>
            <a:ext cx="1139476" cy="1139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0" name="Freeform 20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TextBox 28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分数词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序数词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基数词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倍数词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概数词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数词的构成与用法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表示分数的数词，如二分之一、三分之一等。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表示顺序的数词，如第一、第二、第三等。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表示数量的数词，如一、二、三等。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表示倍数的数词，如两倍、三倍等。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表示大约数量的数词，如几、若干等。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https://d.book118.com/028107126057006032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2024-09-09T22:35:16.143</cp:lastPrinted>
  <dcterms:created xsi:type="dcterms:W3CDTF">2024-09-09T14:35:16Z</dcterms:created>
  <dcterms:modified xsi:type="dcterms:W3CDTF">2024-09-09T14:35:18Z</dcterms:modified>
</cp:coreProperties>
</file>