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4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C9F9F-E5BC-4A74-90BC-338675D5B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71AE8-5452-4588-8323-0D99D2D97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CA3D-0F07-4264-ADBF-F3E05C126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94476-ABCC-4A18-ABF0-239636026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51142-2524-4DB5-AE4F-3035A46C5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C2138-31F8-4E84-B2DE-9B4A692E7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0B66AF-CA91-4B88-908A-CDA47235A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B88B4-BEC1-4BC5-9ACA-E45F86370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2C93A-A8D2-4065-9DA5-C8DCA7FC1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04E08-427B-4A95-9CB8-9C899B3B4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9B696-E5A6-4B9B-A148-5795D6E26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414" r:id="rId2"/>
    <p:sldLayoutId id="2147497415" r:id="rId3"/>
    <p:sldLayoutId id="2147497416" r:id="rId4"/>
    <p:sldLayoutId id="2147497417" r:id="rId5"/>
    <p:sldLayoutId id="2147497418" r:id="rId6"/>
    <p:sldLayoutId id="2147497419" r:id="rId7"/>
    <p:sldLayoutId id="2147497420" r:id="rId8"/>
    <p:sldLayoutId id="2147497421" r:id="rId9"/>
    <p:sldLayoutId id="2147497422" r:id="rId10"/>
    <p:sldLayoutId id="214749742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31" Type="http://schemas.openxmlformats.org/officeDocument/2006/relationships/tags" Target="../tags/tag217.xml" /><Relationship Id="rId32" Type="http://schemas.openxmlformats.org/officeDocument/2006/relationships/tags" Target="../tags/tag218.xml" /><Relationship Id="rId33" Type="http://schemas.openxmlformats.org/officeDocument/2006/relationships/tags" Target="../tags/tag21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tags" Target="../tags/tag307.xml" /><Relationship Id="rId15" Type="http://schemas.openxmlformats.org/officeDocument/2006/relationships/tags" Target="../tags/tag308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14" Type="http://schemas.openxmlformats.org/officeDocument/2006/relationships/tags" Target="../tags/tag324.xml" /><Relationship Id="rId15" Type="http://schemas.openxmlformats.org/officeDocument/2006/relationships/tags" Target="../tags/tag325.xml" /><Relationship Id="rId16" Type="http://schemas.openxmlformats.org/officeDocument/2006/relationships/tags" Target="../tags/tag326.xml" /><Relationship Id="rId17" Type="http://schemas.openxmlformats.org/officeDocument/2006/relationships/tags" Target="../tags/tag327.xml" /><Relationship Id="rId18" Type="http://schemas.openxmlformats.org/officeDocument/2006/relationships/tags" Target="../tags/tag328.xml" /><Relationship Id="rId19" Type="http://schemas.openxmlformats.org/officeDocument/2006/relationships/tags" Target="../tags/tag329.xml" /><Relationship Id="rId2" Type="http://schemas.openxmlformats.org/officeDocument/2006/relationships/tags" Target="../tags/tag312.xml" /><Relationship Id="rId20" Type="http://schemas.openxmlformats.org/officeDocument/2006/relationships/tags" Target="../tags/tag330.xml" /><Relationship Id="rId21" Type="http://schemas.openxmlformats.org/officeDocument/2006/relationships/tags" Target="../tags/tag331.xml" /><Relationship Id="rId22" Type="http://schemas.openxmlformats.org/officeDocument/2006/relationships/tags" Target="../tags/tag332.xml" /><Relationship Id="rId23" Type="http://schemas.openxmlformats.org/officeDocument/2006/relationships/tags" Target="../tags/tag333.xml" /><Relationship Id="rId24" Type="http://schemas.openxmlformats.org/officeDocument/2006/relationships/tags" Target="../tags/tag334.xml" /><Relationship Id="rId25" Type="http://schemas.openxmlformats.org/officeDocument/2006/relationships/tags" Target="../tags/tag335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12" Type="http://schemas.openxmlformats.org/officeDocument/2006/relationships/tags" Target="../tags/tag346.xml" /><Relationship Id="rId13" Type="http://schemas.openxmlformats.org/officeDocument/2006/relationships/tags" Target="../tags/tag347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01341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人体生命活动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人体生命活动的概述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人体各系统的功能与作用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人体生命活动的调节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人体生命活动的能量来源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人体生命活动的物质基础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人体生命活动的变化规律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人体生命活动的概述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人体生命活动的定义</a:t>
            </a:r>
            <a:endParaRPr lang="zh-CN" altLang="en-US"/>
          </a:p>
        </p:txBody>
      </p:sp>
      <p:sp>
        <p:nvSpPr>
          <p:cNvPr id="10490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人体生命活动是指人体内各种生理、生化、代谢等生命过程的总和。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人体生命活动包括呼吸、消化、循环、排泄、神经、内分泌等系统。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人体生命活动需要能量，主要来源于食物中的糖、脂肪和蛋白质。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人体生命活动需要氧气，主要通过呼吸系统从空气中获取。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人体生命活动的特征</a:t>
            </a:r>
            <a:endParaRPr lang="zh-CN" altLang="en-US"/>
          </a:p>
        </p:txBody>
      </p:sp>
      <p:sp>
        <p:nvSpPr>
          <p:cNvPr id="1049148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3025" y="1541339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标题"/>
          <p:cNvSpPr txBox="1"/>
          <p:nvPr>
            <p:custDataLst>
              <p:tags r:id="rId3"/>
            </p:custDataLst>
          </p:nvPr>
        </p:nvSpPr>
        <p:spPr>
          <a:xfrm>
            <a:off x="4533552" y="1715538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52" name="文本框 25"/>
          <p:cNvSpPr txBox="1"/>
          <p:nvPr>
            <p:custDataLst>
              <p:tags r:id="rId4"/>
            </p:custDataLst>
          </p:nvPr>
        </p:nvSpPr>
        <p:spPr>
          <a:xfrm>
            <a:off x="4533552" y="2530469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新陈代谢：人体生命活动的基础，包括物质代谢和能量代谢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54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242" y="1541339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标题"/>
          <p:cNvSpPr txBox="1"/>
          <p:nvPr>
            <p:custDataLst>
              <p:tags r:id="rId6"/>
            </p:custDataLst>
          </p:nvPr>
        </p:nvSpPr>
        <p:spPr>
          <a:xfrm>
            <a:off x="1805768" y="1715538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58" name="文本框 25"/>
          <p:cNvSpPr txBox="1"/>
          <p:nvPr>
            <p:custDataLst>
              <p:tags r:id="rId7"/>
            </p:custDataLst>
          </p:nvPr>
        </p:nvSpPr>
        <p:spPr>
          <a:xfrm>
            <a:off x="1805768" y="2530469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生命活动的基本特征：新陈代谢、生长、发育、繁殖、遗传、适应、应激等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60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592" y="1541339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标题"/>
          <p:cNvSpPr txBox="1"/>
          <p:nvPr>
            <p:custDataLst>
              <p:tags r:id="rId9"/>
            </p:custDataLst>
          </p:nvPr>
        </p:nvSpPr>
        <p:spPr>
          <a:xfrm>
            <a:off x="9989119" y="1715538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64" name="文本框 25"/>
          <p:cNvSpPr txBox="1"/>
          <p:nvPr>
            <p:custDataLst>
              <p:tags r:id="rId10"/>
            </p:custDataLst>
          </p:nvPr>
        </p:nvSpPr>
        <p:spPr>
          <a:xfrm>
            <a:off x="9989119" y="2530469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发育：人体从出生到成熟的过程，包括身体和心理的发育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66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809" y="1541339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标题"/>
          <p:cNvSpPr txBox="1"/>
          <p:nvPr>
            <p:custDataLst>
              <p:tags r:id="rId12"/>
            </p:custDataLst>
          </p:nvPr>
        </p:nvSpPr>
        <p:spPr>
          <a:xfrm>
            <a:off x="7261335" y="1715538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70" name="文本框 36"/>
          <p:cNvSpPr txBox="1"/>
          <p:nvPr>
            <p:custDataLst>
              <p:tags r:id="rId13"/>
            </p:custDataLst>
          </p:nvPr>
        </p:nvSpPr>
        <p:spPr>
          <a:xfrm>
            <a:off x="7261335" y="2530469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生长：人体从出生到成熟的过程，包括身体和心理的发育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72" name="标题"/>
          <p:cNvSpPr txBox="1"/>
          <p:nvPr>
            <p:custDataLst>
              <p:tags r:id="rId14"/>
            </p:custDataLst>
          </p:nvPr>
        </p:nvSpPr>
        <p:spPr>
          <a:xfrm>
            <a:off x="3641199" y="1515977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74" name="标题"/>
          <p:cNvSpPr txBox="1"/>
          <p:nvPr>
            <p:custDataLst>
              <p:tags r:id="rId15"/>
            </p:custDataLst>
          </p:nvPr>
        </p:nvSpPr>
        <p:spPr>
          <a:xfrm>
            <a:off x="913415" y="1515977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76" name="标题"/>
          <p:cNvSpPr txBox="1"/>
          <p:nvPr>
            <p:custDataLst>
              <p:tags r:id="rId16"/>
            </p:custDataLst>
          </p:nvPr>
        </p:nvSpPr>
        <p:spPr>
          <a:xfrm>
            <a:off x="9096766" y="1515977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78" name="标题"/>
          <p:cNvSpPr txBox="1"/>
          <p:nvPr>
            <p:custDataLst>
              <p:tags r:id="rId17"/>
            </p:custDataLst>
          </p:nvPr>
        </p:nvSpPr>
        <p:spPr>
          <a:xfrm>
            <a:off x="6368982" y="1515977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80" name="任意多边形 3"/>
          <p:cNvSpPr/>
          <p:nvPr>
            <p:custDataLst>
              <p:tags r:id="rId18"/>
            </p:custDataLst>
          </p:nvPr>
        </p:nvSpPr>
        <p:spPr>
          <a:xfrm rot="2700000">
            <a:off x="4073025" y="3982795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标题"/>
          <p:cNvSpPr txBox="1"/>
          <p:nvPr>
            <p:custDataLst>
              <p:tags r:id="rId19"/>
            </p:custDataLst>
          </p:nvPr>
        </p:nvSpPr>
        <p:spPr>
          <a:xfrm>
            <a:off x="4533552" y="415699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84" name="文本框 25"/>
          <p:cNvSpPr txBox="1"/>
          <p:nvPr>
            <p:custDataLst>
              <p:tags r:id="rId20"/>
            </p:custDataLst>
          </p:nvPr>
        </p:nvSpPr>
        <p:spPr>
          <a:xfrm>
            <a:off x="4533552" y="4971926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遗传：人体通过遗传物质传递遗传信息的过程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86" name="任意多边形 6"/>
          <p:cNvSpPr/>
          <p:nvPr>
            <p:custDataLst>
              <p:tags r:id="rId21"/>
            </p:custDataLst>
          </p:nvPr>
        </p:nvSpPr>
        <p:spPr>
          <a:xfrm rot="2700000">
            <a:off x="1345242" y="3982795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标题"/>
          <p:cNvSpPr txBox="1"/>
          <p:nvPr>
            <p:custDataLst>
              <p:tags r:id="rId22"/>
            </p:custDataLst>
          </p:nvPr>
        </p:nvSpPr>
        <p:spPr>
          <a:xfrm>
            <a:off x="1805768" y="415699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90" name="文本框 8"/>
          <p:cNvSpPr txBox="1"/>
          <p:nvPr>
            <p:custDataLst>
              <p:tags r:id="rId23"/>
            </p:custDataLst>
          </p:nvPr>
        </p:nvSpPr>
        <p:spPr>
          <a:xfrm>
            <a:off x="1805768" y="4971926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繁殖：人体通过生殖系统产生后代的过程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92" name="任意多边形 10"/>
          <p:cNvSpPr/>
          <p:nvPr>
            <p:custDataLst>
              <p:tags r:id="rId24"/>
            </p:custDataLst>
          </p:nvPr>
        </p:nvSpPr>
        <p:spPr>
          <a:xfrm rot="2700000">
            <a:off x="9528592" y="3982795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标题"/>
          <p:cNvSpPr txBox="1"/>
          <p:nvPr>
            <p:custDataLst>
              <p:tags r:id="rId25"/>
            </p:custDataLst>
          </p:nvPr>
        </p:nvSpPr>
        <p:spPr>
          <a:xfrm>
            <a:off x="9989119" y="415699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96" name="文本框 25"/>
          <p:cNvSpPr txBox="1"/>
          <p:nvPr>
            <p:custDataLst>
              <p:tags r:id="rId26"/>
            </p:custDataLst>
          </p:nvPr>
        </p:nvSpPr>
        <p:spPr>
          <a:xfrm>
            <a:off x="9989119" y="4971926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应激：人体对外界刺激的反应，包括生理和心理的应激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98" name="任意多边形 15"/>
          <p:cNvSpPr/>
          <p:nvPr>
            <p:custDataLst>
              <p:tags r:id="rId27"/>
            </p:custDataLst>
          </p:nvPr>
        </p:nvSpPr>
        <p:spPr>
          <a:xfrm rot="2700000">
            <a:off x="6800809" y="3982795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标题"/>
          <p:cNvSpPr txBox="1"/>
          <p:nvPr>
            <p:custDataLst>
              <p:tags r:id="rId28"/>
            </p:custDataLst>
          </p:nvPr>
        </p:nvSpPr>
        <p:spPr>
          <a:xfrm>
            <a:off x="7261335" y="415699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02" name="文本框 19"/>
          <p:cNvSpPr txBox="1"/>
          <p:nvPr>
            <p:custDataLst>
              <p:tags r:id="rId29"/>
            </p:custDataLst>
          </p:nvPr>
        </p:nvSpPr>
        <p:spPr>
          <a:xfrm>
            <a:off x="7261335" y="4971926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适应：人体对外界环境的适应能力，包括生理和心理的适应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04" name="标题"/>
          <p:cNvSpPr txBox="1"/>
          <p:nvPr>
            <p:custDataLst>
              <p:tags r:id="rId30"/>
            </p:custDataLst>
          </p:nvPr>
        </p:nvSpPr>
        <p:spPr>
          <a:xfrm>
            <a:off x="3641199" y="3957433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06" name="标题"/>
          <p:cNvSpPr txBox="1"/>
          <p:nvPr>
            <p:custDataLst>
              <p:tags r:id="rId31"/>
            </p:custDataLst>
          </p:nvPr>
        </p:nvSpPr>
        <p:spPr>
          <a:xfrm>
            <a:off x="913415" y="3957433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08" name="标题"/>
          <p:cNvSpPr txBox="1"/>
          <p:nvPr>
            <p:custDataLst>
              <p:tags r:id="rId32"/>
            </p:custDataLst>
          </p:nvPr>
        </p:nvSpPr>
        <p:spPr>
          <a:xfrm>
            <a:off x="9096766" y="3957433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8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10" name="标题"/>
          <p:cNvSpPr txBox="1"/>
          <p:nvPr>
            <p:custDataLst>
              <p:tags r:id="rId33"/>
            </p:custDataLst>
          </p:nvPr>
        </p:nvSpPr>
        <p:spPr>
          <a:xfrm>
            <a:off x="6368982" y="3957433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人体生命活动的意义</a:t>
            </a:r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维持生命：人体生命活动是维持生命存在的基础，包括呼吸、心跳、血液循环等。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生长发育：人体生命活动是生长发育的基础，包括细胞的分裂、生长、分化等。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适应环境：人体生命活动是适应环境的基础，包括体温调节、免疫反应等。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遗传和变异：人体生命活动是遗传和变异的基础，包括基因的复制、表达、突变等。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人体各系统的功能与作用</a:t>
            </a:r>
            <a:endParaRPr lang="zh-CN" altLang="en-US"/>
          </a:p>
        </p:txBody>
      </p:sp>
      <p:sp>
        <p:nvSpPr>
          <p:cNvPr id="104928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消化系统</a:t>
            </a:r>
            <a:endParaRPr lang="zh-CN" altLang="en-US"/>
          </a:p>
        </p:txBody>
      </p:sp>
      <p:sp>
        <p:nvSpPr>
          <p:cNvPr id="10493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消化系统的作用：为身体提供能量和营养物质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消化系统的组成：包括口腔、食道、胃、小肠、大肠等器官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消化系统的功能：将食物分解成可被吸收的营养物质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消化系统的疾病：如胃炎、肠炎、消化不良等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循环系统</a:t>
            </a:r>
            <a:endParaRPr lang="zh-CN" altLang="en-US"/>
          </a:p>
        </p:txBody>
      </p:sp>
      <p:sp>
        <p:nvSpPr>
          <p:cNvPr id="10493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功能：运输氧气、营养物质和代谢废物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组成：心脏、血管和血液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作用：维持体温、调节血压、促进新陈代谢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疾病：高血压、冠心病、心律失常等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呼吸系统</a:t>
            </a:r>
            <a:endParaRPr lang="zh-CN" altLang="en-US"/>
          </a:p>
        </p:txBody>
      </p:sp>
      <p:sp>
        <p:nvSpPr>
          <p:cNvPr id="10494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功能：吸入氧气，排出二氧化碳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结构：包括鼻、咽、喉、气管、支气管、肺等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作用：维持生命活动，调节体温，参与新陈代谢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疾病：如肺炎、哮喘、肺气肿等，影响呼吸系统的正常功能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排泄系统</a:t>
            </a:r>
            <a:endParaRPr lang="zh-CN" altLang="en-US"/>
          </a:p>
        </p:txBody>
      </p:sp>
      <p:sp>
        <p:nvSpPr>
          <p:cNvPr id="10495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功能：排出体内代谢废物和多余水分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主要器官：肾脏、膀胱、输尿管、尿道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工作原理：血液中的废物和多余水分通过肾脏过滤形成尿液，尿液通过输尿管、膀胱、尿道排出体外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重要性：维持体内环境稳定，保持身体健康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神经系统</a:t>
            </a:r>
            <a:endParaRPr lang="zh-CN" altLang="en-US"/>
          </a:p>
        </p:txBody>
      </p:sp>
      <p:sp>
        <p:nvSpPr>
          <p:cNvPr id="10495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功能：控制和协调人体各器官和系统的活动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组成：包括大脑、小脑、脑干、脊髓等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作用：传递信息、调节身体功能、维持生命活动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特点：具有高度复杂性和可塑性，能够适应环境变化和个体差异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内分泌系统</a:t>
            </a:r>
            <a:endParaRPr lang="zh-CN" altLang="en-US"/>
          </a:p>
        </p:txBody>
      </p:sp>
      <p:sp>
        <p:nvSpPr>
          <p:cNvPr id="104961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激素分泌：甲状腺激素、肾上腺激素、生长激素、胰岛素等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作用：维持体内环境稳定，调节机体功能，维持生命活动正常进行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功能：调节人体新陈代谢、生长发育、生殖等生理活动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主要器官：甲状腺、肾上腺、垂体、胰腺等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生殖系统</a:t>
            </a:r>
            <a:endParaRPr lang="zh-CN" altLang="en-US"/>
          </a:p>
        </p:txBody>
      </p:sp>
      <p:sp>
        <p:nvSpPr>
          <p:cNvPr id="104966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疾病：如卵巢囊肿、子宫肌瘤等，需及时治疗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7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作用：维持女性生殖健康，调节内分泌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组成：包括卵巢、输卵管、子宫、阴道等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9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功能：产生生殖细胞，繁殖后代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人体生命活动的调节</a:t>
            </a:r>
            <a:endParaRPr lang="zh-CN" altLang="en-US"/>
          </a:p>
        </p:txBody>
      </p:sp>
      <p:sp>
        <p:nvSpPr>
          <p:cNvPr id="104973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神经调节</a:t>
            </a:r>
            <a:endParaRPr lang="zh-CN" altLang="en-US"/>
          </a:p>
        </p:txBody>
      </p:sp>
      <p:sp>
        <p:nvSpPr>
          <p:cNvPr id="1049770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2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6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神经细胞：神经元和神经胶质细胞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0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4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神经中枢：大脑、小脑、脑干、脊髓等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88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0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2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神经信号：电信号和化学信号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6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98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0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神经反射：条件反射和非条件反射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4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6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神经传导：轴突和树突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2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4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神经调节机制：兴奋和抑制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体液调节</a:t>
            </a:r>
            <a:endParaRPr lang="zh-CN" altLang="en-US"/>
          </a:p>
        </p:txBody>
      </p:sp>
      <p:sp>
        <p:nvSpPr>
          <p:cNvPr id="104985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体液：包括血液、淋巴液、组织液等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5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功能：维持人体内环境的稳定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6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调节方式：通过激素、神经递质等物质进行调节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7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7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7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例子：胰岛素、肾上腺素等激素的调节作用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https://d.book118.com/028120134135006023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6_2"/>
  <p:tag name="KSO_WM_UNIT_INDEX" val="1_6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5_2"/>
  <p:tag name="KSO_WM_UNIT_INDEX" val="1_5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8_2"/>
  <p:tag name="KSO_WM_UNIT_INDEX" val="1_8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8_1"/>
  <p:tag name="KSO_WM_UNIT_INDEX" val="1_8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7*l_h_i*1_7_2"/>
  <p:tag name="KSO_WM_UNIT_INDEX" val="1_7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8"/>
  <p:tag name="KSO_WM_UNIT_SUBTYPE" val="d"/>
  <p:tag name="KSO_WM_UNIT_TEXT_FILL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7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31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人体生命活动</vt:lpstr>
      <vt:lpstr>目录</vt:lpstr>
      <vt:lpstr>添加章节标题</vt:lpstr>
      <vt:lpstr>人体生命活动的概述</vt:lpstr>
      <vt:lpstr>人体生命活动的定义</vt:lpstr>
      <vt:lpstr>人体生命活动的特征</vt:lpstr>
      <vt:lpstr>人体生命活动的意义</vt:lpstr>
      <vt:lpstr>人体各系统的功能与作用</vt:lpstr>
      <vt:lpstr>消化系统</vt:lpstr>
      <vt:lpstr>循环系统</vt:lpstr>
      <vt:lpstr>呼吸系统</vt:lpstr>
      <vt:lpstr>排泄系统</vt:lpstr>
      <vt:lpstr>神经系统</vt:lpstr>
      <vt:lpstr>内分泌系统</vt:lpstr>
      <vt:lpstr>生殖系统</vt:lpstr>
      <vt:lpstr>人体生命活动的调节</vt:lpstr>
      <vt:lpstr>神经调节</vt:lpstr>
      <vt:lpstr>体液调节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2024-08-30T17:30:24.118</cp:lastPrinted>
  <dcterms:created xsi:type="dcterms:W3CDTF">2024-08-30T09:30:24Z</dcterms:created>
  <dcterms:modified xsi:type="dcterms:W3CDTF">2024-08-30T09:30:27Z</dcterms:modified>
</cp:coreProperties>
</file>