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2D492C-462D-44CF-BCBA-53B352F43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491EA3-A9C1-414C-ACDE-8BC6FD1A7F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15ACFE-E979-435C-926C-6829B969B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9F8D56-AEDA-478A-A6FD-8F4B2BADA7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2179D4-3220-4301-8170-6CDBD82B76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454050-957D-429E-B4B9-554CFFDECA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B85795-AADB-44B8-A6F2-6445C25D1C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D2A4A1-7337-4E89-8527-56404AE9B9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7EE8AE-AB9A-4E90-BE6F-29EE8D30CA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815C01-E7B3-4CC2-835C-BB2B244A00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39F8DC-F625-444A-A25A-0E15943D0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8123126044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真空工艺与设备介绍</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真空工艺概述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真空设备类型及原理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真空工艺流程及操作要点</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典型真空设备介绍及选型建议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真空工艺在工业生产中应用案例分享</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真空工艺概述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真空工艺是指在低于大气压力的环境中进行的各种工艺过程，包括真空冶炼、真空镀膜、真空干燥等。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真空工艺的主要特点是在真空环境下，气体分子密度低，气体间的碰撞减少，从而有利于气体扩散、传热和传质等过程的进行。此外，真空环境还能有效防止氧化、污染和燃烧等不利因素。</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真空工艺定义与特点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在冶金工业中，真空工艺被广泛应用于真空冶炼、真空脱气、真空铸造等方面，以提高金属质量和降低能耗。</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冶金工业</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在电子工业中，真空工艺用于制造半导体器件、集成电路等，以及进行真空镀膜、真空干燥等处理。</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电子工业</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航空航天领域对材料性能要求极高，真空工艺可用于制造轻质、高强度的合金材料，以及进行真空热处理等。</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航空航天</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真空工艺还应用于化学工业、医疗器械、食品包装等领域，如真空蒸馏、真空冷冻干燥、真空包装等。</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其他领域</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真空工艺应用领域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随着科技的进步，对真空度的要求越来越高，高真空和超高真空技术将成为未来真空工艺的重要发展方向。</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高真空与超高真空技术</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为了满足不同领域的需求，真空工艺将向多功能化和集成化方向发展，实现一机多用和高效集成。</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多功能化与集成化技术</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随着工业4.0的推进，智能化和自动化技术将在真空工艺中得到广泛应用，提高生产效率和产品质量。</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智能化与自动化技术</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环保意识的提高使得绿色环保技术成为真空工艺发展的重要趋势，如采用环保材料、降低能耗和减少废弃物排放等。</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绿色环保技术</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真空工艺发展趋势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真空设备类型及原理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通过机械运动使泵腔容积发生变化，从而实现吸气、压缩和排气的过程。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工作原理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类型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67" b="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应用范围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502" r="1450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包括旋片式真空泵、定片式真空泵、滑阀式真空泵等。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适用于粗真空和低真空领域，如真空包装、真空吸附等。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机械真空泵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扩散泵</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工作原理：利用高速旋转的叶轮将气体分子抛向泵壁，气体分子在泵壁反射后扩散到出口处被排出。</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扩散泵与分子泵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油扩散泵和水扩散泵。</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适用于高真空和超高真空领域，如电子显微镜、粒子加速器等。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应用范围</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扩散泵与分子泵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工作原理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利用高速旋转的动叶轮和静叶轮之间的间隙，使气体分子在间隙中受到剪切力而被排出。</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类型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牵引分子泵和涡轮分子泵。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应用范围</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适用于超高真空领域，如半导体工艺、表面科学等。</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扩散泵与分子泵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利用吸附剂（如活性炭、分子筛等）对气体分子的吸附作用，将气体分子从被抽容器中抽出并吸附在吸附剂表面。</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包括活性炭吸附泵和分子筛吸附泵等。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吸附泵与冷凝泵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工作原理</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吸附泵与冷凝泵</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应用范围：适用于低真空和中真空领域，如真空干燥、真空制冷等。</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3701" y="4884250"/>
            <a:ext cx="3947500" cy="3947500"/>
          </a:xfrm>
          <a:prstGeom prst="ellipse">
            <a:avLst/>
          </a:prstGeom>
          <a:solidFill>
            <a:schemeClr val="accent1">
              <a:alpha val="9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93562" y="4996164"/>
            <a:ext cx="3947500" cy="3947500"/>
          </a:xfrm>
          <a:prstGeom prst="ellipse">
            <a:avLst/>
          </a:prstGeom>
          <a:solidFill>
            <a:schemeClr val="accent1">
              <a:alpha val="8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10800" y="4996164"/>
            <a:ext cx="3947500" cy="3947500"/>
          </a:xfrm>
          <a:prstGeom prst="ellipse">
            <a:avLst/>
          </a:prstGeom>
          <a:solidFill>
            <a:schemeClr val="accent3">
              <a:alpha val="7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27301" y="3379716"/>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通过降低气体温度使其冷凝成液体或固体，从而实现气体的抽出。</a:t>
            </a:r>
          </a:p>
        </p:txBody>
      </p:sp>
      <p:cxnSp>
        <p:nvCxnSpPr>
          <p:cNvPr id="6" name="Connector 6"/>
          <p:cNvCxnSpPr/>
          <p:nvPr/>
        </p:nvCxnSpPr>
        <p:spPr>
          <a:xfrm flipH="1" flipV="1">
            <a:off x="2820348" y="4411889"/>
            <a:ext cx="0" cy="578834"/>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318427" y="5815372"/>
            <a:ext cx="795445" cy="795445"/>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flipH="1" flipV="1">
            <a:off x="6084550" y="3852263"/>
            <a:ext cx="0" cy="1143902"/>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9" name="Freeform 9"/>
          <p:cNvSpPr/>
          <p:nvPr/>
        </p:nvSpPr>
        <p:spPr>
          <a:xfrm>
            <a:off x="9172034" y="5917816"/>
            <a:ext cx="590558" cy="59055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flipV="1">
            <a:off x="9467312" y="3097081"/>
            <a:ext cx="0" cy="189908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1379651" y="2930838"/>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工作原理</a:t>
            </a:r>
          </a:p>
        </p:txBody>
      </p:sp>
      <p:sp>
        <p:nvSpPr>
          <p:cNvPr id="12" name="TextBox 12"/>
          <p:cNvSpPr txBox="1"/>
          <p:nvPr/>
        </p:nvSpPr>
        <p:spPr>
          <a:xfrm>
            <a:off x="4884400" y="2688361"/>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包括低温冷凝泵和表面冷凝泵等。</a:t>
            </a:r>
          </a:p>
        </p:txBody>
      </p:sp>
      <p:sp>
        <p:nvSpPr>
          <p:cNvPr id="13" name="TextBox 13"/>
          <p:cNvSpPr txBox="1"/>
          <p:nvPr/>
        </p:nvSpPr>
        <p:spPr>
          <a:xfrm>
            <a:off x="4636750" y="2254182"/>
            <a:ext cx="289560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类型</a:t>
            </a:r>
          </a:p>
        </p:txBody>
      </p:sp>
      <p:sp>
        <p:nvSpPr>
          <p:cNvPr id="14" name="TextBox 14"/>
          <p:cNvSpPr txBox="1"/>
          <p:nvPr/>
        </p:nvSpPr>
        <p:spPr>
          <a:xfrm>
            <a:off x="8267162" y="1997007"/>
            <a:ext cx="2400300" cy="885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chemeClr val="dk1">
                    <a:alpha val="100000"/>
                  </a:schemeClr>
                </a:solidFill>
                <a:latin typeface="Microsoft Yahei"/>
                <a:ea typeface="Microsoft Yahei"/>
                <a:cs typeface="Microsoft Yahei"/>
              </a:rPr>
              <a:t>适用于高真空和超高真空领域，如空间模拟、粒子探测器等。</a:t>
            </a:r>
          </a:p>
        </p:txBody>
      </p:sp>
      <p:sp>
        <p:nvSpPr>
          <p:cNvPr id="15" name="TextBox 15"/>
          <p:cNvSpPr txBox="1"/>
          <p:nvPr/>
        </p:nvSpPr>
        <p:spPr>
          <a:xfrm>
            <a:off x="8019512" y="1572512"/>
            <a:ext cx="2543175"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1725" b="1">
                <a:solidFill>
                  <a:schemeClr val="accent1">
                    <a:alpha val="100000"/>
                  </a:schemeClr>
                </a:solidFill>
                <a:latin typeface="Microsoft Yahei"/>
                <a:ea typeface="Microsoft Yahei"/>
                <a:cs typeface="Microsoft Yahei"/>
              </a:rPr>
              <a:t>应用范围</a:t>
            </a:r>
          </a:p>
        </p:txBody>
      </p:sp>
      <p:sp>
        <p:nvSpPr>
          <p:cNvPr id="16" name="Freeform 16"/>
          <p:cNvSpPr/>
          <p:nvPr/>
        </p:nvSpPr>
        <p:spPr>
          <a:xfrm>
            <a:off x="5704906" y="5851529"/>
            <a:ext cx="759288" cy="759288"/>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吸附泵与冷凝泵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离子泵与升华泵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工作原理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利用潘宁放电或射频放电产生的离子在电场作用下与气体分子发生碰撞，使气体分子被电离并排出。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类型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包括潘宁离子泵和射频离子泵等。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应用范围：适用于超高真空领域，如激光技术、光学仪器等。</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离子泵与升华泵</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工作原理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利用某些固体物质在升华过程中吸收气体分子的特性，将气体分子从被抽容器中抽出并固定在升华物质内。</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类型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包括金属升华泵和有机升华泵等。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应用范围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适用于极高真空领域，如空间技术、粒子物理研究等。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离子泵与升华泵</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https://d.book118.com/028123126044006024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2024-08-31T08:54:24.745</cp:lastPrinted>
  <dcterms:created xsi:type="dcterms:W3CDTF">2024-08-31T00:54:24Z</dcterms:created>
  <dcterms:modified xsi:type="dcterms:W3CDTF">2024-08-31T00:54:27Z</dcterms:modified>
</cp:coreProperties>
</file>