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063EE9-3B38-41E8-85FC-29082BC18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169E8-64DB-4A29-912C-85BEB45BB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A13BDC-29B7-4580-9B81-A312706EA9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0CB6A8-15EF-4197-8012-F77643A649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531A64-48FB-49A7-99BA-FB14251DF5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0653F0-1744-4FCC-8AF3-7D4609F6CB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D17156-524F-43B2-B85C-0E44F6A69E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590EE2-431A-4B42-939A-51E82216E4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77C52C-1EF4-4353-BEF7-880AE37B1D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BDAE2D-C0AE-42A9-9184-9C5C03CFA3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407E40-E230-4A46-B5F1-9854C7057B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2/24/2024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12506713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81000" y="1574432"/>
            <a:ext cx="7772400" cy="6324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800" b="1" err="1">
                <a:solidFill>
                  <a:schemeClr val="accent1">
                    <a:alpha val="100000"/>
                  </a:schemeClr>
                </a:solidFill>
                <a:latin typeface="Arial"/>
                <a:ea typeface="Arial"/>
                <a:cs typeface="Arial"/>
              </a:rPr>
              <a:t>初中语文单元整体“教—学—评”一体化实施策略</a:t>
            </a:r>
            <a:endParaRPr lang="en-US" sz="2800" b="1">
              <a:solidFill>
                <a:schemeClr val="accent1">
                  <a:alpha val="100000"/>
                </a:schemeClr>
              </a:solidFill>
              <a:latin typeface="Arial"/>
              <a:ea typeface="Arial"/>
              <a:cs typeface="Arial"/>
            </a:endParaRPr>
          </a:p>
        </p:txBody>
      </p:sp>
      <p:sp>
        <p:nvSpPr>
          <p:cNvPr id="3" name="TextBox 3"/>
          <p:cNvSpPr txBox="1"/>
          <p:nvPr/>
        </p:nvSpPr>
        <p:spPr>
          <a:xfrm>
            <a:off x="717451" y="5208092"/>
            <a:ext cx="3196742" cy="3647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1">
                  <a:alpha val="100000"/>
                </a:schemeClr>
              </a:solidFill>
              <a:latin typeface="Arial"/>
              <a:ea typeface="Arial"/>
              <a:cs typeface="Arial"/>
            </a:endParaRPr>
          </a:p>
        </p:txBody>
      </p:sp>
      <p:sp>
        <p:nvSpPr>
          <p:cNvPr id="4" name="TextBox 4"/>
          <p:cNvSpPr txBox="1"/>
          <p:nvPr/>
        </p:nvSpPr>
        <p:spPr>
          <a:xfrm>
            <a:off x="717451" y="5689900"/>
            <a:ext cx="3489350" cy="3647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accent1">
                  <a:alpha val="100000"/>
                </a:schemeClr>
              </a:solidFill>
              <a:latin typeface="Arial"/>
              <a:ea typeface="Arial"/>
              <a:cs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确定统整性单元教学目标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选择单元学习的大情境学习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设计一组相关的学习任务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整体设计评价工具与流程</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2017年版的《普通高中语文课程标准》强调核心素养，要求语文教学统整文本、知识和能力训练，设置情境，帮助学生提高语文学科核心素养。</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单元整体教学是落实核心素养的重要变革方向，其关键在于实现“教—学—评”一体化。</a:t>
            </a:r>
          </a:p>
        </p:txBody>
      </p:sp>
      <p:pic>
        <p:nvPicPr>
          <p:cNvPr id="6" name="Picture 6"/>
          <p:cNvPicPr>
            <a:picLocks noChangeAspect="1"/>
          </p:cNvPicPr>
          <p:nvPr/>
        </p:nvPicPr>
        <p:blipFill>
          <a:blip r:embed="rId2"/>
          <a:srcRect t="5335" b="533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确定统整性单元教学目标、选择单元学习的大情境、设计一组相关的学习任务、整体设计评价工具与流程。</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确定统整性单元教学目标</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单元整体教学的前提是确定统整性单元教学目标，其确定过程为：综合分析教材的助读系统、课文系统、练习系统和知识系统，围绕教材自然单元的教学价值选择学习主题，基于学习主题实现教学目标的整合。</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核心素养为纲的语文教学“追求语言、知识、技能和思想情感、文化修养等多方面、多层次目标发展的综合效应”，意在落实语文学科核心素养的综合性，实现学生语文学科核心素养的整体提升。</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“多方面”指语文学习的各个方面、知识类型的各个方面，意在落实语文学科核心素养的综合性，实现学生语文学科核心素养的整体提升；“多层次”指认知过程的各个层级，意在发展高阶思维能力。</a:t>
            </a:r>
          </a:p>
        </p:txBody>
      </p:sp>
      <p:pic>
        <p:nvPicPr>
          <p:cNvPr id="8" name="Picture 8"/>
          <p:cNvPicPr>
            <a:picLocks noChangeAspect="1"/>
          </p:cNvPicPr>
          <p:nvPr/>
        </p:nvPicPr>
        <p:blipFill>
          <a:blip r:embed="rId2"/>
          <a:srcRect t="7813" b="7813"/>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确定统整性单元教学目标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单元导语：“民俗是民间流行的习俗、风尚，是由民众创造并世代传承的民间文化。本单元的课文，或表现各地风土人情，或展示传统文化习俗。我们能够从中看到一幅幅民俗风情画卷。</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按照助读系统的提示，这一单元的四篇课文，《社戏》《灯笼》关乎民俗，《回延安》用民俗的方式（信天游）表情达意，《安塞腰鼓》既关乎民俗，也采用了民俗的表达方式（陕北方言）。</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单元学习主题指向“记录民俗生活，用民俗记录生活”。练习系统强调了三个关键词 — —文本结构、语言特点和情感表现，围绕练习系统强调的重点梳理四篇课文。</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确定统整性单元教学目标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知识系统出现在“写作”部分，主要内容为如何根据内容和表达的需要确定仿写点，模仿范文的篇章结构和写作手法。综合教材四套系统的内容指向，单元学习主题可确定为“依托民俗表现情感”。</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于学习主题重新分析单元学习资源，统整性教学目标可确定为：能够通过分析场景组合的方式，梳理作者的写作思路；能够借助民俗的内容和形式，分析作者寄寓其中的情感；能够认识不同民俗风情的共同文化价值，认识民俗的当代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确定统整性单元教学目标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选择单元学习的大情境学习</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个人体验情境指向个体的内心世界，强调个体通过实践认识周围事物、丰富情感经历的真实场景。</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情境的作用主要体现为两个方面，唤醒学生知识储备的背景情境和激发学生实践热情的任务情境。二者相辅相成，共同帮助学生进入学习氛围，有序完成语言实践活动。</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复杂的、开放性的语文实践活动情境不仅是学生语文素养形成和发展的有效途径，而且是展示学生语文素养的平台。</a:t>
            </a:r>
          </a:p>
        </p:txBody>
      </p:sp>
      <p:pic>
        <p:nvPicPr>
          <p:cNvPr id="12" name="Picture 12"/>
          <p:cNvPicPr>
            <a:picLocks noChangeAspect="1"/>
          </p:cNvPicPr>
          <p:nvPr/>
        </p:nvPicPr>
        <p:blipFill>
          <a:blip r:embed="rId2"/>
          <a:srcRect l="877" r="877"/>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1061" r="106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877" r="877"/>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选择单元学习的大情境学习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社会生活情境指向个体以“社会人”的身份与世界、与他人的交流，强调个体在具体的生活场域中需要面对的不同对话空间、交往对象和交流任务。</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学科认知情境指向个体借助学科思维多角度寻求答案，解决与学科内容相关的问题，并在此过程中发展学科认知能力。</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大情境通常是多种学习情境的组合使用，选择学习情境的基本原则可概括为“源于生活，为了生活”，即源自生活场景，为了用语文的方式解决真实的生活问题。</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为达成上述统整性教学目标，可融合社会生活和学科认知两种情境，设计“撰写校报专栏”的学习21案例任务：民俗是中华传统文化的重要组成部分，为引起同学们关注民俗、记录民俗，校报增设了“家乡的民俗”专栏，请你为专栏撰稿。“校报专栏”源自校园生活，撰写稿件的过程体现了从阅读到写作的过程，符合语文学习的基本规律。</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选择单元学习的大情境学习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https://d.book118.com/028125067134006042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2024-09-22T05:47:28.705</cp:lastPrinted>
  <dcterms:created xsi:type="dcterms:W3CDTF">2024-09-21T21:47:28Z</dcterms:created>
  <dcterms:modified xsi:type="dcterms:W3CDTF">2024-09-21T21:47:30Z</dcterms:modified>
</cp:coreProperties>
</file>