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8B29D-5328-4136-9981-63A8E2ED2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AFD47-2B79-420C-9C2F-C5DA53717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CADB3-875B-48BA-8E8D-BB347318B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F6D00-97FC-4279-9FF3-D39ACBBAF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3F3899-9797-4F3C-96BE-18796C53E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7A3CD9-DE9A-4EF8-80C2-E15D3BFA8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F9CA2E-F007-42E0-B780-F1B80023F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D8232-8C3E-4980-A13E-62F96697E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4CC53-D548-43BD-AD46-146E07757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A3FC6-22EB-46AE-8FD1-ED89EAEA3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28937-00DB-496B-B123-0489811BB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805" r:id="rId2"/>
    <p:sldLayoutId id="2147489806" r:id="rId3"/>
    <p:sldLayoutId id="2147489807" r:id="rId4"/>
    <p:sldLayoutId id="2147489808" r:id="rId5"/>
    <p:sldLayoutId id="2147489809" r:id="rId6"/>
    <p:sldLayoutId id="2147489810" r:id="rId7"/>
    <p:sldLayoutId id="2147489811" r:id="rId8"/>
    <p:sldLayoutId id="2147489812" r:id="rId9"/>
    <p:sldLayoutId id="2147489813" r:id="rId10"/>
    <p:sldLayoutId id="214748981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2602114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2023年项目美术主管年度总结及下一年展望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8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805180" y="2900680"/>
            <a:ext cx="2528570" cy="2376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1019810" y="3076575"/>
            <a:ext cx="20142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1019810" y="3684270"/>
            <a:ext cx="2085340" cy="129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latin typeface="+mj-ea"/>
                <a:ea typeface="+mj-ea"/>
                <a:cs typeface="MiSans" panose="00000500000000000000" charset="-122"/>
                <a:sym typeface="+mn-ea"/>
              </a:rPr>
              <a:t>2023年工作总结</a:t>
            </a:r>
            <a:endParaRPr lang="zh-CN" altLang="en-US" sz="2000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06" name="矩形: 圆角 5"/>
          <p:cNvSpPr/>
          <p:nvPr>
            <p:custDataLst>
              <p:tags r:id="rId8"/>
            </p:custDataLst>
          </p:nvPr>
        </p:nvSpPr>
        <p:spPr>
          <a:xfrm>
            <a:off x="9109710" y="2900680"/>
            <a:ext cx="2528570" cy="2376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9324340" y="3076575"/>
            <a:ext cx="20142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9324340" y="3684270"/>
            <a:ext cx="2085340" cy="129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latin typeface="+mj-ea"/>
                <a:ea typeface="+mj-ea"/>
                <a:cs typeface="MiSans" panose="00000500000000000000" charset="-122"/>
                <a:sym typeface="+mn-ea"/>
              </a:rPr>
              <a:t>下一年度工作展望和计划</a:t>
            </a:r>
            <a:endParaRPr lang="zh-CN" altLang="en-US" sz="2000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16"/>
          <p:cNvSpPr/>
          <p:nvPr>
            <p:custDataLst>
              <p:tags r:id="rId11"/>
            </p:custDataLst>
          </p:nvPr>
        </p:nvSpPr>
        <p:spPr>
          <a:xfrm>
            <a:off x="3573145" y="2900680"/>
            <a:ext cx="2528570" cy="2376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3788410" y="3076575"/>
            <a:ext cx="20142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3788410" y="3684270"/>
            <a:ext cx="2085340" cy="129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latin typeface="+mj-ea"/>
                <a:ea typeface="+mj-ea"/>
                <a:cs typeface="MiSans" panose="00000500000000000000" charset="-122"/>
                <a:sym typeface="+mn-ea"/>
              </a:rPr>
              <a:t>项目美术工作的亮点和收获</a:t>
            </a:r>
            <a:endParaRPr lang="zh-CN" altLang="en-US" sz="2000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25"/>
          <p:cNvSpPr/>
          <p:nvPr>
            <p:custDataLst>
              <p:tags r:id="rId14"/>
            </p:custDataLst>
          </p:nvPr>
        </p:nvSpPr>
        <p:spPr>
          <a:xfrm>
            <a:off x="6341745" y="2900680"/>
            <a:ext cx="2528570" cy="2376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556375" y="3076575"/>
            <a:ext cx="20142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556375" y="3684270"/>
            <a:ext cx="2085340" cy="129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latin typeface="+mj-ea"/>
                <a:ea typeface="+mj-ea"/>
                <a:cs typeface="MiSans" panose="00000500000000000000" charset="-122"/>
                <a:sym typeface="+mn-ea"/>
              </a:rPr>
              <a:t>项目美术主管的不足和反思</a:t>
            </a:r>
            <a:endParaRPr lang="zh-CN" altLang="en-US" sz="2000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5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4889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9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负责团队管理，协调团队成员，确保项目按时完成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参与项目评审，对项目进行质量控制，确保项目质量达到预期效果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负责项目美术设计工作，完成多个项目的美术设计任务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参与项目策划，提出创意和设计方案，为项目提供视觉支持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52" name="平行四边形 11"/>
          <p:cNvSpPr/>
          <p:nvPr>
            <p:custDataLst>
              <p:tags r:id="rId2"/>
            </p:custDataLst>
          </p:nvPr>
        </p:nvSpPr>
        <p:spPr>
          <a:xfrm>
            <a:off x="3054373" y="5487039"/>
            <a:ext cx="3029004" cy="140035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54" name="标题"/>
          <p:cNvSpPr txBox="1"/>
          <p:nvPr>
            <p:custDataLst>
              <p:tags r:id="rId3"/>
            </p:custDataLst>
          </p:nvPr>
        </p:nvSpPr>
        <p:spPr>
          <a:xfrm>
            <a:off x="3291304" y="5101445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问题：团队成员技能不足，导致项目质量下降 解决方案：加强培训，提高团队成员技能水平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56" name="正文"/>
          <p:cNvSpPr txBox="1"/>
          <p:nvPr>
            <p:custDataLst>
              <p:tags r:id="rId4"/>
            </p:custDataLst>
          </p:nvPr>
        </p:nvSpPr>
        <p:spPr>
          <a:xfrm>
            <a:off x="3290640" y="5761136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解决方案：加强培训，提高团队成员技能水平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平行四边形 9"/>
          <p:cNvSpPr/>
          <p:nvPr>
            <p:custDataLst>
              <p:tags r:id="rId5"/>
            </p:custDataLst>
          </p:nvPr>
        </p:nvSpPr>
        <p:spPr>
          <a:xfrm>
            <a:off x="3054373" y="1872012"/>
            <a:ext cx="3029004" cy="140035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60" name="标题"/>
          <p:cNvSpPr txBox="1"/>
          <p:nvPr>
            <p:custDataLst>
              <p:tags r:id="rId6"/>
            </p:custDataLst>
          </p:nvPr>
        </p:nvSpPr>
        <p:spPr>
          <a:xfrm>
            <a:off x="3291304" y="1490400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问题：团队成员沟通不畅，导致工作效率低下 解决方案：加强团队建设，提高沟通效率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62" name="正文"/>
          <p:cNvSpPr txBox="1"/>
          <p:nvPr>
            <p:custDataLst>
              <p:tags r:id="rId7"/>
            </p:custDataLst>
          </p:nvPr>
        </p:nvSpPr>
        <p:spPr>
          <a:xfrm>
            <a:off x="3290640" y="2150091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解决方案：加强团队建设，提高沟通效率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平行四边形 10"/>
          <p:cNvSpPr/>
          <p:nvPr>
            <p:custDataLst>
              <p:tags r:id="rId8"/>
            </p:custDataLst>
          </p:nvPr>
        </p:nvSpPr>
        <p:spPr>
          <a:xfrm>
            <a:off x="3054373" y="3077242"/>
            <a:ext cx="3029004" cy="140035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66" name="标题"/>
          <p:cNvSpPr txBox="1"/>
          <p:nvPr>
            <p:custDataLst>
              <p:tags r:id="rId9"/>
            </p:custDataLst>
          </p:nvPr>
        </p:nvSpPr>
        <p:spPr>
          <a:xfrm>
            <a:off x="3291304" y="2693639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问题：项目进度滞后，导致项目延期 解决方案：优化项目计划，加强时间管理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68" name="正文"/>
          <p:cNvSpPr txBox="1"/>
          <p:nvPr>
            <p:custDataLst>
              <p:tags r:id="rId10"/>
            </p:custDataLst>
          </p:nvPr>
        </p:nvSpPr>
        <p:spPr>
          <a:xfrm>
            <a:off x="3290640" y="3353330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解决方案：优化项目计划，加强时间管理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平行四边形 12"/>
          <p:cNvSpPr/>
          <p:nvPr>
            <p:custDataLst>
              <p:tags r:id="rId11"/>
            </p:custDataLst>
          </p:nvPr>
        </p:nvSpPr>
        <p:spPr>
          <a:xfrm>
            <a:off x="3054373" y="4282473"/>
            <a:ext cx="3029004" cy="140035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72" name="标题"/>
          <p:cNvSpPr txBox="1"/>
          <p:nvPr>
            <p:custDataLst>
              <p:tags r:id="rId12"/>
            </p:custDataLst>
          </p:nvPr>
        </p:nvSpPr>
        <p:spPr>
          <a:xfrm>
            <a:off x="3291304" y="3897542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问题：项目预算超支，导致成本增加 解决方案：加强成本控制，优化资源配置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4" name="正文"/>
          <p:cNvSpPr txBox="1"/>
          <p:nvPr>
            <p:custDataLst>
              <p:tags r:id="rId13"/>
            </p:custDataLst>
          </p:nvPr>
        </p:nvSpPr>
        <p:spPr>
          <a:xfrm>
            <a:off x="3290640" y="4557233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解决方案：加强成本控制，优化资源配置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团队合作和沟通</a:t>
            </a:r>
            <a:endParaRPr lang="zh-CN" altLang="en-US"/>
          </a:p>
        </p:txBody>
      </p:sp>
      <p:sp>
        <p:nvSpPr>
          <p:cNvPr id="104901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团队协作：与团队成员紧密合作，共同完成项目任务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培训与指导：对团队成员进行培训和指导，提高团队整体素质和技能水平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团队建设：组织团队活动，增强团队凝聚力和协作能力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沟通技巧：与团队成员保持良好的沟通，及时解决问题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自我提升和学习</a:t>
            </a:r>
            <a:endParaRPr lang="zh-CN" altLang="en-US"/>
          </a:p>
        </p:txBody>
      </p:sp>
      <p:sp>
        <p:nvSpPr>
          <p:cNvPr id="104908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参加专业培训：提升专业技能和知识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阅读专业书籍：拓宽视野，提高审美能力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实践操作：通过实际项目提升实践能力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团队协作：与团队成员共同学习，互相促进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项目美术工作的亮点和收获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创新和独特的设计理念</a:t>
            </a:r>
            <a:endParaRPr lang="zh-CN" altLang="en-US"/>
          </a:p>
        </p:txBody>
      </p:sp>
      <p:sp>
        <p:nvSpPr>
          <p:cNvPr id="104918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创新：采用全新的设计理念，打破传统思维束缚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独特：结合项目特点，设计出独特的视觉元素和表现形式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效果：提高了项目的视觉吸引力和品牌认知度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反馈：得到了客户和团队的高度认可和赞赏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高效的项目执行和管理</a:t>
            </a:r>
            <a:endParaRPr lang="zh-CN" altLang="en-US"/>
          </a:p>
        </p:txBody>
      </p:sp>
      <p:sp>
        <p:nvSpPr>
          <p:cNvPr id="1049240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制定明确的项目计划和时间表，确保项目按时完成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建立有效的沟通机制，确保团队成员之间的信息共享和协作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采用先进的项目管理工具和技术，提高项目执行效率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定期进行项目进度和质量检查，及时发现和解决问题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鼓励团队成员提出创新想法和建议，提高项目质量和效果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总结项目经验教训，为下一年的项目执行和管理提供参考和借鉴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优秀的团队凝聚力和合作精神</a:t>
            </a:r>
            <a:endParaRPr lang="zh-CN" altLang="en-US"/>
          </a:p>
        </p:txBody>
      </p:sp>
      <p:sp>
        <p:nvSpPr>
          <p:cNvPr id="10493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团队成员之间相互支持、相互鼓励，形成了良好的团队氛围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团队成员之间分工明确，各司其职，提高了工作效率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团队成员之间相互学习、相互借鉴，提高了团队整体的专业水平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团队成员之间相互信任、相互尊重，形成了良好的团队文化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https://d.book118.com/028126021143006025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4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4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4*l_h_i*1_4_2"/>
  <p:tag name="KSO_WM_UNIT_INDEX" val="1_4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4*l_h_i*1_4_1"/>
  <p:tag name="KSO_WM_UNIT_INDEX" val="1_4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4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4*l_h_i*1_2_1"/>
  <p:tag name="KSO_WM_UNIT_INDEX" val="1_2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4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4*l_h_i*1_3_1"/>
  <p:tag name="KSO_WM_UNIT_INDEX" val="1_3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6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4_1"/>
  <p:tag name="KSO_WM_UNIT_INDEX" val="1_4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1_1"/>
  <p:tag name="KSO_WM_UNIT_INDEX" val="1_1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2_1"/>
  <p:tag name="KSO_WM_UNIT_INDEX" val="1_2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3_1"/>
  <p:tag name="KSO_WM_UNIT_INDEX" val="1_3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</vt:lpstr>
      <vt:lpstr>Wingdings</vt:lpstr>
      <vt:lpstr>Calibri Light</vt:lpstr>
      <vt:lpstr>微软雅黑</vt:lpstr>
      <vt:lpstr>Office Theme</vt:lpstr>
      <vt:lpstr>2023年项目美术主管年度总结及下一年展望</vt:lpstr>
      <vt:lpstr>目录</vt:lpstr>
      <vt:lpstr>2023年工作总结</vt:lpstr>
      <vt:lpstr>完成的项目和任务</vt:lpstr>
      <vt:lpstr>遇到的问题和解决方案</vt:lpstr>
      <vt:lpstr>团队合作和沟通</vt:lpstr>
      <vt:lpstr>自我提升和学习</vt:lpstr>
      <vt:lpstr>项目美术工作的亮点和收获</vt:lpstr>
      <vt:lpstr>创新和独特的设计理念</vt:lpstr>
      <vt:lpstr>高效的项目执行和管理</vt:lpstr>
      <vt:lpstr>优秀的团队凝聚力和合作精神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2024-09-02T21:11:31.032</cp:lastPrinted>
  <dcterms:created xsi:type="dcterms:W3CDTF">2024-09-02T13:11:31Z</dcterms:created>
  <dcterms:modified xsi:type="dcterms:W3CDTF">2024-09-02T13:11:34Z</dcterms:modified>
</cp:coreProperties>
</file>