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 id="2147483672" r:id="rId3"/>
    <p:sldMasterId id="2147483675" r:id="rId4"/>
    <p:sldMasterId id="2147483679"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8"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0.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1.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marL="0" marR="0" lvl="0"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单击此处编辑母版文本样式</a:t>
            </a:r>
          </a:p>
          <a:p>
            <a:pPr marL="457200" marR="0" lvl="1"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第二级</a:t>
            </a:r>
          </a:p>
          <a:p>
            <a:pPr marL="914400" marR="0" lvl="2"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第三级</a:t>
            </a:r>
          </a:p>
          <a:p>
            <a:pPr marL="1371600" marR="0" lvl="3"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第四级</a:t>
            </a:r>
          </a:p>
          <a:p>
            <a:pPr marL="1828800" marR="0" lvl="4"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51665D81-A1DB-46BC-90B6-7204593C7B77}" type="slidenum">
              <a:rPr kumimoji="0" lang="zh-CN" altLang="en-US" sz="1200" b="0" i="0" u="none" strike="noStrike" kern="1200" cap="none" spc="0" normalizeH="0" baseline="0" noProof="0" smtClean="0">
                <a:ln>
                  <a:noFill/>
                </a:ln>
                <a:solidFill>
                  <a:schemeClr val="tx1"/>
                </a:solidFill>
                <a:effectLst/>
                <a:uLnTx/>
                <a:uFillTx/>
                <a:latin typeface="Verdana" panose="020b0604030504040204" pitchFamily="34" charset="0"/>
                <a:ea typeface="宋体" panose="02010600030101010101" pitchFamily="2" charset="-122"/>
                <a:cs typeface="+mn-cs"/>
              </a:rPr>
              <a:t>‹#›</a:t>
            </a:fld>
            <a:endParaRPr kumimoji="0" lang="en-US" altLang="zh-CN" sz="1200" b="0" i="0" u="none" strike="noStrike" kern="1200" cap="none" spc="0" normalizeH="0" baseline="0" noProof="0">
              <a:ln>
                <a:noFill/>
              </a:ln>
              <a:solidFill>
                <a:schemeClr val="tx1"/>
              </a:solidFill>
              <a:effectLst/>
              <a:uLnTx/>
              <a:uFillTx/>
              <a:latin typeface="Verdana" panose="020b060403050404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a:ln>
            <a:solidFill>
              <a:srgbClr val="000000">
                <a:alpha val="100000"/>
              </a:srgbClr>
            </a:solidFill>
            <a:miter lim="800000"/>
          </a:ln>
        </p:spPr>
      </p:sp>
      <p:sp>
        <p:nvSpPr>
          <p:cNvPr id="6147" name="备注占位符 2"/>
          <p:cNvSpPr>
            <a:spLocks noGrp="1"/>
          </p:cNvSpPr>
          <p:nvPr>
            <p:ph type="body" idx="1"/>
          </p:nvPr>
        </p:nvSpPr>
        <p:spPr>
          <a:noFill/>
          <a:ln>
            <a:noFill/>
          </a:ln>
        </p:spPr>
        <p:txBody>
          <a:bodyPr wrap="square" lIns="91440" tIns="45720" rIns="91440" bIns="45720" anchor="t"/>
          <a:lstStyle/>
          <a:p>
            <a:pPr lvl="0" eaLnBrk="1" hangingPunct="1">
              <a:spcBef>
                <a:spcPct val="0"/>
              </a:spcBef>
            </a:pPr>
            <a:endParaRPr lang="zh-CN" altLang="en-US"/>
          </a:p>
        </p:txBody>
      </p:sp>
      <p:sp>
        <p:nvSpPr>
          <p:cNvPr id="614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zh-CN" altLang="en-US" sz="1200"/>
              <a:t>15</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a:ln>
            <a:solidFill>
              <a:srgbClr val="000000">
                <a:alpha val="100000"/>
              </a:srgbClr>
            </a:solidFill>
            <a:miter lim="800000"/>
          </a:ln>
        </p:spPr>
      </p:sp>
      <p:sp>
        <p:nvSpPr>
          <p:cNvPr id="6147" name="备注占位符 2"/>
          <p:cNvSpPr>
            <a:spLocks noGrp="1"/>
          </p:cNvSpPr>
          <p:nvPr>
            <p:ph type="body" idx="1"/>
          </p:nvPr>
        </p:nvSpPr>
        <p:spPr>
          <a:noFill/>
          <a:ln>
            <a:noFill/>
          </a:ln>
        </p:spPr>
        <p:txBody>
          <a:bodyPr wrap="square" lIns="91440" tIns="45720" rIns="91440" bIns="45720" anchor="t"/>
          <a:lstStyle/>
          <a:p>
            <a:pPr lvl="0" eaLnBrk="1" hangingPunct="1">
              <a:spcBef>
                <a:spcPct val="0"/>
              </a:spcBef>
            </a:pPr>
            <a:endParaRPr lang="zh-CN" altLang="en-US"/>
          </a:p>
        </p:txBody>
      </p:sp>
      <p:sp>
        <p:nvSpPr>
          <p:cNvPr id="614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zh-CN" altLang="en-US" sz="1200"/>
              <a:t>16</a:t>
            </a:fld>
            <a:endParaRPr lang="zh-CN" altLang="en-US" sz="1200"/>
          </a:p>
        </p:txBody>
      </p:sp>
    </p:spTree>
    <p:extLst>
      <p:ext uri="{BB962C8B-B14F-4D97-AF65-F5344CB8AC3E}">
        <p14:creationId xmlns:p14="http://schemas.microsoft.com/office/powerpoint/2010/main" val="279510288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a:ln>
            <a:solidFill>
              <a:srgbClr val="000000">
                <a:alpha val="100000"/>
              </a:srgbClr>
            </a:solidFill>
            <a:miter lim="800000"/>
          </a:ln>
        </p:spPr>
      </p:sp>
      <p:sp>
        <p:nvSpPr>
          <p:cNvPr id="6147" name="备注占位符 2"/>
          <p:cNvSpPr>
            <a:spLocks noGrp="1"/>
          </p:cNvSpPr>
          <p:nvPr>
            <p:ph type="body" idx="1"/>
          </p:nvPr>
        </p:nvSpPr>
        <p:spPr>
          <a:noFill/>
          <a:ln>
            <a:noFill/>
          </a:ln>
        </p:spPr>
        <p:txBody>
          <a:bodyPr wrap="square" lIns="91440" tIns="45720" rIns="91440" bIns="45720" anchor="t"/>
          <a:lstStyle/>
          <a:p>
            <a:pPr lvl="0" eaLnBrk="1" hangingPunct="1">
              <a:spcBef>
                <a:spcPct val="0"/>
              </a:spcBef>
            </a:pPr>
            <a:endParaRPr lang="zh-CN" altLang="en-US"/>
          </a:p>
        </p:txBody>
      </p:sp>
      <p:sp>
        <p:nvSpPr>
          <p:cNvPr id="614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zh-CN" altLang="en-US" sz="1200"/>
              <a:t>17</a:t>
            </a:fld>
            <a:endParaRPr lang="zh-CN" altLang="en-US" sz="1200"/>
          </a:p>
        </p:txBody>
      </p:sp>
    </p:spTree>
    <p:extLst>
      <p:ext uri="{BB962C8B-B14F-4D97-AF65-F5344CB8AC3E}">
        <p14:creationId xmlns:p14="http://schemas.microsoft.com/office/powerpoint/2010/main" val="422046634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a:ln>
            <a:solidFill>
              <a:srgbClr val="000000">
                <a:alpha val="100000"/>
              </a:srgbClr>
            </a:solidFill>
            <a:miter lim="800000"/>
          </a:ln>
        </p:spPr>
      </p:sp>
      <p:sp>
        <p:nvSpPr>
          <p:cNvPr id="6147" name="备注占位符 2"/>
          <p:cNvSpPr>
            <a:spLocks noGrp="1"/>
          </p:cNvSpPr>
          <p:nvPr>
            <p:ph type="body" idx="1"/>
          </p:nvPr>
        </p:nvSpPr>
        <p:spPr>
          <a:noFill/>
          <a:ln>
            <a:noFill/>
          </a:ln>
        </p:spPr>
        <p:txBody>
          <a:bodyPr wrap="square" lIns="91440" tIns="45720" rIns="91440" bIns="45720" anchor="t"/>
          <a:lstStyle/>
          <a:p>
            <a:pPr lvl="0" eaLnBrk="1" hangingPunct="1">
              <a:spcBef>
                <a:spcPct val="0"/>
              </a:spcBef>
            </a:pPr>
            <a:endParaRPr lang="zh-CN" altLang="en-US"/>
          </a:p>
        </p:txBody>
      </p:sp>
      <p:sp>
        <p:nvSpPr>
          <p:cNvPr id="614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zh-CN" altLang="en-US" sz="1200"/>
              <a:t>18</a:t>
            </a:fld>
            <a:endParaRPr lang="zh-CN" altLang="en-US" sz="1200"/>
          </a:p>
        </p:txBody>
      </p:sp>
    </p:spTree>
    <p:extLst>
      <p:ext uri="{BB962C8B-B14F-4D97-AF65-F5344CB8AC3E}">
        <p14:creationId xmlns:p14="http://schemas.microsoft.com/office/powerpoint/2010/main" val="297837406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a:ln>
            <a:solidFill>
              <a:srgbClr val="000000">
                <a:alpha val="100000"/>
              </a:srgbClr>
            </a:solidFill>
            <a:miter lim="800000"/>
          </a:ln>
        </p:spPr>
      </p:sp>
      <p:sp>
        <p:nvSpPr>
          <p:cNvPr id="6147" name="备注占位符 2"/>
          <p:cNvSpPr>
            <a:spLocks noGrp="1"/>
          </p:cNvSpPr>
          <p:nvPr>
            <p:ph type="body" idx="1"/>
          </p:nvPr>
        </p:nvSpPr>
        <p:spPr>
          <a:noFill/>
          <a:ln>
            <a:noFill/>
          </a:ln>
        </p:spPr>
        <p:txBody>
          <a:bodyPr wrap="square" lIns="91440" tIns="45720" rIns="91440" bIns="45720" anchor="t"/>
          <a:lstStyle/>
          <a:p>
            <a:pPr lvl="0" eaLnBrk="1" hangingPunct="1">
              <a:spcBef>
                <a:spcPct val="0"/>
              </a:spcBef>
            </a:pPr>
            <a:endParaRPr lang="zh-CN" altLang="en-US"/>
          </a:p>
        </p:txBody>
      </p:sp>
      <p:sp>
        <p:nvSpPr>
          <p:cNvPr id="614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zh-CN" altLang="en-US" sz="1200"/>
              <a:t>19</a:t>
            </a:fld>
            <a:endParaRPr lang="zh-CN" altLang="en-US" sz="1200"/>
          </a:p>
        </p:txBody>
      </p:sp>
    </p:spTree>
    <p:extLst>
      <p:ext uri="{BB962C8B-B14F-4D97-AF65-F5344CB8AC3E}">
        <p14:creationId xmlns:p14="http://schemas.microsoft.com/office/powerpoint/2010/main" val="283880047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738ECA-FC5A-4F2C-B948-5F3F2B628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8B0EC-FF72-4D7F-BC6B-0D9D5EA9B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FB1AF7-86B6-4E01-8A86-BDA9C18A8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0700F8-5AF8-46B2-B458-4F133DCCF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77B96E-79B1-414E-8F87-1253442007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C51A9D-D3DA-4F83-9A06-4BF3564EEA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1516F8-1D02-4ECF-829B-D5B3BA4AF3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E1F924-67CA-4D83-9832-8D9A141BAB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806DDE-5F55-42C0-BE84-EF9301AB0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2CABF3-CDAD-4148-B754-AAF7EB2D8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4918F-8FA9-4EBB-BBEE-B651B3F24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p:fad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117600" y="365125"/>
            <a:ext cx="14020800" cy="1325563"/>
          </a:xfrm>
        </p:spPr>
        <p:txBody>
          <a:bodyPr/>
          <a:lstStyle/>
          <a:p>
            <a:r>
              <a:rPr lang="zh-CN" altLang="en-US"/>
              <a:t>单击此处编辑母版标题样式</a:t>
            </a:r>
          </a:p>
        </p:txBody>
      </p:sp>
    </p:spTree>
  </p:cSld>
  <p:clrMapOvr>
    <a:masterClrMapping/>
  </p:clrMapOvr>
  <p:transition spd="med" advClick="0">
    <p:fad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117600" y="365125"/>
            <a:ext cx="14020800" cy="1325563"/>
          </a:xfrm>
        </p:spPr>
        <p:txBody>
          <a:bodyPr/>
          <a:lstStyle/>
          <a:p>
            <a:r>
              <a:rPr lang="zh-CN" altLang="en-US"/>
              <a:t>单击此处编辑母版标题样式</a:t>
            </a:r>
          </a:p>
        </p:txBody>
      </p:sp>
    </p:spTree>
  </p:cSld>
  <p:clrMapOvr>
    <a:masterClrMapping/>
  </p:clrMapOvr>
  <p:transition spd="med" advClick="0">
    <p:fad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p:fad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pPr fontAlgn="base"/>
            <a:r>
              <a:rPr lang="zh-CN" altLang="en-US" strike="noStrike" noProof="1"/>
              <a:t>单击此处编辑母版标题样式</a:t>
            </a:r>
          </a:p>
        </p:txBody>
      </p:sp>
    </p:spTree>
  </p:cSld>
  <p:clrMapOvr>
    <a:masterClrMapping/>
  </p:clrMapOvr>
  <p:transition spd="med" advClick="0">
    <p:fad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p:fad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r>
              <a:rPr lang="zh-CN" altLang="en-US"/>
              <a:t>单击此处编辑母版标题样式</a:t>
            </a:r>
          </a:p>
        </p:txBody>
      </p:sp>
    </p:spTree>
  </p:cSld>
  <p:clrMapOvr>
    <a:masterClrMapping/>
  </p:clrMapOvr>
  <p:transition spd="med" advClick="0">
    <p:fade/>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p:fade/>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117600" y="365125"/>
            <a:ext cx="14020800" cy="1325563"/>
          </a:xfrm>
        </p:spPr>
        <p:txBody>
          <a:bodyPr/>
          <a:lstStyle/>
          <a:p>
            <a:r>
              <a:rPr lang="zh-CN" altLang="en-US"/>
              <a:t>单击此处编辑母版标题样式</a:t>
            </a:r>
          </a:p>
        </p:txBody>
      </p:sp>
    </p:spTree>
  </p:cSld>
  <p:clrMapOvr>
    <a:masterClrMapping/>
  </p:clrMapOvr>
  <p:transition spd="med" advClick="0">
    <p:fade/>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117600" y="365125"/>
            <a:ext cx="14020800" cy="1325563"/>
          </a:xfrm>
        </p:spPr>
        <p:txBody>
          <a:bodyPr/>
          <a:lstStyle/>
          <a:p>
            <a:r>
              <a:rPr lang="zh-CN" altLang="en-US"/>
              <a:t>单击此处编辑母版标题样式</a:t>
            </a:r>
          </a:p>
        </p:txBody>
      </p:sp>
    </p:spTree>
  </p:cSld>
  <p:clrMapOvr>
    <a:masterClrMapping/>
  </p:clrMapOvr>
  <p:transition spd="med" advClick="0">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heme" Target="../theme/theme3.xml" /><Relationship Id="rId2" Type="http://schemas.openxmlformats.org/officeDocument/2006/relationships/slideLayout" Target="../slideLayouts/slideLayout16.xml" /><Relationship Id="rId3" Type="http://schemas.openxmlformats.org/officeDocument/2006/relationships/slideLayout" Target="../slideLayouts/slideLayout17.xml" /><Relationship Id="rId4" Type="http://schemas.openxmlformats.org/officeDocument/2006/relationships/slideLayout" Target="../slideLayouts/slideLayout18.xml" /><Relationship Id="rId5" Type="http://schemas.openxmlformats.org/officeDocument/2006/relationships/slideLayout" Target="../slideLayouts/slideLayout19.xml" /><Relationship Id="rId6" Type="http://schemas.openxmlformats.org/officeDocument/2006/relationships/slideLayout" Target="../slideLayouts/slideLayout20.xml" /><Relationship Id="rId7" Type="http://schemas.openxmlformats.org/officeDocument/2006/relationships/slideLayout" Target="../slideLayouts/slideLayout21.xml" /><Relationship Id="rId8" Type="http://schemas.openxmlformats.org/officeDocument/2006/relationships/slideLayout" Target="../slideLayouts/slideLayout22.xml" /><Relationship Id="rId9" Type="http://schemas.openxmlformats.org/officeDocument/2006/relationships/image" Target="../media/image1.png"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image" Target="../media/image1.png" /><Relationship Id="rId4"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image" Target="../media/image1.png" /><Relationship Id="rId5" Type="http://schemas.openxmlformats.org/officeDocument/2006/relationships/theme" Target="../theme/theme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spd="med" advClick="0">
    <p:fade/>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9"/>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transition spd="med" advClick="0">
    <p:fade/>
  </p:transition>
  <p:timing/>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228600" indent="-228600" algn="l" rtl="0" eaLnBrk="1" fontAlgn="base"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3"/>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73" r:id="rId1"/>
    <p:sldLayoutId id="2147483674" r:id="rId2"/>
  </p:sldLayoutIdLst>
  <p:transition spd="med" advClick="0">
    <p:fade/>
  </p:transition>
  <p:timing/>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228600" indent="-228600" algn="l" rtl="0" eaLnBrk="1" fontAlgn="base"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Lst>
  <p:transition spd="med" advClick="0">
    <p:fade/>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15.jpeg" /><Relationship Id="rId7"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8.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19.wmf" /><Relationship Id="rId4"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 Id="rId3" Type="http://schemas.openxmlformats.org/officeDocument/2006/relationships/oleObject" Target="../embeddings/oleObject1.bin" TargetMode="Internal" /><Relationship Id="rId4" Type="http://schemas.openxmlformats.org/officeDocument/2006/relationships/image" Target="../media/image20.png" /><Relationship Id="rId5" Type="http://schemas.openxmlformats.org/officeDocument/2006/relationships/oleObject" Target="../embeddings/oleObject2.bin" TargetMode="Internal" /><Relationship Id="rId6" Type="http://schemas.openxmlformats.org/officeDocument/2006/relationships/image" Target="../media/image1.png" /><Relationship Id="rId7" Type="http://schemas.openxmlformats.org/officeDocument/2006/relationships/vmlDrawing" Target="../drawings/vmlDrawing1.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oleObject" Target="../embeddings/oleObject3.bin" TargetMode="Internal" /><Relationship Id="rId4" Type="http://schemas.openxmlformats.org/officeDocument/2006/relationships/image" Target="../media/image21.png" /><Relationship Id="rId5" Type="http://schemas.openxmlformats.org/officeDocument/2006/relationships/image" Target="../media/image1.png" /><Relationship Id="rId6" Type="http://schemas.openxmlformats.org/officeDocument/2006/relationships/vmlDrawing" Target="../drawings/vmlDrawing2.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24.pn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3412313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5"/>
            <a:ext cx="10515600" cy="571411"/>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eaLnBrk="1" hangingPunct="1"/>
            <a:r>
              <a:rPr lang="zh-CN" altLang="en-US" sz="2800">
                <a:solidFill>
                  <a:schemeClr val="bg1"/>
                </a:solidFill>
                <a:latin typeface="微软雅黑" panose="020b0503020204020204" charset="-122"/>
                <a:ea typeface="微软雅黑" panose="020b0503020204020204" charset="-122"/>
                <a:sym typeface="+mn-ea"/>
              </a:rPr>
              <a:t>进站信号机的灯光配列</a:t>
            </a:r>
          </a:p>
        </p:txBody>
      </p:sp>
      <p:sp>
        <p:nvSpPr>
          <p:cNvPr id="5" name="Rectangle 2">
            <a:extLst>
              <a:ext uri="{FF2B5EF4-FFF2-40B4-BE49-F238E27FC236}">
                <a16:creationId xmlns:a16="http://schemas.microsoft.com/office/drawing/2014/main" id="{705BFDF7-74C4-4BF2-9F9C-1BE59FE01D04}"/>
              </a:ext>
            </a:extLst>
          </p:cNvPr>
          <p:cNvSpPr txBox="1">
            <a:spLocks noChangeArrowheads="1"/>
          </p:cNvSpPr>
          <p:nvPr/>
        </p:nvSpPr>
        <p:spPr>
          <a:xfrm>
            <a:off x="5591944" y="172805"/>
            <a:ext cx="8540750" cy="655638"/>
          </a:xfrm>
          <a:prstGeom prst="rect">
            <a:avLst/>
          </a:prstGeom>
        </p:spPr>
        <p:txBody>
          <a:bodyPr/>
          <a:lstStyle>
            <a:defPPr>
              <a:defRPr lang="zh-CN"/>
            </a:defPPr>
            <a:lvl1pPr marL="0" lvl="0" indent="0" algn="l" defTabSz="914400" rtl="0" eaLnBrk="1" fontAlgn="base" latinLnBrk="0" hangingPunct="1">
              <a:lnSpc>
                <a:spcPct val="90000"/>
              </a:lnSpc>
              <a:spcBef>
                <a:spcPct val="0"/>
              </a:spcBef>
              <a:spcAft>
                <a:spcPct val="0"/>
              </a:spcAft>
              <a:buNone/>
              <a:defRPr sz="33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a:buClr>
                <a:srgbClr val="EE5A32"/>
              </a:buClr>
              <a:buFont typeface="Wingdings" panose="05000000000000000000" pitchFamily="2" charset="2"/>
              <a:buChar char="u"/>
            </a:pPr>
            <a:r>
              <a:rPr lang="en-US" altLang="zh-CN" sz="2400"/>
              <a:t>  </a:t>
            </a:r>
            <a:r>
              <a:rPr lang="zh-CN" altLang="en-US" sz="2400">
                <a:ea typeface="华文行楷" pitchFamily="2" charset="-122"/>
              </a:rPr>
              <a:t>信号机的设置位置</a:t>
            </a:r>
            <a:endParaRPr lang="zh-CN" altLang="en-US" sz="2400">
              <a:solidFill>
                <a:schemeClr val="accent2"/>
              </a:solidFill>
              <a:ea typeface="华文行楷" pitchFamily="2" charset="-122"/>
            </a:endParaRPr>
          </a:p>
        </p:txBody>
      </p:sp>
      <p:sp>
        <p:nvSpPr>
          <p:cNvPr id="7" name="Rectangle 3">
            <a:extLst>
              <a:ext uri="{FF2B5EF4-FFF2-40B4-BE49-F238E27FC236}">
                <a16:creationId xmlns:a16="http://schemas.microsoft.com/office/drawing/2014/main" id="{C872FA41-B383-423E-B88D-E5244402B4CB}"/>
              </a:ext>
            </a:extLst>
          </p:cNvPr>
          <p:cNvSpPr txBox="1">
            <a:spLocks noChangeArrowheads="1"/>
          </p:cNvSpPr>
          <p:nvPr/>
        </p:nvSpPr>
        <p:spPr>
          <a:xfrm>
            <a:off x="37384" y="828443"/>
            <a:ext cx="4243879" cy="2088208"/>
          </a:xfrm>
          <a:prstGeom prst="rect">
            <a:avLst/>
          </a:prstGeom>
        </p:spPr>
        <p:txBody>
          <a:bodyPr/>
          <a:lstStyle>
            <a:defPPr>
              <a:defRPr lang="zh-CN"/>
            </a:defPPr>
            <a:lvl1pPr marL="171450" lvl="0" indent="-171450" algn="l" defTabSz="914400" rtl="0" eaLnBrk="1" fontAlgn="base" latinLnBrk="0" hangingPunct="1">
              <a:lnSpc>
                <a:spcPct val="90000"/>
              </a:lnSpc>
              <a:spcBef>
                <a:spcPts val="750"/>
              </a:spcBef>
              <a:spcAft>
                <a:spcPct val="0"/>
              </a:spcAft>
              <a:buFont typeface="Arial" pitchFamily="34" charset="0"/>
              <a:buChar char="•"/>
              <a:defRPr sz="2100" b="0" i="0" u="none" kern="1200" baseline="0">
                <a:solidFill>
                  <a:schemeClr val="tx1"/>
                </a:solidFill>
                <a:latin typeface="+mn-lt"/>
                <a:ea typeface="+mn-ea"/>
                <a:cs typeface="+mn-cs"/>
              </a:defRPr>
            </a:lvl1pPr>
            <a:lvl2pPr marL="514350" lvl="1" indent="-171450" algn="l" defTabSz="914400" rtl="0" eaLnBrk="1" fontAlgn="base" latinLnBrk="0" hangingPunct="1">
              <a:lnSpc>
                <a:spcPct val="90000"/>
              </a:lnSpc>
              <a:spcBef>
                <a:spcPts val="375"/>
              </a:spcBef>
              <a:spcAft>
                <a:spcPct val="0"/>
              </a:spcAft>
              <a:buFont typeface="Arial" pitchFamily="34" charset="0"/>
              <a:buChar char="•"/>
              <a:defRPr sz="1800" b="0" i="0" u="none" kern="1200" baseline="0">
                <a:solidFill>
                  <a:schemeClr val="tx1"/>
                </a:solidFill>
                <a:latin typeface="+mn-lt"/>
                <a:ea typeface="+mn-ea"/>
                <a:cs typeface="+mn-cs"/>
              </a:defRPr>
            </a:lvl2pPr>
            <a:lvl3pPr marL="857250" lvl="2" indent="-171450" algn="l" defTabSz="914400" rtl="0" eaLnBrk="1" fontAlgn="base" latinLnBrk="0" hangingPunct="1">
              <a:lnSpc>
                <a:spcPct val="90000"/>
              </a:lnSpc>
              <a:spcBef>
                <a:spcPts val="375"/>
              </a:spcBef>
              <a:spcAft>
                <a:spcPct val="0"/>
              </a:spcAft>
              <a:buFont typeface="Arial" pitchFamily="34" charset="0"/>
              <a:buChar char="•"/>
              <a:defRPr sz="1500" b="0" i="0" u="none" kern="1200" baseline="0">
                <a:solidFill>
                  <a:schemeClr val="tx1"/>
                </a:solidFill>
                <a:latin typeface="+mn-lt"/>
                <a:ea typeface="+mn-ea"/>
                <a:cs typeface="+mn-cs"/>
              </a:defRPr>
            </a:lvl3pPr>
            <a:lvl4pPr marL="1200150" lvl="3" indent="-171450" algn="l" defTabSz="914400" rtl="0" eaLnBrk="1" fontAlgn="base" latinLnBrk="0" hangingPunct="1">
              <a:lnSpc>
                <a:spcPct val="90000"/>
              </a:lnSpc>
              <a:spcBef>
                <a:spcPts val="375"/>
              </a:spcBef>
              <a:spcAft>
                <a:spcPct val="0"/>
              </a:spcAft>
              <a:buFont typeface="Arial" pitchFamily="34" charset="0"/>
              <a:buChar char="•"/>
              <a:defRPr b="0" i="0" u="none" kern="1200" baseline="0">
                <a:solidFill>
                  <a:schemeClr val="tx1"/>
                </a:solidFill>
                <a:latin typeface="+mn-lt"/>
                <a:ea typeface="+mn-ea"/>
                <a:cs typeface="+mn-cs"/>
              </a:defRPr>
            </a:lvl4pPr>
            <a:lvl5pPr marL="1543050" lvl="4" indent="-171450" algn="l" defTabSz="914400" rtl="0" eaLnBrk="1" fontAlgn="base" latinLnBrk="0" hangingPunct="1">
              <a:lnSpc>
                <a:spcPct val="90000"/>
              </a:lnSpc>
              <a:spcBef>
                <a:spcPts val="375"/>
              </a:spcBef>
              <a:spcAft>
                <a:spcPct val="0"/>
              </a:spcAft>
              <a:buFont typeface="Arial" pitchFamily="34" charset="0"/>
              <a:buChar char="•"/>
              <a:defRPr b="0" i="0" u="none" kern="1200" baseline="0">
                <a:solidFill>
                  <a:schemeClr val="tx1"/>
                </a:solidFill>
                <a:latin typeface="+mn-lt"/>
                <a:ea typeface="+mn-ea"/>
                <a:cs typeface="+mn-cs"/>
              </a:defRPr>
            </a:lvl5pPr>
            <a:lvl6pPr marL="1885950" lvl="5"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6pPr>
            <a:lvl7pPr marL="2228850" lvl="6"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7pPr>
            <a:lvl8pPr marL="2571750" lvl="7"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8pPr>
            <a:lvl9pPr marL="2914650" lvl="8"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9pPr>
          </a:lstStyle>
          <a:p>
            <a:pPr marL="0" indent="449263">
              <a:lnSpc>
                <a:spcPct val="110000"/>
              </a:lnSpc>
              <a:buFontTx/>
              <a:buNone/>
            </a:pPr>
            <a:r>
              <a:rPr lang="zh-CN" altLang="en-US" sz="1800" b="1">
                <a:solidFill>
                  <a:srgbClr val="FF0066"/>
                </a:solidFill>
                <a:ea typeface="黑体" pitchFamily="49" charset="-122"/>
              </a:rPr>
              <a:t>进站信号机</a:t>
            </a:r>
          </a:p>
          <a:p>
            <a:pPr marL="0" indent="449263">
              <a:lnSpc>
                <a:spcPct val="110000"/>
              </a:lnSpc>
              <a:buFontTx/>
              <a:buNone/>
            </a:pPr>
            <a:r>
              <a:rPr lang="zh-CN" altLang="en-US" sz="1800" b="1">
                <a:ea typeface="华文隶书" pitchFamily="2" charset="-122"/>
              </a:rPr>
              <a:t>作用</a:t>
            </a:r>
            <a:r>
              <a:rPr lang="zh-CN" altLang="en-US" sz="1800"/>
              <a:t>：防护车站，指示列车的运行条件，保证接车进路的正确和安全可靠，凡车站的列车入口处必须装设进站信号机。</a:t>
            </a:r>
          </a:p>
          <a:p>
            <a:pPr marL="0" indent="449263">
              <a:lnSpc>
                <a:spcPct val="110000"/>
              </a:lnSpc>
              <a:buFontTx/>
              <a:buNone/>
            </a:pPr>
            <a:r>
              <a:rPr lang="zh-CN" altLang="en-US" sz="1800" b="1">
                <a:ea typeface="华文隶书" pitchFamily="2" charset="-122"/>
              </a:rPr>
              <a:t>设置</a:t>
            </a:r>
            <a:r>
              <a:rPr lang="zh-CN" altLang="en-US" sz="1800"/>
              <a:t>：距离最外方进站道岔尖轨尖端（顺向为警冲标）大于</a:t>
            </a:r>
            <a:r>
              <a:rPr lang="en-US" altLang="zh-CN" sz="1800"/>
              <a:t>50m</a:t>
            </a:r>
            <a:r>
              <a:rPr lang="zh-CN" altLang="en-US" sz="1800"/>
              <a:t>小于</a:t>
            </a:r>
            <a:r>
              <a:rPr lang="en-US" altLang="zh-CN" sz="1800"/>
              <a:t>400m</a:t>
            </a:r>
            <a:r>
              <a:rPr lang="zh-CN" altLang="en-US" sz="1800"/>
              <a:t>处。</a:t>
            </a:r>
          </a:p>
        </p:txBody>
      </p:sp>
      <p:pic>
        <p:nvPicPr>
          <p:cNvPr id="8" name="Picture 4" descr="DSCN0754">
            <a:extLst>
              <a:ext uri="{FF2B5EF4-FFF2-40B4-BE49-F238E27FC236}">
                <a16:creationId xmlns:a16="http://schemas.microsoft.com/office/drawing/2014/main" id="{8FF1C45F-1468-4B19-AA2B-E77A6B2CE2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84" y="3671378"/>
            <a:ext cx="4385883" cy="273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AutoShape 5">
            <a:extLst>
              <a:ext uri="{FF2B5EF4-FFF2-40B4-BE49-F238E27FC236}">
                <a16:creationId xmlns:a16="http://schemas.microsoft.com/office/drawing/2014/main" id="{344521D2-895D-48D3-A279-E6B2C983F735}"/>
              </a:ext>
            </a:extLst>
          </p:cNvPr>
          <p:cNvSpPr/>
          <p:nvPr/>
        </p:nvSpPr>
        <p:spPr bwMode="auto">
          <a:xfrm>
            <a:off x="4294289" y="4433895"/>
            <a:ext cx="1220788" cy="609600"/>
          </a:xfrm>
          <a:prstGeom prst="borderCallout2">
            <a:avLst>
              <a:gd name="adj1" fmla="val 18750"/>
              <a:gd name="adj2" fmla="val -6241"/>
              <a:gd name="adj3" fmla="val 18750"/>
              <a:gd name="adj4" fmla="val -77634"/>
              <a:gd name="adj5" fmla="val 77606"/>
              <a:gd name="adj6" fmla="val -151755"/>
            </a:avLst>
          </a:prstGeom>
          <a:solidFill>
            <a:srgbClr val="FF99CC"/>
          </a:solidFill>
          <a:ln w="25400">
            <a:solidFill>
              <a:srgbClr val="FF00FF"/>
            </a:solidFill>
            <a:miter lim="800000"/>
            <a:headEnd type="none" w="sm" len="sm"/>
            <a:tailEnd type="none" w="sm" len="sm"/>
          </a:ln>
        </p:spPr>
        <p:txBody>
          <a:bodyPr/>
          <a:lstStyle>
            <a:defPPr>
              <a:defRPr lang="zh-CN"/>
            </a:defPPr>
            <a:lvl1pPr marL="0" lvl="0" indent="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sz="2800" b="1" i="0" u="none" kern="1200" baseline="0">
                <a:solidFill>
                  <a:srgbClr val="000000"/>
                </a:solidFill>
                <a:latin typeface="Verdana" panose="020b0604030504040204" pitchFamily="34" charset="0"/>
                <a:ea typeface="宋体" panose="02010600030101010101" pitchFamily="2" charset="-122"/>
                <a:cs typeface="+mn-cs"/>
              </a:defRPr>
            </a:lvl9pPr>
          </a:lstStyle>
          <a:p>
            <a:pPr algn="ctr"/>
            <a:r>
              <a:rPr lang="zh-CN" altLang="en-US" sz="2400" b="0">
                <a:solidFill>
                  <a:schemeClr val="tx1"/>
                </a:solidFill>
                <a:latin typeface="Times New Roman" pitchFamily="18" charset="0"/>
              </a:rPr>
              <a:t>警冲标</a:t>
            </a:r>
          </a:p>
        </p:txBody>
      </p:sp>
      <p:pic>
        <p:nvPicPr>
          <p:cNvPr id="11" name="Picture 8" descr="进站信号机">
            <a:extLst>
              <a:ext uri="{FF2B5EF4-FFF2-40B4-BE49-F238E27FC236}">
                <a16:creationId xmlns:a16="http://schemas.microsoft.com/office/drawing/2014/main" id="{952221CA-A3AC-486E-8F4D-9B3E6B038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7093"/>
          <a:stretch>
            <a:fillRect/>
          </a:stretch>
        </p:blipFill>
        <p:spPr bwMode="auto">
          <a:xfrm>
            <a:off x="9996311" y="1435622"/>
            <a:ext cx="1992353" cy="4965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11">
            <a:extLst>
              <a:ext uri="{FF2B5EF4-FFF2-40B4-BE49-F238E27FC236}">
                <a16:creationId xmlns:a16="http://schemas.microsoft.com/office/drawing/2014/main" id="{90F93815-0A13-418C-9524-DA3C6F16FBD2}"/>
              </a:ext>
            </a:extLst>
          </p:cNvPr>
          <p:cNvSpPr>
            <a:spLocks noChangeArrowheads="1"/>
          </p:cNvSpPr>
          <p:nvPr/>
        </p:nvSpPr>
        <p:spPr bwMode="auto">
          <a:xfrm>
            <a:off x="5114925" y="4910138"/>
            <a:ext cx="142875" cy="71437"/>
          </a:xfrm>
          <a:prstGeom prst="ellipse">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pic>
        <p:nvPicPr>
          <p:cNvPr id="10" name="Picture 6" descr="进站出站通过信号机举例">
            <a:extLst>
              <a:ext uri="{FF2B5EF4-FFF2-40B4-BE49-F238E27FC236}">
                <a16:creationId xmlns:a16="http://schemas.microsoft.com/office/drawing/2014/main" id="{DF5F8F19-A0A2-4F77-BFDB-1B9A228FBDA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23267" y="724766"/>
            <a:ext cx="5484926" cy="3181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7729404"/>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linds(horizontal)">
                                      <p:cBhvr>
                                        <p:cTn id="12" dur="500"/>
                                        <p:tgtEl>
                                          <p:spTgt spid="7">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linds(horizontal)">
                                      <p:cBhvr>
                                        <p:cTn id="17" dur="500"/>
                                        <p:tgtEl>
                                          <p:spTgt spid="7">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5" presetClass="entr" presetSubtype="10" dur="100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checkerboard(across)">
                                      <p:cBhvr>
                                        <p:cTn id="22" dur="1000"/>
                                        <p:tgtEl>
                                          <p:spTgt spid="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55" presetClass="entr" presetSubtype="0" dur="10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000" fill="hold"/>
                                        <p:tgtEl>
                                          <p:spTgt spid="9"/>
                                        </p:tgtEl>
                                        <p:attrNameLst>
                                          <p:attrName>ppt_w</p:attrName>
                                        </p:attrNameLst>
                                      </p:cBhvr>
                                      <p:tavLst>
                                        <p:tav tm="0">
                                          <p:val>
                                            <p:strVal val="#ppt_w*0.70"/>
                                          </p:val>
                                        </p:tav>
                                        <p:tav tm="100000">
                                          <p:val>
                                            <p:strVal val="#ppt_w"/>
                                          </p:val>
                                        </p:tav>
                                      </p:tavLst>
                                    </p:anim>
                                    <p:anim calcmode="lin" valueType="num">
                                      <p:cBhvr>
                                        <p:cTn id="28" dur="1000" fill="hold"/>
                                        <p:tgtEl>
                                          <p:spTgt spid="9"/>
                                        </p:tgtEl>
                                        <p:attrNameLst>
                                          <p:attrName>ppt_h</p:attrName>
                                        </p:attrNameLst>
                                      </p:cBhvr>
                                      <p:tavLst>
                                        <p:tav tm="0">
                                          <p:val>
                                            <p:strVal val="#ppt_h"/>
                                          </p:val>
                                        </p:tav>
                                        <p:tav tm="100000">
                                          <p:val>
                                            <p:strVal val="#ppt_h"/>
                                          </p:val>
                                        </p:tav>
                                      </p:tavLst>
                                    </p:anim>
                                    <p:animEffect transition="in" filter="fade">
                                      <p:cBhvr>
                                        <p:cTn id="29" dur="1000"/>
                                        <p:tgtEl>
                                          <p:spTgt spid="9"/>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 presetClass="entr" presetSubtype="4" dur="50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 calcmode="lin" valueType="num">
                                      <p:cBhvr additive="base">
                                        <p:cTn id="34" dur="500" fill="hold"/>
                                        <p:tgtEl>
                                          <p:spTgt spid="10"/>
                                        </p:tgtEl>
                                        <p:attrNameLst>
                                          <p:attrName>ppt_x</p:attrName>
                                        </p:attrNameLst>
                                      </p:cBhvr>
                                      <p:tavLst>
                                        <p:tav tm="0">
                                          <p:val>
                                            <p:strVal val="#ppt_x"/>
                                          </p:val>
                                        </p:tav>
                                        <p:tav tm="100000">
                                          <p:val>
                                            <p:strVal val="#ppt_x"/>
                                          </p:val>
                                        </p:tav>
                                      </p:tavLst>
                                    </p:anim>
                                    <p:anim calcmode="lin" valueType="num">
                                      <p:cBhvr additive="base">
                                        <p:cTn id="3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5"/>
            <a:ext cx="10515600" cy="571411"/>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eaLnBrk="1" hangingPunct="1"/>
            <a:r>
              <a:rPr lang="zh-CN" altLang="en-US" sz="2800">
                <a:solidFill>
                  <a:schemeClr val="bg1"/>
                </a:solidFill>
                <a:latin typeface="微软雅黑" panose="020b0503020204020204" charset="-122"/>
                <a:ea typeface="微软雅黑" panose="020b0503020204020204" charset="-122"/>
                <a:sym typeface="+mn-ea"/>
              </a:rPr>
              <a:t>进站信号机的灯光配列</a:t>
            </a:r>
          </a:p>
        </p:txBody>
      </p:sp>
      <p:sp>
        <p:nvSpPr>
          <p:cNvPr id="2" name="矩形 1">
            <a:extLst>
              <a:ext uri="{FF2B5EF4-FFF2-40B4-BE49-F238E27FC236}">
                <a16:creationId xmlns:a16="http://schemas.microsoft.com/office/drawing/2014/main" id="{21D2CB2D-22DE-49E8-AD45-52DE62D47821}"/>
              </a:ext>
            </a:extLst>
          </p:cNvPr>
          <p:cNvSpPr/>
          <p:nvPr/>
        </p:nvSpPr>
        <p:spPr>
          <a:xfrm>
            <a:off x="191344" y="1052736"/>
            <a:ext cx="1944216" cy="4896544"/>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pPr lvl="0" eaLnBrk="1" hangingPunct="1">
              <a:defRPr/>
            </a:pPr>
            <a:r>
              <a:rPr lang="zh-CN" altLang="en-US" sz="2600">
                <a:solidFill>
                  <a:prstClr val="black"/>
                </a:solidFill>
                <a:latin typeface="微软雅黑" panose="020b0503020204020204" charset="-122"/>
                <a:ea typeface="微软雅黑" panose="020b0503020204020204" charset="-122"/>
              </a:rPr>
              <a:t>高柱双机构带引导；</a:t>
            </a:r>
            <a:r>
              <a:rPr lang="zh-CN" altLang="en-US" sz="2600" b="1">
                <a:solidFill>
                  <a:srgbClr val="FF0000"/>
                </a:solidFill>
                <a:latin typeface="微软雅黑" panose="020b0503020204020204" charset="-122"/>
                <a:ea typeface="微软雅黑" panose="020b0503020204020204" charset="-122"/>
              </a:rPr>
              <a:t>黄、绿、红、黄、月白；</a:t>
            </a:r>
            <a:r>
              <a:rPr lang="zh-CN" altLang="en-US" sz="2600">
                <a:solidFill>
                  <a:prstClr val="black"/>
                </a:solidFill>
                <a:latin typeface="微软雅黑" panose="020b0503020204020204" charset="-122"/>
                <a:ea typeface="微软雅黑" panose="020b0503020204020204" charset="-122"/>
              </a:rPr>
              <a:t>矮型用一个三机构（黄、绿、黄），一个二机构（红、月白），</a:t>
            </a:r>
            <a:r>
              <a:rPr lang="zh-CN" altLang="en-US" sz="2600">
                <a:solidFill>
                  <a:srgbClr val="FF0000"/>
                </a:solidFill>
                <a:latin typeface="微软雅黑" panose="020b0503020204020204" charset="-122"/>
                <a:ea typeface="微软雅黑" panose="020b0503020204020204" charset="-122"/>
              </a:rPr>
              <a:t>有绿、黄显示时不能用矮型</a:t>
            </a:r>
            <a:r>
              <a:rPr lang="zh-CN" altLang="en-US" sz="2600">
                <a:solidFill>
                  <a:prstClr val="black"/>
                </a:solidFill>
                <a:latin typeface="微软雅黑" panose="020b0503020204020204" charset="-122"/>
                <a:ea typeface="微软雅黑" panose="020b0503020204020204" charset="-122"/>
              </a:rPr>
              <a:t>。</a:t>
            </a:r>
          </a:p>
        </p:txBody>
      </p:sp>
      <p:pic>
        <p:nvPicPr>
          <p:cNvPr id="6" name="Picture 3" descr="jz0">
            <a:extLst>
              <a:ext uri="{FF2B5EF4-FFF2-40B4-BE49-F238E27FC236}">
                <a16:creationId xmlns:a16="http://schemas.microsoft.com/office/drawing/2014/main" id="{CA0117F4-CAE4-4F96-86CE-BD44D441286F}"/>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3322641" y="1032772"/>
            <a:ext cx="8031159"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advClick="0">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5"/>
            <a:ext cx="10515600" cy="571411"/>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eaLnBrk="1" hangingPunct="1"/>
            <a:r>
              <a:rPr lang="zh-CN" altLang="en-US" sz="2800">
                <a:solidFill>
                  <a:schemeClr val="bg1"/>
                </a:solidFill>
                <a:latin typeface="微软雅黑" panose="020b0503020204020204" charset="-122"/>
                <a:ea typeface="微软雅黑" panose="020b0503020204020204" charset="-122"/>
                <a:sym typeface="+mn-ea"/>
              </a:rPr>
              <a:t>进站信号机的灯光配列</a:t>
            </a:r>
          </a:p>
        </p:txBody>
      </p:sp>
      <p:sp>
        <p:nvSpPr>
          <p:cNvPr id="2" name="矩形 1">
            <a:extLst>
              <a:ext uri="{FF2B5EF4-FFF2-40B4-BE49-F238E27FC236}">
                <a16:creationId xmlns:a16="http://schemas.microsoft.com/office/drawing/2014/main" id="{21D2CB2D-22DE-49E8-AD45-52DE62D47821}"/>
              </a:ext>
            </a:extLst>
          </p:cNvPr>
          <p:cNvSpPr/>
          <p:nvPr/>
        </p:nvSpPr>
        <p:spPr>
          <a:xfrm>
            <a:off x="479376" y="1336119"/>
            <a:ext cx="7187860" cy="2092881"/>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pPr lvl="0" eaLnBrk="1" hangingPunct="1">
              <a:defRPr/>
            </a:pPr>
            <a:r>
              <a:rPr lang="zh-CN" altLang="en-US" sz="2600">
                <a:solidFill>
                  <a:prstClr val="black"/>
                </a:solidFill>
                <a:latin typeface="微软雅黑" panose="020b0503020204020204" charset="-122"/>
                <a:ea typeface="微软雅黑" panose="020b0503020204020204" charset="-122"/>
              </a:rPr>
              <a:t>在</a:t>
            </a:r>
            <a:r>
              <a:rPr lang="zh-CN" altLang="en-US" sz="2600">
                <a:solidFill>
                  <a:srgbClr val="FF0000"/>
                </a:solidFill>
                <a:latin typeface="微软雅黑" panose="020b0503020204020204" charset="-122"/>
                <a:ea typeface="微软雅黑" panose="020b0503020204020204" charset="-122"/>
              </a:rPr>
              <a:t>高速铁路</a:t>
            </a:r>
            <a:r>
              <a:rPr lang="zh-CN" altLang="en-US" sz="2600">
                <a:solidFill>
                  <a:prstClr val="black"/>
                </a:solidFill>
                <a:latin typeface="微软雅黑" panose="020b0503020204020204" charset="-122"/>
                <a:ea typeface="微软雅黑" panose="020b0503020204020204" charset="-122"/>
              </a:rPr>
              <a:t>，桥、隧地段信号机及高柱信号机构外缘与接触网带电部分不符合安全距离要求时可采用</a:t>
            </a:r>
            <a:r>
              <a:rPr lang="zh-CN" altLang="en-US" sz="2600">
                <a:solidFill>
                  <a:srgbClr val="FF0000"/>
                </a:solidFill>
                <a:latin typeface="微软雅黑" panose="020b0503020204020204" charset="-122"/>
                <a:ea typeface="微软雅黑" panose="020b0503020204020204" charset="-122"/>
              </a:rPr>
              <a:t>七灯位矮型信号机</a:t>
            </a:r>
            <a:r>
              <a:rPr lang="zh-CN" altLang="en-US" sz="2600">
                <a:solidFill>
                  <a:prstClr val="black"/>
                </a:solidFill>
                <a:latin typeface="微软雅黑" panose="020b0503020204020204" charset="-122"/>
                <a:ea typeface="微软雅黑" panose="020b0503020204020204" charset="-122"/>
              </a:rPr>
              <a:t>。当矮型进站信号机设于线路</a:t>
            </a:r>
            <a:r>
              <a:rPr lang="zh-CN" altLang="en-US" sz="2600">
                <a:solidFill>
                  <a:srgbClr val="FF0000"/>
                </a:solidFill>
                <a:latin typeface="微软雅黑" panose="020b0503020204020204" charset="-122"/>
                <a:ea typeface="微软雅黑" panose="020b0503020204020204" charset="-122"/>
              </a:rPr>
              <a:t>右侧</a:t>
            </a:r>
            <a:r>
              <a:rPr lang="zh-CN" altLang="en-US" sz="2600">
                <a:solidFill>
                  <a:prstClr val="black"/>
                </a:solidFill>
                <a:latin typeface="微软雅黑" panose="020b0503020204020204" charset="-122"/>
                <a:ea typeface="微软雅黑" panose="020b0503020204020204" charset="-122"/>
              </a:rPr>
              <a:t>时，定型配置的</a:t>
            </a:r>
            <a:r>
              <a:rPr lang="zh-CN" altLang="en-US" sz="2600">
                <a:solidFill>
                  <a:srgbClr val="FF0000"/>
                </a:solidFill>
                <a:latin typeface="微软雅黑" panose="020b0503020204020204" charset="-122"/>
                <a:ea typeface="微软雅黑" panose="020b0503020204020204" charset="-122"/>
              </a:rPr>
              <a:t>三、四灯位机构换位，使红灯位于线路侧</a:t>
            </a:r>
            <a:r>
              <a:rPr lang="zh-CN" altLang="en-US" sz="2600">
                <a:solidFill>
                  <a:prstClr val="black"/>
                </a:solidFill>
                <a:latin typeface="微软雅黑" panose="020b0503020204020204" charset="-122"/>
                <a:ea typeface="微软雅黑" panose="020b0503020204020204" charset="-122"/>
              </a:rPr>
              <a:t>。</a:t>
            </a:r>
          </a:p>
        </p:txBody>
      </p:sp>
      <p:pic>
        <p:nvPicPr>
          <p:cNvPr id="3" name="图片 2">
            <a:extLst>
              <a:ext uri="{FF2B5EF4-FFF2-40B4-BE49-F238E27FC236}">
                <a16:creationId xmlns:a16="http://schemas.microsoft.com/office/drawing/2014/main" id="{DB7A0E12-EBD5-4B4B-A39E-C285521A55AE}"/>
              </a:ext>
            </a:extLst>
          </p:cNvPr>
          <p:cNvPicPr>
            <a:picLocks noChangeAspect="1"/>
          </p:cNvPicPr>
          <p:nvPr/>
        </p:nvPicPr>
        <p:blipFill>
          <a:blip r:embed="rId2"/>
          <a:stretch>
            <a:fillRect/>
          </a:stretch>
        </p:blipFill>
        <p:spPr>
          <a:xfrm rot="16200000">
            <a:off x="6970384" y="3645055"/>
            <a:ext cx="3573357" cy="1865736"/>
          </a:xfrm>
          <a:prstGeom prst="rect">
            <a:avLst/>
          </a:prstGeom>
        </p:spPr>
      </p:pic>
      <p:pic>
        <p:nvPicPr>
          <p:cNvPr id="7" name="图片 6">
            <a:extLst>
              <a:ext uri="{FF2B5EF4-FFF2-40B4-BE49-F238E27FC236}">
                <a16:creationId xmlns:a16="http://schemas.microsoft.com/office/drawing/2014/main" id="{6CAF4D30-F8FD-4B90-965F-50B36DE156B9}"/>
              </a:ext>
            </a:extLst>
          </p:cNvPr>
          <p:cNvPicPr>
            <a:picLocks noChangeAspect="1"/>
          </p:cNvPicPr>
          <p:nvPr/>
        </p:nvPicPr>
        <p:blipFill>
          <a:blip r:embed="rId2"/>
          <a:stretch>
            <a:fillRect/>
          </a:stretch>
        </p:blipFill>
        <p:spPr>
          <a:xfrm rot="16200000">
            <a:off x="9281111" y="3645054"/>
            <a:ext cx="3573355" cy="1865735"/>
          </a:xfrm>
          <a:prstGeom prst="rect">
            <a:avLst/>
          </a:prstGeom>
          <a:scene3d>
            <a:camera prst="orthographicFront">
              <a:rot lat="20999973" lon="10799999" rev="10799999"/>
            </a:camera>
            <a:lightRig rig="threePt" dir="t"/>
          </a:scene3d>
        </p:spPr>
      </p:pic>
    </p:spTree>
    <p:extLst>
      <p:ext uri="{BB962C8B-B14F-4D97-AF65-F5344CB8AC3E}">
        <p14:creationId xmlns:p14="http://schemas.microsoft.com/office/powerpoint/2010/main" val="2474570178"/>
      </p:ext>
    </p:extLst>
  </p:cSld>
  <p:clrMapOvr>
    <a:masterClrMapping/>
  </p:clrMapOvr>
  <p:transition spd="med" advClick="0">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3313" name="Rectangle 2"/>
          <p:cNvSpPr>
            <a:spLocks noGrp="1"/>
          </p:cNvSpPr>
          <p:nvPr>
            <p:ph/>
          </p:nvPr>
        </p:nvSpPr>
        <p:spPr>
          <a:xfrm>
            <a:off x="358775" y="1001713"/>
            <a:ext cx="11396663" cy="4994275"/>
          </a:xfrm>
          <a:prstGeom prst="rect">
            <a:avLst/>
          </a:prstGeom>
          <a:noFill/>
          <a:ln w="9525">
            <a:noFill/>
          </a:ln>
        </p:spPr>
        <p:txBody>
          <a:bodyPr wrap="square" lIns="91440" tIns="45720" rIns="91440" bIns="45720" anchor="t"/>
          <a:lstStyle/>
          <a:p>
            <a:pPr marL="0" indent="449580">
              <a:lnSpc>
                <a:spcPct val="115000"/>
              </a:lnSpc>
              <a:buNone/>
            </a:pPr>
            <a:r>
              <a:rPr lang="zh-CN" altLang="en-US">
                <a:solidFill>
                  <a:schemeClr val="tx2"/>
                </a:solidFill>
                <a:latin typeface="微软雅黑" panose="020b0503020204020204" charset="-122"/>
                <a:ea typeface="微软雅黑" panose="020b0503020204020204" charset="-122"/>
              </a:rPr>
              <a:t>信号显示的意义</a:t>
            </a:r>
          </a:p>
          <a:p>
            <a:pPr marL="0" indent="449580">
              <a:lnSpc>
                <a:spcPct val="115000"/>
              </a:lnSpc>
              <a:buNone/>
            </a:pPr>
            <a:r>
              <a:rPr lang="en-US" altLang="zh-CN">
                <a:solidFill>
                  <a:schemeClr val="tx2"/>
                </a:solidFill>
                <a:latin typeface="微软雅黑" panose="020b0503020204020204" charset="-122"/>
                <a:ea typeface="微软雅黑" panose="020b0503020204020204" charset="-122"/>
              </a:rPr>
              <a:t>1.</a:t>
            </a:r>
            <a:r>
              <a:rPr lang="zh-CN" altLang="en-US">
                <a:solidFill>
                  <a:schemeClr val="tx2"/>
                </a:solidFill>
                <a:latin typeface="微软雅黑" panose="020b0503020204020204" charset="-122"/>
                <a:ea typeface="微软雅黑" panose="020b0503020204020204" charset="-122"/>
              </a:rPr>
              <a:t>信号机的显示：按</a:t>
            </a:r>
            <a:r>
              <a:rPr lang="en-US" altLang="zh-CN">
                <a:solidFill>
                  <a:schemeClr val="tx2"/>
                </a:solidFill>
                <a:latin typeface="微软雅黑" panose="020b0503020204020204" charset="-122"/>
                <a:ea typeface="微软雅黑" panose="020b0503020204020204" charset="-122"/>
              </a:rPr>
              <a:t>《</a:t>
            </a:r>
            <a:r>
              <a:rPr lang="zh-CN" altLang="en-US">
                <a:solidFill>
                  <a:schemeClr val="tx2"/>
                </a:solidFill>
                <a:latin typeface="微软雅黑" panose="020b0503020204020204" charset="-122"/>
                <a:ea typeface="微软雅黑" panose="020b0503020204020204" charset="-122"/>
              </a:rPr>
              <a:t>技规</a:t>
            </a:r>
            <a:r>
              <a:rPr lang="en-US" altLang="zh-CN">
                <a:solidFill>
                  <a:schemeClr val="tx2"/>
                </a:solidFill>
                <a:latin typeface="微软雅黑" panose="020b0503020204020204" charset="-122"/>
                <a:ea typeface="微软雅黑" panose="020b0503020204020204" charset="-122"/>
              </a:rPr>
              <a:t>》</a:t>
            </a:r>
            <a:r>
              <a:rPr lang="zh-CN" altLang="en-US">
                <a:solidFill>
                  <a:schemeClr val="tx2"/>
                </a:solidFill>
                <a:latin typeface="微软雅黑" panose="020b0503020204020204" charset="-122"/>
                <a:ea typeface="微软雅黑" panose="020b0503020204020204" charset="-122"/>
              </a:rPr>
              <a:t>规定。见</a:t>
            </a:r>
            <a:r>
              <a:rPr lang="en-US" altLang="zh-CN">
                <a:solidFill>
                  <a:srgbClr val="FF0000"/>
                </a:solidFill>
                <a:latin typeface="微软雅黑" panose="020b0503020204020204" charset="-122"/>
                <a:ea typeface="微软雅黑" panose="020b0503020204020204" charset="-122"/>
              </a:rPr>
              <a:t>P104</a:t>
            </a:r>
            <a:r>
              <a:rPr lang="zh-CN" altLang="en-US">
                <a:solidFill>
                  <a:srgbClr val="FF0000"/>
                </a:solidFill>
                <a:latin typeface="微软雅黑" panose="020b0503020204020204" charset="-122"/>
                <a:ea typeface="微软雅黑" panose="020b0503020204020204" charset="-122"/>
              </a:rPr>
              <a:t>表</a:t>
            </a:r>
            <a:r>
              <a:rPr lang="en-US" altLang="zh-CN">
                <a:solidFill>
                  <a:srgbClr val="FF0000"/>
                </a:solidFill>
                <a:latin typeface="微软雅黑" panose="020b0503020204020204" charset="-122"/>
                <a:ea typeface="微软雅黑" panose="020b0503020204020204" charset="-122"/>
              </a:rPr>
              <a:t>2-12</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进站信号机：黄绿红黄白，四显示、三显示的区别在于绿色灯光和绿黄灯显示。</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出站信号机：有三显示自动闭塞区段、四显示自动闭塞区段和半自动闭塞区段三种情况，只要是集中联锁均可兼作调车信号机。</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进路信号机：接车与进站信号机相同，但可带有一调车信号，发车与出站相同。</a:t>
            </a:r>
          </a:p>
        </p:txBody>
      </p:sp>
      <p:sp>
        <p:nvSpPr>
          <p:cNvPr id="13314" name="Rectangle 2"/>
          <p:cNvSpPr>
            <a:spLocks noGrp="1"/>
          </p:cNvSpPr>
          <p:nvPr/>
        </p:nvSpPr>
        <p:spPr>
          <a:xfrm>
            <a:off x="838200" y="120650"/>
            <a:ext cx="10515600" cy="644053"/>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cSld>
  <p:clrMapOvr>
    <a:masterClrMapping/>
  </p:clrMapOvr>
  <p:transition spd="med">
    <p:blinds/>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4337" name="Rectangle 2"/>
          <p:cNvSpPr>
            <a:spLocks noGrp="1"/>
          </p:cNvSpPr>
          <p:nvPr>
            <p:ph/>
          </p:nvPr>
        </p:nvSpPr>
        <p:spPr>
          <a:xfrm>
            <a:off x="155575" y="1308100"/>
            <a:ext cx="11884025" cy="3409950"/>
          </a:xfrm>
          <a:prstGeom prst="rect">
            <a:avLst/>
          </a:prstGeom>
          <a:noFill/>
          <a:ln w="9525">
            <a:noFill/>
          </a:ln>
        </p:spPr>
        <p:txBody>
          <a:bodyPr wrap="square" lIns="91440" tIns="45720" rIns="91440" bIns="45720" anchor="t"/>
          <a:lstStyle/>
          <a:p>
            <a:pPr marL="0" indent="449580">
              <a:lnSpc>
                <a:spcPct val="115000"/>
              </a:lnSpc>
              <a:buNone/>
            </a:pPr>
            <a:r>
              <a:rPr lang="zh-CN" altLang="en-US">
                <a:solidFill>
                  <a:schemeClr val="tx2"/>
                </a:solidFill>
                <a:latin typeface="微软雅黑" panose="020b0503020204020204" charset="-122"/>
                <a:ea typeface="微软雅黑" panose="020b0503020204020204" charset="-122"/>
              </a:rPr>
              <a:t>遮断信号机：只有一个红色灯光。红色表示不准列车通过。不着灯时不起作用。</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预告信号机：进站信号机和半自动闭塞区段通过信号机的预告信号机、遮断预告信号机。前者有绿黄两种显示，表示在主体信号机开放和关闭状态，后者只有黄灯，表示遮断信号机，显示红色。</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调车信号机：一般有月白色和蓝色两种灯光显示。</a:t>
            </a: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复示信号机：主体信号机开放示才有显示。</a:t>
            </a:r>
          </a:p>
        </p:txBody>
      </p:sp>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cSld>
  <p:clrMapOvr>
    <a:masterClrMapping/>
  </p:clrMapOvr>
  <p:transition spd="med">
    <p:blinds/>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
        <p:nvSpPr>
          <p:cNvPr id="4" name="Rectangle 3">
            <a:extLst>
              <a:ext uri="{FF2B5EF4-FFF2-40B4-BE49-F238E27FC236}">
                <a16:creationId xmlns:a16="http://schemas.microsoft.com/office/drawing/2014/main" id="{3D820512-2B99-4DB3-B2AA-90E02FE4DA42}"/>
              </a:ext>
            </a:extLst>
          </p:cNvPr>
          <p:cNvSpPr>
            <a:spLocks noChangeArrowheads="1"/>
          </p:cNvSpPr>
          <p:nvPr/>
        </p:nvSpPr>
        <p:spPr bwMode="auto">
          <a:xfrm>
            <a:off x="8421423" y="2696776"/>
            <a:ext cx="3791744" cy="52322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eaLnBrk="0" hangingPunct="0"/>
            <a:r>
              <a:rPr lang="zh-CN" altLang="en-US" sz="2800"/>
              <a:t>调车信号机显示意义</a:t>
            </a:r>
          </a:p>
        </p:txBody>
      </p:sp>
      <p:pic>
        <p:nvPicPr>
          <p:cNvPr id="5" name="Picture 8" descr="p2451">
            <a:extLst>
              <a:ext uri="{FF2B5EF4-FFF2-40B4-BE49-F238E27FC236}">
                <a16:creationId xmlns:a16="http://schemas.microsoft.com/office/drawing/2014/main" id="{98CB561B-27A9-4849-B42F-F8CB056DCD7E}"/>
              </a:ext>
            </a:extLst>
          </p:cNvPr>
          <p:cNvPicPr>
            <a:picLocks noChangeAspect="1" noChangeArrowheads="1"/>
          </p:cNvPicPr>
          <p:nvPr/>
        </p:nvPicPr>
        <p:blipFill>
          <a:blip r:embed="rId2">
            <a:lum bright="-24000" contrast="36000"/>
            <a:extLst>
              <a:ext uri="{28A0092B-C50C-407E-A947-70E740481C1C}">
                <a14:useLocalDpi xmlns:a14="http://schemas.microsoft.com/office/drawing/2010/main" val="0"/>
              </a:ext>
            </a:extLst>
          </a:blip>
          <a:stretch>
            <a:fillRect/>
          </a:stretch>
        </p:blipFill>
        <p:spPr bwMode="auto">
          <a:xfrm>
            <a:off x="737470" y="1023690"/>
            <a:ext cx="2865437" cy="439261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7">
            <a:extLst>
              <a:ext uri="{FF2B5EF4-FFF2-40B4-BE49-F238E27FC236}">
                <a16:creationId xmlns:a16="http://schemas.microsoft.com/office/drawing/2014/main" id="{1D0C9CFD-C149-4570-89BE-60BC5BF06E8C}"/>
              </a:ext>
            </a:extLst>
          </p:cNvPr>
          <p:cNvSpPr>
            <a:spLocks noChangeArrowheads="1"/>
          </p:cNvSpPr>
          <p:nvPr/>
        </p:nvSpPr>
        <p:spPr bwMode="auto">
          <a:xfrm>
            <a:off x="623169" y="5639237"/>
            <a:ext cx="410527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eaLnBrk="0" hangingPunct="0"/>
            <a:r>
              <a:rPr lang="zh-CN" altLang="en-US"/>
              <a:t>一个月白色灯光：</a:t>
            </a:r>
          </a:p>
          <a:p>
            <a:pPr algn="l" eaLnBrk="0" hangingPunct="0"/>
            <a:r>
              <a:rPr lang="zh-CN" altLang="en-US">
                <a:solidFill>
                  <a:srgbClr val="FF0000"/>
                </a:solidFill>
              </a:rPr>
              <a:t>准许</a:t>
            </a:r>
            <a:r>
              <a:rPr lang="zh-CN" altLang="en-US"/>
              <a:t>越过该信号机调车</a:t>
            </a:r>
          </a:p>
        </p:txBody>
      </p:sp>
      <p:pic>
        <p:nvPicPr>
          <p:cNvPr id="7" name="Picture 20" descr="p247%5b1%5d">
            <a:extLst>
              <a:ext uri="{FF2B5EF4-FFF2-40B4-BE49-F238E27FC236}">
                <a16:creationId xmlns:a16="http://schemas.microsoft.com/office/drawing/2014/main" id="{153052B8-6BD5-489E-86F4-C9BF975C9763}"/>
              </a:ext>
            </a:extLst>
          </p:cNvPr>
          <p:cNvPicPr>
            <a:picLocks noChangeAspect="1" noChangeArrowheads="1"/>
          </p:cNvPicPr>
          <p:nvPr/>
        </p:nvPicPr>
        <p:blipFill>
          <a:blip r:embed="rId3">
            <a:lum bright="-12000" contrast="54000"/>
            <a:extLst>
              <a:ext uri="{28A0092B-C50C-407E-A947-70E740481C1C}">
                <a14:useLocalDpi xmlns:a14="http://schemas.microsoft.com/office/drawing/2010/main" val="0"/>
              </a:ext>
            </a:extLst>
          </a:blip>
          <a:stretch>
            <a:fillRect/>
          </a:stretch>
        </p:blipFill>
        <p:spPr bwMode="auto">
          <a:xfrm>
            <a:off x="5015781" y="1023690"/>
            <a:ext cx="2740025" cy="453548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9">
            <a:extLst>
              <a:ext uri="{FF2B5EF4-FFF2-40B4-BE49-F238E27FC236}">
                <a16:creationId xmlns:a16="http://schemas.microsoft.com/office/drawing/2014/main" id="{6CC2E4F4-015D-4783-9E89-A85681620EA6}"/>
              </a:ext>
            </a:extLst>
          </p:cNvPr>
          <p:cNvSpPr>
            <a:spLocks noChangeArrowheads="1"/>
          </p:cNvSpPr>
          <p:nvPr/>
        </p:nvSpPr>
        <p:spPr bwMode="auto">
          <a:xfrm>
            <a:off x="5015781" y="5527428"/>
            <a:ext cx="40322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eaLnBrk="0" hangingPunct="0"/>
            <a:r>
              <a:rPr lang="zh-CN" altLang="en-US"/>
              <a:t>一个蓝色灯光：</a:t>
            </a:r>
          </a:p>
          <a:p>
            <a:pPr algn="l" eaLnBrk="0" hangingPunct="0"/>
            <a:r>
              <a:rPr lang="zh-CN" altLang="en-US">
                <a:solidFill>
                  <a:srgbClr val="FF0000"/>
                </a:solidFill>
              </a:rPr>
              <a:t>不准</a:t>
            </a:r>
            <a:r>
              <a:rPr lang="zh-CN" altLang="en-US"/>
              <a:t>越过该信号机调车</a:t>
            </a:r>
          </a:p>
        </p:txBody>
      </p:sp>
    </p:spTree>
    <p:extLst>
      <p:ext uri="{BB962C8B-B14F-4D97-AF65-F5344CB8AC3E}">
        <p14:creationId xmlns:p14="http://schemas.microsoft.com/office/powerpoint/2010/main" val="1466310338"/>
      </p:ext>
    </p:extLst>
  </p:cSld>
  <p:clrMapOvr>
    <a:masterClrMapping/>
  </p:clrMapOvr>
  <p:transition spd="med">
    <p:blinds/>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
        <p:nvSpPr>
          <p:cNvPr id="9" name="Rectangle 2">
            <a:extLst>
              <a:ext uri="{FF2B5EF4-FFF2-40B4-BE49-F238E27FC236}">
                <a16:creationId xmlns:a16="http://schemas.microsoft.com/office/drawing/2014/main" id="{83884506-0A29-4494-8CD8-0147A1C58350}"/>
              </a:ext>
            </a:extLst>
          </p:cNvPr>
          <p:cNvSpPr>
            <a:spLocks noChangeArrowheads="1"/>
          </p:cNvSpPr>
          <p:nvPr/>
        </p:nvSpPr>
        <p:spPr bwMode="auto">
          <a:xfrm>
            <a:off x="1187450" y="836613"/>
            <a:ext cx="7086600" cy="624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40000"/>
              </a:lnSpc>
              <a:spcBef>
                <a:spcPct val="50000"/>
              </a:spcBef>
              <a:spcAft>
                <a:spcPct val="10000"/>
              </a:spcAft>
              <a:buFontTx/>
              <a:buNone/>
            </a:pPr>
            <a:r>
              <a:rPr kumimoji="1" lang="zh-CN" altLang="en-US" sz="2800">
                <a:latin typeface="Times New Roman" pitchFamily="18" charset="0"/>
                <a:ea typeface="黑体" pitchFamily="49" charset="-122"/>
              </a:rPr>
              <a:t>遮断信号机的显示含义</a:t>
            </a:r>
          </a:p>
        </p:txBody>
      </p:sp>
      <p:sp>
        <p:nvSpPr>
          <p:cNvPr id="10" name="Rectangle 3">
            <a:extLst>
              <a:ext uri="{FF2B5EF4-FFF2-40B4-BE49-F238E27FC236}">
                <a16:creationId xmlns:a16="http://schemas.microsoft.com/office/drawing/2014/main" id="{1B4BD924-288E-4EA9-9E74-EC093914731D}"/>
              </a:ext>
            </a:extLst>
          </p:cNvPr>
          <p:cNvSpPr>
            <a:spLocks noChangeArrowheads="1"/>
          </p:cNvSpPr>
          <p:nvPr/>
        </p:nvSpPr>
        <p:spPr bwMode="auto">
          <a:xfrm>
            <a:off x="588268" y="1443022"/>
            <a:ext cx="7307932" cy="327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square">
            <a:spAutoFit/>
          </a:bodyPr>
          <a:lstStyle>
            <a:defPPr>
              <a:defRPr lang="zh-CN"/>
            </a:defPPr>
            <a:lvl1pPr marL="0" lvl="0" indent="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40000"/>
              </a:lnSpc>
              <a:spcBef>
                <a:spcPct val="15000"/>
              </a:spcBef>
              <a:spcAft>
                <a:spcPct val="15000"/>
              </a:spcAft>
              <a:buFontTx/>
              <a:buNone/>
            </a:pPr>
            <a:r>
              <a:rPr kumimoji="1" lang="zh-CN" altLang="en-US" sz="2800">
                <a:latin typeface="黑体" panose="02010609060101010101" pitchFamily="49" charset="-122"/>
                <a:ea typeface="黑体" pitchFamily="49" charset="-122"/>
              </a:rPr>
              <a:t>    遮断信号机为单显示信号机。</a:t>
            </a:r>
          </a:p>
          <a:p>
            <a:pPr eaLnBrk="1" hangingPunct="1">
              <a:lnSpc>
                <a:spcPct val="140000"/>
              </a:lnSpc>
              <a:spcBef>
                <a:spcPct val="15000"/>
              </a:spcBef>
              <a:spcAft>
                <a:spcPct val="15000"/>
              </a:spcAft>
              <a:buFontTx/>
              <a:buNone/>
            </a:pPr>
            <a:r>
              <a:rPr kumimoji="1" lang="en-US" altLang="zh-CN" sz="2800">
                <a:latin typeface="黑体" panose="02010609060101010101" pitchFamily="49" charset="-122"/>
                <a:ea typeface="黑体" pitchFamily="49" charset="-122"/>
              </a:rPr>
              <a:t>      </a:t>
            </a:r>
            <a:r>
              <a:rPr kumimoji="1" lang="en-US" altLang="zh-CN" sz="2800">
                <a:latin typeface="Times New Roman" pitchFamily="18" charset="0"/>
                <a:ea typeface="黑体" pitchFamily="49" charset="-122"/>
              </a:rPr>
              <a:t>——</a:t>
            </a:r>
            <a:r>
              <a:rPr kumimoji="1" lang="zh-CN" altLang="en-US" sz="2800">
                <a:latin typeface="黑体" panose="02010609060101010101" pitchFamily="49" charset="-122"/>
                <a:ea typeface="黑体" pitchFamily="49" charset="-122"/>
              </a:rPr>
              <a:t>不准列车越过该信号；遮断信号机不点灯时，不起信号作用。</a:t>
            </a:r>
          </a:p>
          <a:p>
            <a:pPr eaLnBrk="1" hangingPunct="1">
              <a:lnSpc>
                <a:spcPct val="140000"/>
              </a:lnSpc>
              <a:spcBef>
                <a:spcPct val="15000"/>
              </a:spcBef>
              <a:spcAft>
                <a:spcPct val="15000"/>
              </a:spcAft>
              <a:buFontTx/>
              <a:buNone/>
            </a:pPr>
            <a:r>
              <a:rPr kumimoji="1" lang="zh-CN" altLang="en-US" sz="2800">
                <a:latin typeface="黑体" panose="02010609060101010101" pitchFamily="49" charset="-122"/>
                <a:ea typeface="黑体" pitchFamily="49" charset="-122"/>
              </a:rPr>
              <a:t>    为与一般信号机相区别，遮断信号机采用方形背板，并在机柱上涂有黑白相间的斜线。</a:t>
            </a:r>
          </a:p>
        </p:txBody>
      </p:sp>
      <p:pic>
        <p:nvPicPr>
          <p:cNvPr id="11" name="Picture 4" descr="00">
            <a:extLst>
              <a:ext uri="{FF2B5EF4-FFF2-40B4-BE49-F238E27FC236}">
                <a16:creationId xmlns:a16="http://schemas.microsoft.com/office/drawing/2014/main" id="{659F9929-0D10-4EA5-9B94-37D452302E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7450" y="2094806"/>
            <a:ext cx="408877" cy="817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image002">
            <a:extLst>
              <a:ext uri="{FF2B5EF4-FFF2-40B4-BE49-F238E27FC236}">
                <a16:creationId xmlns:a16="http://schemas.microsoft.com/office/drawing/2014/main" id="{F22B0D5D-32CD-415B-BE16-D22AE6D117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73232" y="1443022"/>
            <a:ext cx="3078836" cy="4708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3476493"/>
      </p:ext>
    </p:extLst>
  </p:cSld>
  <p:clrMapOvr>
    <a:masterClrMapping/>
  </p:clrMapOvr>
  <p:transition spd="med">
    <p:blinds/>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1" name=""/>
        <p:cNvGrpSpPr/>
        <p:nvPr/>
      </p:nvGrpSpPr>
      <p:grpSpPr>
        <a:xfrm>
          <a:off x="0" y="0"/>
          <a:ext cx="0" cy="0"/>
        </a:xfrm>
      </p:grpSpPr>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
        <p:nvSpPr>
          <p:cNvPr id="7" name="Rectangle 2">
            <a:extLst>
              <a:ext uri="{FF2B5EF4-FFF2-40B4-BE49-F238E27FC236}">
                <a16:creationId xmlns:a16="http://schemas.microsoft.com/office/drawing/2014/main" id="{3809F709-0753-416D-B776-35F947FFDDF6}"/>
              </a:ext>
            </a:extLst>
          </p:cNvPr>
          <p:cNvSpPr>
            <a:spLocks noChangeArrowheads="1"/>
          </p:cNvSpPr>
          <p:nvPr/>
        </p:nvSpPr>
        <p:spPr bwMode="auto">
          <a:xfrm>
            <a:off x="2485801" y="708932"/>
            <a:ext cx="7086600" cy="678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40000"/>
              </a:lnSpc>
              <a:spcBef>
                <a:spcPct val="50000"/>
              </a:spcBef>
              <a:spcAft>
                <a:spcPct val="10000"/>
              </a:spcAft>
              <a:buFontTx/>
              <a:buNone/>
            </a:pPr>
            <a:r>
              <a:rPr kumimoji="1" lang="zh-CN" altLang="en-US" sz="2800">
                <a:latin typeface="黑体" panose="02010609060101010101" pitchFamily="49" charset="-122"/>
                <a:ea typeface="黑体" pitchFamily="49" charset="-122"/>
              </a:rPr>
              <a:t>预告机显示的含义</a:t>
            </a:r>
            <a:r>
              <a:rPr kumimoji="1" lang="zh-CN" altLang="en-US" b="1">
                <a:latin typeface="黑体" panose="02010609060101010101" pitchFamily="49" charset="-122"/>
                <a:ea typeface="黑体" pitchFamily="49" charset="-122"/>
              </a:rPr>
              <a:t> </a:t>
            </a:r>
          </a:p>
        </p:txBody>
      </p:sp>
      <p:sp>
        <p:nvSpPr>
          <p:cNvPr id="8" name="Rectangle 3">
            <a:extLst>
              <a:ext uri="{FF2B5EF4-FFF2-40B4-BE49-F238E27FC236}">
                <a16:creationId xmlns:a16="http://schemas.microsoft.com/office/drawing/2014/main" id="{459C49FC-F63D-4B18-8F5D-4C9CE78282F9}"/>
              </a:ext>
            </a:extLst>
          </p:cNvPr>
          <p:cNvSpPr>
            <a:spLocks noChangeArrowheads="1"/>
          </p:cNvSpPr>
          <p:nvPr/>
        </p:nvSpPr>
        <p:spPr bwMode="auto">
          <a:xfrm>
            <a:off x="1755420" y="1223591"/>
            <a:ext cx="8517043" cy="2822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square">
            <a:spAutoFit/>
          </a:bodyPr>
          <a:lstStyle>
            <a:defPPr>
              <a:defRPr lang="zh-CN"/>
            </a:defPPr>
            <a:lvl1pPr marL="0" lvl="0" indent="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40000"/>
              </a:lnSpc>
              <a:spcBef>
                <a:spcPct val="15000"/>
              </a:spcBef>
              <a:spcAft>
                <a:spcPct val="15000"/>
              </a:spcAft>
              <a:buFontTx/>
              <a:buNone/>
            </a:pPr>
            <a:r>
              <a:rPr kumimoji="1" lang="zh-CN" altLang="en-US" sz="2800">
                <a:latin typeface="Times New Roman" pitchFamily="18" charset="0"/>
                <a:ea typeface="黑体" pitchFamily="49" charset="-122"/>
              </a:rPr>
              <a:t>       预告信号机为二显示信号机，有黄、绿两种色灯。</a:t>
            </a:r>
          </a:p>
          <a:p>
            <a:pPr eaLnBrk="1" hangingPunct="1">
              <a:lnSpc>
                <a:spcPct val="140000"/>
              </a:lnSpc>
              <a:spcBef>
                <a:spcPct val="15000"/>
              </a:spcBef>
              <a:spcAft>
                <a:spcPct val="15000"/>
              </a:spcAft>
              <a:buFontTx/>
              <a:buNone/>
            </a:pPr>
            <a:r>
              <a:rPr kumimoji="1" lang="en-US" altLang="zh-CN" sz="2800">
                <a:latin typeface="Times New Roman" pitchFamily="18" charset="0"/>
                <a:ea typeface="黑体" pitchFamily="49" charset="-122"/>
              </a:rPr>
              <a:t>             ——</a:t>
            </a:r>
            <a:r>
              <a:rPr kumimoji="1" lang="zh-CN" altLang="en-US" sz="2800">
                <a:latin typeface="Times New Roman" pitchFamily="18" charset="0"/>
                <a:ea typeface="黑体" pitchFamily="49" charset="-122"/>
              </a:rPr>
              <a:t>主体信号机在关闭状态；</a:t>
            </a:r>
            <a:endParaRPr kumimoji="1" lang="en-US" altLang="zh-CN" sz="2800">
              <a:latin typeface="Times New Roman" pitchFamily="18" charset="0"/>
              <a:ea typeface="黑体" pitchFamily="49" charset="-122"/>
            </a:endParaRPr>
          </a:p>
          <a:p>
            <a:pPr eaLnBrk="1" hangingPunct="1">
              <a:lnSpc>
                <a:spcPct val="140000"/>
              </a:lnSpc>
              <a:spcBef>
                <a:spcPct val="15000"/>
              </a:spcBef>
              <a:spcAft>
                <a:spcPct val="15000"/>
              </a:spcAft>
              <a:buFontTx/>
              <a:buNone/>
            </a:pPr>
            <a:endParaRPr kumimoji="1" lang="zh-CN" altLang="en-US" sz="2800">
              <a:latin typeface="Times New Roman" pitchFamily="18" charset="0"/>
              <a:ea typeface="黑体" pitchFamily="49" charset="-122"/>
            </a:endParaRPr>
          </a:p>
          <a:p>
            <a:pPr eaLnBrk="1" hangingPunct="1">
              <a:lnSpc>
                <a:spcPct val="140000"/>
              </a:lnSpc>
              <a:spcBef>
                <a:spcPct val="15000"/>
              </a:spcBef>
              <a:spcAft>
                <a:spcPct val="15000"/>
              </a:spcAft>
              <a:buFontTx/>
              <a:buNone/>
            </a:pPr>
            <a:r>
              <a:rPr kumimoji="1" lang="zh-CN" altLang="en-US" sz="2800">
                <a:latin typeface="Times New Roman" pitchFamily="18" charset="0"/>
                <a:ea typeface="黑体" pitchFamily="49" charset="-122"/>
              </a:rPr>
              <a:t>　　　 </a:t>
            </a:r>
            <a:r>
              <a:rPr kumimoji="1" lang="en-US" altLang="zh-CN" sz="2800">
                <a:latin typeface="Times New Roman" pitchFamily="18" charset="0"/>
                <a:ea typeface="黑体" pitchFamily="49" charset="-122"/>
              </a:rPr>
              <a:t>——</a:t>
            </a:r>
            <a:r>
              <a:rPr kumimoji="1" lang="zh-CN" altLang="en-US" sz="2800">
                <a:latin typeface="Times New Roman" pitchFamily="18" charset="0"/>
                <a:ea typeface="黑体" pitchFamily="49" charset="-122"/>
              </a:rPr>
              <a:t>主体信号机在开放状态。  </a:t>
            </a:r>
          </a:p>
        </p:txBody>
      </p:sp>
      <p:pic>
        <p:nvPicPr>
          <p:cNvPr id="13" name="Picture 4" descr="1">
            <a:extLst>
              <a:ext uri="{FF2B5EF4-FFF2-40B4-BE49-F238E27FC236}">
                <a16:creationId xmlns:a16="http://schemas.microsoft.com/office/drawing/2014/main" id="{14693BD5-1D49-4A15-8A4D-D9C6A8B864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58881" y="1771895"/>
            <a:ext cx="429568" cy="1026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5" descr="2">
            <a:extLst>
              <a:ext uri="{FF2B5EF4-FFF2-40B4-BE49-F238E27FC236}">
                <a16:creationId xmlns:a16="http://schemas.microsoft.com/office/drawing/2014/main" id="{6CCCA21D-127E-4426-9ADF-BC43671581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93758" y="3019209"/>
            <a:ext cx="429568" cy="102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1">
            <a:extLst>
              <a:ext uri="{FF2B5EF4-FFF2-40B4-BE49-F238E27FC236}">
                <a16:creationId xmlns:a16="http://schemas.microsoft.com/office/drawing/2014/main" id="{4BEE3E22-3A93-4A12-B709-916267EFE3B7}"/>
              </a:ext>
            </a:extLst>
          </p:cNvPr>
          <p:cNvSpPr>
            <a:spLocks noChangeArrowheads="1"/>
          </p:cNvSpPr>
          <p:nvPr/>
        </p:nvSpPr>
        <p:spPr bwMode="auto">
          <a:xfrm>
            <a:off x="2588449" y="4470804"/>
            <a:ext cx="9577064"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lvl="0" indent="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kumimoji="1" lang="zh-CN" altLang="en-US" sz="2000" b="1"/>
              <a:t>预告信号机仅反映其主体信号机的开放或关闭两种状态，而不能反映主体信号机的显示内容。</a:t>
            </a:r>
          </a:p>
          <a:p>
            <a:pPr eaLnBrk="1" hangingPunct="1">
              <a:spcBef>
                <a:spcPct val="0"/>
              </a:spcBef>
              <a:buFontTx/>
              <a:buNone/>
            </a:pPr>
            <a:endParaRPr kumimoji="1" lang="zh-CN" altLang="en-US" sz="2000" b="1"/>
          </a:p>
          <a:p>
            <a:pPr eaLnBrk="1" hangingPunct="1">
              <a:spcBef>
                <a:spcPct val="0"/>
              </a:spcBef>
              <a:buFontTx/>
              <a:buNone/>
            </a:pPr>
            <a:r>
              <a:rPr kumimoji="1" lang="zh-CN" altLang="en-US" sz="2000" b="1"/>
              <a:t>  预告信号机的信号显示颜色虽与其主体信号机相同（绿、黄），但显示意义不完全一样。所以预告信号机均有特殊的标志，以示区别（例如在机柱上涂有黑白相间的标志）。</a:t>
            </a:r>
          </a:p>
        </p:txBody>
      </p:sp>
      <p:pic>
        <p:nvPicPr>
          <p:cNvPr id="16" name="Picture 12" descr="image002">
            <a:extLst>
              <a:ext uri="{FF2B5EF4-FFF2-40B4-BE49-F238E27FC236}">
                <a16:creationId xmlns:a16="http://schemas.microsoft.com/office/drawing/2014/main" id="{9D54F5B7-62DB-4986-9D45-40A0BDBC5FE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504" y="731858"/>
            <a:ext cx="1727916" cy="2778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3" descr="image004">
            <a:extLst>
              <a:ext uri="{FF2B5EF4-FFF2-40B4-BE49-F238E27FC236}">
                <a16:creationId xmlns:a16="http://schemas.microsoft.com/office/drawing/2014/main" id="{2084E896-B4C8-4A6E-88A5-E4301263C68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436580" y="728072"/>
            <a:ext cx="1707795" cy="2746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4" descr="image006">
            <a:extLst>
              <a:ext uri="{FF2B5EF4-FFF2-40B4-BE49-F238E27FC236}">
                <a16:creationId xmlns:a16="http://schemas.microsoft.com/office/drawing/2014/main" id="{ABE4D432-153C-494E-BCD9-FCF9F782469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4718" y="3758994"/>
            <a:ext cx="1727916" cy="2642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1705822"/>
      </p:ext>
    </p:extLst>
  </p:cSld>
  <p:clrMapOvr>
    <a:masterClrMapping/>
  </p:clrMapOvr>
  <p:transition spd="med">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200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2000" fill="hold"/>
                                        <p:tgtEl>
                                          <p:spTgt spid="16"/>
                                        </p:tgtEl>
                                        <p:attrNameLst>
                                          <p:attrName>ppt_x</p:attrName>
                                        </p:attrNameLst>
                                      </p:cBhvr>
                                      <p:tavLst>
                                        <p:tav tm="0">
                                          <p:val>
                                            <p:strVal val="0-#ppt_w/2"/>
                                          </p:val>
                                        </p:tav>
                                        <p:tav tm="100000">
                                          <p:val>
                                            <p:strVal val="#ppt_x"/>
                                          </p:val>
                                        </p:tav>
                                      </p:tavLst>
                                    </p:anim>
                                    <p:anim calcmode="lin" valueType="num">
                                      <p:cBhvr additive="base">
                                        <p:cTn id="8" dur="20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200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2000" fill="hold"/>
                                        <p:tgtEl>
                                          <p:spTgt spid="17"/>
                                        </p:tgtEl>
                                        <p:attrNameLst>
                                          <p:attrName>ppt_x</p:attrName>
                                        </p:attrNameLst>
                                      </p:cBhvr>
                                      <p:tavLst>
                                        <p:tav tm="0">
                                          <p:val>
                                            <p:strVal val="1+#ppt_w/2"/>
                                          </p:val>
                                        </p:tav>
                                        <p:tav tm="100000">
                                          <p:val>
                                            <p:strVal val="#ppt_x"/>
                                          </p:val>
                                        </p:tav>
                                      </p:tavLst>
                                    </p:anim>
                                    <p:anim calcmode="lin" valueType="num">
                                      <p:cBhvr additive="base">
                                        <p:cTn id="14" dur="20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200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2000" fill="hold"/>
                                        <p:tgtEl>
                                          <p:spTgt spid="18"/>
                                        </p:tgtEl>
                                        <p:attrNameLst>
                                          <p:attrName>ppt_x</p:attrName>
                                        </p:attrNameLst>
                                      </p:cBhvr>
                                      <p:tavLst>
                                        <p:tav tm="0">
                                          <p:val>
                                            <p:strVal val="0-#ppt_w/2"/>
                                          </p:val>
                                        </p:tav>
                                        <p:tav tm="100000">
                                          <p:val>
                                            <p:strVal val="#ppt_x"/>
                                          </p:val>
                                        </p:tav>
                                      </p:tavLst>
                                    </p:anim>
                                    <p:anim calcmode="lin" valueType="num">
                                      <p:cBhvr additive="base">
                                        <p:cTn id="20" dur="20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4337" name="Rectangle 2"/>
          <p:cNvSpPr>
            <a:spLocks noGrp="1"/>
          </p:cNvSpPr>
          <p:nvPr>
            <p:ph/>
          </p:nvPr>
        </p:nvSpPr>
        <p:spPr>
          <a:xfrm>
            <a:off x="155575" y="1308100"/>
            <a:ext cx="11884025" cy="3409950"/>
          </a:xfrm>
          <a:prstGeom prst="rect">
            <a:avLst/>
          </a:prstGeom>
          <a:noFill/>
          <a:ln w="9525">
            <a:noFill/>
          </a:ln>
        </p:spPr>
        <p:txBody>
          <a:bodyPr wrap="square" lIns="91440" tIns="45720" rIns="91440" bIns="45720" anchor="t"/>
          <a:lstStyle/>
          <a:p>
            <a:pPr marL="0" indent="449580">
              <a:lnSpc>
                <a:spcPct val="115000"/>
              </a:lnSpc>
              <a:buNone/>
            </a:pPr>
            <a:r>
              <a:rPr lang="en-US" altLang="zh-CN">
                <a:solidFill>
                  <a:schemeClr val="tx2"/>
                </a:solidFill>
                <a:latin typeface="微软雅黑" panose="020b0503020204020204" charset="-122"/>
                <a:ea typeface="微软雅黑" panose="020b0503020204020204" charset="-122"/>
              </a:rPr>
              <a:t>2.</a:t>
            </a:r>
            <a:r>
              <a:rPr lang="zh-CN" altLang="en-US">
                <a:solidFill>
                  <a:schemeClr val="tx2"/>
                </a:solidFill>
                <a:latin typeface="微软雅黑" panose="020b0503020204020204" charset="-122"/>
                <a:ea typeface="微软雅黑" panose="020b0503020204020204" charset="-122"/>
              </a:rPr>
              <a:t>高速铁路的信号机显示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有常态点灯和常态灭灯两种情况。</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a:t>
            </a:r>
            <a:r>
              <a:rPr lang="en-US" altLang="zh-CN">
                <a:solidFill>
                  <a:schemeClr val="tx2"/>
                </a:solidFill>
                <a:latin typeface="微软雅黑" panose="020b0503020204020204" charset="-122"/>
                <a:ea typeface="微软雅黑" panose="020b0503020204020204" charset="-122"/>
              </a:rPr>
              <a:t>1</a:t>
            </a:r>
            <a:r>
              <a:rPr lang="zh-CN" altLang="en-US">
                <a:solidFill>
                  <a:schemeClr val="tx2"/>
                </a:solidFill>
                <a:latin typeface="微软雅黑" panose="020b0503020204020204" charset="-122"/>
                <a:ea typeface="微软雅黑" panose="020b0503020204020204" charset="-122"/>
              </a:rPr>
              <a:t>）常态点灯的信号机显示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常态点灯的进站信号机显示意义与普速铁路四显示自动闭塞区段的进站信号机大体相同，只是黄闪黄不同。</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常态点灯的出站信号机、进路信号机、通过信号机、调车信号机、复示信号机显示意义均与普速铁路四显示自动闭塞区段的相同。</a:t>
            </a:r>
          </a:p>
        </p:txBody>
      </p:sp>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extLst>
      <p:ext uri="{BB962C8B-B14F-4D97-AF65-F5344CB8AC3E}">
        <p14:creationId xmlns:p14="http://schemas.microsoft.com/office/powerpoint/2010/main" val="1466545589"/>
      </p:ext>
    </p:extLst>
  </p:cSld>
  <p:clrMapOvr>
    <a:masterClrMapping/>
  </p:clrMapOvr>
  <p:transition spd="med">
    <p:blinds/>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4337" name="Rectangle 2"/>
          <p:cNvSpPr>
            <a:spLocks noGrp="1"/>
          </p:cNvSpPr>
          <p:nvPr>
            <p:ph/>
          </p:nvPr>
        </p:nvSpPr>
        <p:spPr>
          <a:xfrm>
            <a:off x="0" y="836712"/>
            <a:ext cx="11884025" cy="5544616"/>
          </a:xfrm>
          <a:prstGeom prst="rect">
            <a:avLst/>
          </a:prstGeom>
          <a:noFill/>
          <a:ln w="9525">
            <a:noFill/>
          </a:ln>
        </p:spPr>
        <p:txBody>
          <a:bodyPr wrap="square" lIns="91440" tIns="45720" rIns="91440" bIns="45720" anchor="t"/>
          <a:lstStyle/>
          <a:p>
            <a:pPr marL="0" indent="449580">
              <a:lnSpc>
                <a:spcPct val="115000"/>
              </a:lnSpc>
              <a:buNone/>
            </a:pPr>
            <a:r>
              <a:rPr lang="en-US" altLang="zh-CN">
                <a:solidFill>
                  <a:schemeClr val="tx2"/>
                </a:solidFill>
                <a:latin typeface="微软雅黑" panose="020b0503020204020204" charset="-122"/>
                <a:ea typeface="微软雅黑" panose="020b0503020204020204" charset="-122"/>
              </a:rPr>
              <a:t>2.</a:t>
            </a:r>
            <a:r>
              <a:rPr lang="zh-CN" altLang="en-US">
                <a:solidFill>
                  <a:schemeClr val="tx2"/>
                </a:solidFill>
                <a:latin typeface="微软雅黑" panose="020b0503020204020204" charset="-122"/>
                <a:ea typeface="微软雅黑" panose="020b0503020204020204" charset="-122"/>
              </a:rPr>
              <a:t>高速铁路的信号机显示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a:t>
            </a:r>
            <a:r>
              <a:rPr lang="en-US" altLang="zh-CN">
                <a:solidFill>
                  <a:schemeClr val="tx2"/>
                </a:solidFill>
                <a:latin typeface="微软雅黑" panose="020b0503020204020204" charset="-122"/>
                <a:ea typeface="微软雅黑" panose="020b0503020204020204" charset="-122"/>
              </a:rPr>
              <a:t>2</a:t>
            </a:r>
            <a:r>
              <a:rPr lang="zh-CN" altLang="en-US">
                <a:solidFill>
                  <a:schemeClr val="tx2"/>
                </a:solidFill>
                <a:latin typeface="微软雅黑" panose="020b0503020204020204" charset="-122"/>
                <a:ea typeface="微软雅黑" panose="020b0503020204020204" charset="-122"/>
              </a:rPr>
              <a:t>）常态灭灯的信号机转为点亮状态时的显示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在高速铁路常态灭灯的进站信号机转为点亮状态时的显示与常态点灯的进站信号机显示意义相同。</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a:t>
            </a:r>
            <a:r>
              <a:rPr lang="en-US" altLang="zh-CN">
                <a:solidFill>
                  <a:schemeClr val="tx2"/>
                </a:solidFill>
                <a:latin typeface="微软雅黑" panose="020b0503020204020204" charset="-122"/>
                <a:ea typeface="微软雅黑" panose="020b0503020204020204" charset="-122"/>
              </a:rPr>
              <a:t>3</a:t>
            </a:r>
            <a:r>
              <a:rPr lang="zh-CN" altLang="en-US">
                <a:solidFill>
                  <a:schemeClr val="tx2"/>
                </a:solidFill>
                <a:latin typeface="微软雅黑" panose="020b0503020204020204" charset="-122"/>
                <a:ea typeface="微软雅黑" panose="020b0503020204020204" charset="-122"/>
              </a:rPr>
              <a:t>）动车所的出站信号机显示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一个黄色灯光，准许列车由动车所出发，表示发车进路建立且出站第一离去区段空闲。</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一个红色灯光，一不准许列车越过该信号机。</a:t>
            </a:r>
            <a:endParaRPr lang="en-US" altLang="zh-CN">
              <a:solidFill>
                <a:schemeClr val="tx2"/>
              </a:solidFill>
              <a:latin typeface="微软雅黑" panose="020b0503020204020204" charset="-122"/>
              <a:ea typeface="微软雅黑" panose="020b0503020204020204" charset="-122"/>
            </a:endParaRPr>
          </a:p>
          <a:p>
            <a:pPr marL="0" indent="449580">
              <a:lnSpc>
                <a:spcPct val="115000"/>
              </a:lnSpc>
              <a:buNone/>
            </a:pPr>
            <a:r>
              <a:rPr lang="zh-CN" altLang="en-US">
                <a:solidFill>
                  <a:schemeClr val="tx2"/>
                </a:solidFill>
                <a:latin typeface="微软雅黑" panose="020b0503020204020204" charset="-122"/>
                <a:ea typeface="微软雅黑" panose="020b0503020204020204" charset="-122"/>
              </a:rPr>
              <a:t>在兼做调车信号机时，一个月白色灯光表示允许越过该信号机调车。</a:t>
            </a:r>
          </a:p>
        </p:txBody>
      </p:sp>
      <p:sp>
        <p:nvSpPr>
          <p:cNvPr id="14338"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extLst>
      <p:ext uri="{BB962C8B-B14F-4D97-AF65-F5344CB8AC3E}">
        <p14:creationId xmlns:p14="http://schemas.microsoft.com/office/powerpoint/2010/main" val="556314200"/>
      </p:ext>
    </p:extLst>
  </p:cSld>
  <p:clrMapOvr>
    <a:masterClrMapping/>
  </p:clrMapOvr>
  <p:transition spd="med">
    <p:blinds/>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5361" name="Rectangle 2"/>
          <p:cNvSpPr>
            <a:spLocks noGrp="1"/>
          </p:cNvSpPr>
          <p:nvPr>
            <p:ph/>
          </p:nvPr>
        </p:nvSpPr>
        <p:spPr>
          <a:xfrm>
            <a:off x="293688" y="865188"/>
            <a:ext cx="11563350" cy="5257800"/>
          </a:xfrm>
          <a:prstGeom prst="rect">
            <a:avLst/>
          </a:prstGeom>
          <a:noFill/>
          <a:ln w="9525">
            <a:noFill/>
          </a:ln>
        </p:spPr>
        <p:txBody>
          <a:bodyPr wrap="square" lIns="91440" tIns="45720" rIns="91440" bIns="45720" anchor="t"/>
          <a:lstStyle/>
          <a:p>
            <a:pPr marL="0" indent="536575">
              <a:lnSpc>
                <a:spcPct val="125000"/>
              </a:lnSpc>
              <a:buNone/>
            </a:pPr>
            <a:r>
              <a:rPr lang="en-US" altLang="zh-CN">
                <a:solidFill>
                  <a:schemeClr val="tx2"/>
                </a:solidFill>
                <a:latin typeface="微软雅黑" panose="020b0503020204020204" charset="-122"/>
                <a:ea typeface="微软雅黑" panose="020b0503020204020204" charset="-122"/>
              </a:rPr>
              <a:t>2</a:t>
            </a:r>
            <a:r>
              <a:rPr lang="zh-CN" altLang="en-US">
                <a:solidFill>
                  <a:schemeClr val="tx2"/>
                </a:solidFill>
                <a:latin typeface="微软雅黑" panose="020b0503020204020204" charset="-122"/>
                <a:ea typeface="微软雅黑" panose="020b0503020204020204" charset="-122"/>
              </a:rPr>
              <a:t>、信号显示的距离</a:t>
            </a:r>
          </a:p>
          <a:p>
            <a:pPr marL="0" indent="536575">
              <a:lnSpc>
                <a:spcPct val="125000"/>
              </a:lnSpc>
              <a:buNone/>
            </a:pPr>
            <a:r>
              <a:rPr lang="en-US" altLang="zh-CN">
                <a:solidFill>
                  <a:schemeClr val="tx2"/>
                </a:solidFill>
                <a:latin typeface="微软雅黑" panose="020b0503020204020204" charset="-122"/>
                <a:ea typeface="微软雅黑" panose="020b0503020204020204" charset="-122"/>
              </a:rPr>
              <a:t>1</a:t>
            </a:r>
            <a:r>
              <a:rPr lang="zh-CN" altLang="en-US">
                <a:solidFill>
                  <a:schemeClr val="tx2"/>
                </a:solidFill>
                <a:latin typeface="微软雅黑" panose="020b0503020204020204" charset="-122"/>
                <a:ea typeface="微软雅黑" panose="020b0503020204020204" charset="-122"/>
              </a:rPr>
              <a:t>、进站、通过、遮断≥</a:t>
            </a:r>
            <a:r>
              <a:rPr lang="en-US" altLang="zh-CN">
                <a:solidFill>
                  <a:schemeClr val="tx2"/>
                </a:solidFill>
                <a:latin typeface="微软雅黑" panose="020b0503020204020204" charset="-122"/>
                <a:ea typeface="微软雅黑" panose="020b0503020204020204" charset="-122"/>
              </a:rPr>
              <a:t>1000 m  </a:t>
            </a:r>
          </a:p>
          <a:p>
            <a:pPr marL="0" indent="536575">
              <a:lnSpc>
                <a:spcPct val="125000"/>
              </a:lnSpc>
              <a:buNone/>
            </a:pPr>
            <a:r>
              <a:rPr lang="en-US" altLang="zh-CN">
                <a:solidFill>
                  <a:schemeClr val="tx2"/>
                </a:solidFill>
                <a:latin typeface="微软雅黑" panose="020b0503020204020204" charset="-122"/>
                <a:ea typeface="微软雅黑" panose="020b0503020204020204" charset="-122"/>
              </a:rPr>
              <a:t>2</a:t>
            </a:r>
            <a:r>
              <a:rPr lang="zh-CN" altLang="en-US">
                <a:solidFill>
                  <a:schemeClr val="tx2"/>
                </a:solidFill>
                <a:latin typeface="微软雅黑" panose="020b0503020204020204" charset="-122"/>
                <a:ea typeface="微软雅黑" panose="020b0503020204020204" charset="-122"/>
              </a:rPr>
              <a:t>、高柱出站、进路信号机≥ </a:t>
            </a:r>
            <a:r>
              <a:rPr lang="en-US" altLang="zh-CN">
                <a:solidFill>
                  <a:schemeClr val="tx2"/>
                </a:solidFill>
                <a:latin typeface="微软雅黑" panose="020b0503020204020204" charset="-122"/>
                <a:ea typeface="微软雅黑" panose="020b0503020204020204" charset="-122"/>
              </a:rPr>
              <a:t>800 m,</a:t>
            </a:r>
            <a:r>
              <a:rPr lang="zh-CN" altLang="en-US">
                <a:solidFill>
                  <a:schemeClr val="tx2"/>
                </a:solidFill>
                <a:latin typeface="微软雅黑" panose="020b0503020204020204" charset="-122"/>
                <a:ea typeface="微软雅黑" panose="020b0503020204020204" charset="-122"/>
              </a:rPr>
              <a:t>矮型出站、进路≥ </a:t>
            </a:r>
            <a:r>
              <a:rPr lang="en-US" altLang="zh-CN">
                <a:solidFill>
                  <a:schemeClr val="tx2"/>
                </a:solidFill>
                <a:latin typeface="微软雅黑" panose="020b0503020204020204" charset="-122"/>
                <a:ea typeface="微软雅黑" panose="020b0503020204020204" charset="-122"/>
              </a:rPr>
              <a:t>200 m</a:t>
            </a:r>
          </a:p>
          <a:p>
            <a:pPr marL="0" indent="536575">
              <a:lnSpc>
                <a:spcPct val="125000"/>
              </a:lnSpc>
              <a:buNone/>
            </a:pPr>
            <a:r>
              <a:rPr lang="en-US" altLang="zh-CN">
                <a:solidFill>
                  <a:schemeClr val="tx2"/>
                </a:solidFill>
                <a:latin typeface="微软雅黑" panose="020b0503020204020204" charset="-122"/>
                <a:ea typeface="微软雅黑" panose="020b0503020204020204" charset="-122"/>
              </a:rPr>
              <a:t>3</a:t>
            </a:r>
            <a:r>
              <a:rPr lang="zh-CN" altLang="en-US">
                <a:solidFill>
                  <a:schemeClr val="tx2"/>
                </a:solidFill>
                <a:latin typeface="微软雅黑" panose="020b0503020204020204" charset="-122"/>
                <a:ea typeface="微软雅黑" panose="020b0503020204020204" charset="-122"/>
              </a:rPr>
              <a:t>、预告、驼峰、驼峰辅助信号机</a:t>
            </a:r>
          </a:p>
          <a:p>
            <a:pPr marL="0" indent="536575">
              <a:lnSpc>
                <a:spcPct val="125000"/>
              </a:lnSpc>
              <a:buNone/>
            </a:pPr>
            <a:r>
              <a:rPr lang="en-US" altLang="zh-CN">
                <a:solidFill>
                  <a:schemeClr val="tx2"/>
                </a:solidFill>
                <a:latin typeface="微软雅黑" panose="020b0503020204020204" charset="-122"/>
                <a:ea typeface="微软雅黑" panose="020b0503020204020204" charset="-122"/>
              </a:rPr>
              <a:t>4</a:t>
            </a:r>
            <a:r>
              <a:rPr lang="zh-CN" altLang="en-US">
                <a:solidFill>
                  <a:schemeClr val="tx2"/>
                </a:solidFill>
                <a:latin typeface="微软雅黑" panose="020b0503020204020204" charset="-122"/>
                <a:ea typeface="微软雅黑" panose="020b0503020204020204" charset="-122"/>
              </a:rPr>
              <a:t>、调车、复示信号机、容许、引导以及各种信号表示器≥</a:t>
            </a:r>
            <a:r>
              <a:rPr lang="en-US" altLang="zh-CN">
                <a:solidFill>
                  <a:schemeClr val="tx2"/>
                </a:solidFill>
                <a:latin typeface="微软雅黑" panose="020b0503020204020204" charset="-122"/>
                <a:ea typeface="微软雅黑" panose="020b0503020204020204" charset="-122"/>
              </a:rPr>
              <a:t>200 m</a:t>
            </a:r>
          </a:p>
        </p:txBody>
      </p:sp>
      <p:sp>
        <p:nvSpPr>
          <p:cNvPr id="15362" name="Rectangle 2"/>
          <p:cNvSpPr>
            <a:spLocks noGrp="1"/>
          </p:cNvSpPr>
          <p:nvPr/>
        </p:nvSpPr>
        <p:spPr>
          <a:xfrm>
            <a:off x="838200" y="120651"/>
            <a:ext cx="10515600" cy="614362"/>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cSld>
  <p:clrMapOvr>
    <a:masterClrMapping/>
  </p:clrMapOvr>
  <p:transition spd="med">
    <p:blinds/>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6385" name="Picture 1026" descr="DSCN0746"/>
          <p:cNvPicPr>
            <a:picLocks noChangeAspect="1"/>
          </p:cNvPicPr>
          <p:nvPr/>
        </p:nvPicPr>
        <p:blipFill>
          <a:blip r:embed="rId2"/>
          <a:stretch>
            <a:fillRect/>
          </a:stretch>
        </p:blipFill>
        <p:spPr>
          <a:xfrm>
            <a:off x="4778375" y="1447800"/>
            <a:ext cx="6242050" cy="4465638"/>
          </a:xfrm>
          <a:prstGeom prst="rect">
            <a:avLst/>
          </a:prstGeom>
          <a:noFill/>
          <a:ln w="9525">
            <a:noFill/>
          </a:ln>
        </p:spPr>
      </p:pic>
      <p:sp>
        <p:nvSpPr>
          <p:cNvPr id="16386" name="Rectangle 1027"/>
          <p:cNvSpPr>
            <a:spLocks noGrp="1"/>
          </p:cNvSpPr>
          <p:nvPr>
            <p:ph type="title" idx="4294967295"/>
          </p:nvPr>
        </p:nvSpPr>
        <p:spPr>
          <a:xfrm>
            <a:off x="396875" y="1447800"/>
            <a:ext cx="10515600" cy="1325563"/>
          </a:xfrm>
          <a:prstGeom prst="rect">
            <a:avLst/>
          </a:prstGeom>
          <a:noFill/>
          <a:ln w="9525">
            <a:noFill/>
          </a:ln>
        </p:spPr>
        <p:txBody>
          <a:bodyPr wrap="square" lIns="91440" tIns="45720" rIns="91440" bIns="45720" anchor="t"/>
          <a:lstStyle/>
          <a:p>
            <a:r>
              <a:rPr lang="zh-CN" altLang="en-US" sz="2800">
                <a:latin typeface="微软雅黑" panose="020b0503020204020204" charset="-122"/>
                <a:ea typeface="微软雅黑" panose="020b0503020204020204" charset="-122"/>
              </a:rPr>
              <a:t>出站信号机</a:t>
            </a:r>
            <a:r>
              <a:rPr lang="en-US" altLang="zh-CN" sz="2800">
                <a:latin typeface="微软雅黑" panose="020b0503020204020204" charset="-122"/>
                <a:ea typeface="微软雅黑" panose="020b0503020204020204" charset="-122"/>
              </a:rPr>
              <a:t>(</a:t>
            </a:r>
            <a:r>
              <a:rPr lang="zh-CN" altLang="en-US" sz="2800">
                <a:latin typeface="微软雅黑" panose="020b0503020204020204" charset="-122"/>
                <a:ea typeface="微软雅黑" panose="020b0503020204020204" charset="-122"/>
              </a:rPr>
              <a:t>带进路表示器</a:t>
            </a:r>
            <a:r>
              <a:rPr lang="en-US" altLang="zh-CN" sz="2800">
                <a:latin typeface="微软雅黑" panose="020b0503020204020204" charset="-122"/>
                <a:ea typeface="微软雅黑" panose="020b0503020204020204" charset="-122"/>
              </a:rPr>
              <a:t>)</a:t>
            </a:r>
          </a:p>
        </p:txBody>
      </p:sp>
      <p:sp>
        <p:nvSpPr>
          <p:cNvPr id="16387"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a:p>
            <a:pPr>
              <a:lnSpc>
                <a:spcPct val="90000"/>
              </a:lnSpc>
            </a:pPr>
            <a:endParaRPr lang="zh-CN" altLang="en-US" sz="2800">
              <a:solidFill>
                <a:schemeClr val="bg1"/>
              </a:solidFill>
              <a:latin typeface="微软雅黑" panose="020b0503020204020204" charset="-122"/>
              <a:ea typeface="微软雅黑" panose="020b0503020204020204" charset="-122"/>
              <a:sym typeface="华文细黑"/>
            </a:endParaRPr>
          </a:p>
        </p:txBody>
      </p:sp>
    </p:spTree>
  </p:cSld>
  <p:clrMapOvr>
    <a:masterClrMapping/>
  </p:clrMapOvr>
  <p:transition spd="med">
    <p:blinds/>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7409" name="Picture 1026" descr="DSCN0755"/>
          <p:cNvPicPr>
            <a:picLocks noChangeAspect="1"/>
          </p:cNvPicPr>
          <p:nvPr/>
        </p:nvPicPr>
        <p:blipFill>
          <a:blip r:embed="rId2"/>
          <a:stretch>
            <a:fillRect/>
          </a:stretch>
        </p:blipFill>
        <p:spPr>
          <a:xfrm>
            <a:off x="4146550" y="1052513"/>
            <a:ext cx="6242050" cy="4681537"/>
          </a:xfrm>
          <a:prstGeom prst="rect">
            <a:avLst/>
          </a:prstGeom>
          <a:noFill/>
          <a:ln w="9525">
            <a:noFill/>
          </a:ln>
        </p:spPr>
      </p:pic>
      <p:sp>
        <p:nvSpPr>
          <p:cNvPr id="17410" name="Rectangle 1027"/>
          <p:cNvSpPr>
            <a:spLocks noGrp="1"/>
          </p:cNvSpPr>
          <p:nvPr>
            <p:ph type="title" idx="4294967295"/>
          </p:nvPr>
        </p:nvSpPr>
        <p:spPr>
          <a:xfrm>
            <a:off x="1216025" y="1052513"/>
            <a:ext cx="10515600" cy="1325562"/>
          </a:xfrm>
          <a:prstGeom prst="rect">
            <a:avLst/>
          </a:prstGeom>
          <a:noFill/>
          <a:ln w="9525">
            <a:noFill/>
          </a:ln>
        </p:spPr>
        <p:txBody>
          <a:bodyPr wrap="square" lIns="91440" tIns="45720" rIns="91440" bIns="45720" anchor="t"/>
          <a:lstStyle/>
          <a:p>
            <a:r>
              <a:rPr lang="zh-CN" altLang="en-US" sz="2800"/>
              <a:t>调车信号机</a:t>
            </a:r>
          </a:p>
        </p:txBody>
      </p:sp>
      <p:sp>
        <p:nvSpPr>
          <p:cNvPr id="17411" name="AutoShape 1028"/>
          <p:cNvSpPr/>
          <p:nvPr/>
        </p:nvSpPr>
        <p:spPr>
          <a:xfrm>
            <a:off x="9336088" y="5734050"/>
            <a:ext cx="792162" cy="647700"/>
          </a:xfrm>
          <a:prstGeom prst="actionButtonBackPrevious">
            <a:avLst/>
          </a:prstGeom>
          <a:no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endParaRPr lang="zh-CN" altLang="en-US">
              <a:latin typeface="华文细黑"/>
              <a:ea typeface="华文细黑"/>
            </a:endParaRPr>
          </a:p>
        </p:txBody>
      </p:sp>
      <p:sp>
        <p:nvSpPr>
          <p:cNvPr id="17412" name="Rectangle 2"/>
          <p:cNvSpPr>
            <a:spLocks noGrp="1"/>
          </p:cNvSpPr>
          <p:nvPr/>
        </p:nvSpPr>
        <p:spPr>
          <a:xfrm>
            <a:off x="838200" y="120651"/>
            <a:ext cx="10515600" cy="572046"/>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2800">
                <a:solidFill>
                  <a:schemeClr val="bg1"/>
                </a:solidFill>
                <a:latin typeface="微软雅黑" panose="020b0503020204020204" charset="-122"/>
                <a:ea typeface="微软雅黑" panose="020b0503020204020204" charset="-122"/>
                <a:sym typeface="华文细黑"/>
              </a:rPr>
              <a:t>信号机的显示意义及显示距离</a:t>
            </a:r>
          </a:p>
        </p:txBody>
      </p:sp>
    </p:spTree>
  </p:cSld>
  <p:clrMapOvr>
    <a:masterClrMapping/>
  </p:clrMapOvr>
  <p:transition spd="med">
    <p:blinds/>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8433" name="Picture 1026" descr="信号机1"/>
          <p:cNvPicPr>
            <a:picLocks noChangeAspect="1"/>
          </p:cNvPicPr>
          <p:nvPr/>
        </p:nvPicPr>
        <p:blipFill>
          <a:blip r:embed="rId2"/>
          <a:stretch>
            <a:fillRect/>
          </a:stretch>
        </p:blipFill>
        <p:spPr>
          <a:xfrm>
            <a:off x="8799513" y="979488"/>
            <a:ext cx="1184275" cy="5400675"/>
          </a:xfrm>
          <a:prstGeom prst="rect">
            <a:avLst/>
          </a:prstGeom>
          <a:noFill/>
          <a:ln w="9525">
            <a:noFill/>
          </a:ln>
        </p:spPr>
      </p:pic>
      <p:sp>
        <p:nvSpPr>
          <p:cNvPr id="18434" name="AutoShape 1028">
            <a:hlinkClick action="ppaction://hlinkshowjump?jump=nextslide"/>
          </p:cNvPr>
          <p:cNvSpPr/>
          <p:nvPr/>
        </p:nvSpPr>
        <p:spPr>
          <a:xfrm>
            <a:off x="7751763" y="4437063"/>
            <a:ext cx="1368425" cy="647700"/>
          </a:xfrm>
          <a:prstGeom prst="actionButtonForwardNext">
            <a:avLst/>
          </a:prstGeom>
          <a:no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Font typeface="Wingdings" panose="05000000000000000000" pitchFamily="2" charset="2"/>
              <a:buNone/>
            </a:pPr>
            <a:endParaRPr lang="zh-CN" altLang="en-US">
              <a:latin typeface="华文细黑"/>
              <a:ea typeface="华文细黑"/>
            </a:endParaRPr>
          </a:p>
        </p:txBody>
      </p:sp>
      <p:sp>
        <p:nvSpPr>
          <p:cNvPr id="18435" name="Rectangle 1029"/>
          <p:cNvSpPr/>
          <p:nvPr/>
        </p:nvSpPr>
        <p:spPr>
          <a:xfrm>
            <a:off x="1047750" y="2032000"/>
            <a:ext cx="6938963" cy="116840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buFont typeface="Wingdings" panose="05000000000000000000" pitchFamily="2" charset="2"/>
              <a:buNone/>
            </a:pPr>
            <a:r>
              <a:rPr lang="zh-CN" altLang="en-US" sz="2800" b="1">
                <a:solidFill>
                  <a:schemeClr val="tx2"/>
                </a:solidFill>
                <a:latin typeface="微软雅黑" panose="020b0503020204020204" charset="-122"/>
                <a:ea typeface="微软雅黑" panose="020b0503020204020204" charset="-122"/>
              </a:rPr>
              <a:t>写出进站、调车信号机有哪几种灯光显示，</a:t>
            </a:r>
          </a:p>
          <a:p>
            <a:pPr>
              <a:spcBef>
                <a:spcPct val="50000"/>
              </a:spcBef>
              <a:buFont typeface="Wingdings" panose="05000000000000000000" pitchFamily="2" charset="2"/>
              <a:buNone/>
            </a:pPr>
            <a:r>
              <a:rPr lang="zh-CN" altLang="en-US" sz="2800" b="1">
                <a:solidFill>
                  <a:schemeClr val="tx2"/>
                </a:solidFill>
                <a:latin typeface="微软雅黑" panose="020b0503020204020204" charset="-122"/>
                <a:ea typeface="微软雅黑" panose="020b0503020204020204" charset="-122"/>
              </a:rPr>
              <a:t>各种显示分别表示什么行车含义</a:t>
            </a:r>
            <a:r>
              <a:rPr lang="zh-CN" altLang="en-US" sz="2800">
                <a:solidFill>
                  <a:schemeClr val="tx2"/>
                </a:solidFill>
                <a:latin typeface="微软雅黑" panose="020b0503020204020204" charset="-122"/>
                <a:ea typeface="微软雅黑" panose="020b0503020204020204" charset="-122"/>
              </a:rPr>
              <a:t> </a:t>
            </a:r>
            <a:r>
              <a:rPr lang="zh-CN" altLang="en-US" sz="2800" b="1">
                <a:solidFill>
                  <a:schemeClr val="tx2"/>
                </a:solidFill>
                <a:latin typeface="微软雅黑" panose="020b0503020204020204" charset="-122"/>
                <a:ea typeface="微软雅黑" panose="020b0503020204020204" charset="-122"/>
              </a:rPr>
              <a:t>？</a:t>
            </a:r>
          </a:p>
        </p:txBody>
      </p:sp>
      <p:sp>
        <p:nvSpPr>
          <p:cNvPr id="18436" name="Rectangle 2"/>
          <p:cNvSpPr>
            <a:spLocks noGrp="1"/>
          </p:cNvSpPr>
          <p:nvPr/>
        </p:nvSpPr>
        <p:spPr>
          <a:xfrm>
            <a:off x="838200" y="120651"/>
            <a:ext cx="10515600" cy="500038"/>
          </a:xfrm>
          <a:prstGeom prst="rect">
            <a:avLst/>
          </a:prstGeom>
          <a:noFill/>
          <a:ln w="9525">
            <a:noFill/>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ts val="1000"/>
              </a:spcBef>
            </a:pPr>
            <a:r>
              <a:rPr lang="zh-CN" altLang="en-US" sz="2800" b="1">
                <a:solidFill>
                  <a:schemeClr val="bg1"/>
                </a:solidFill>
                <a:latin typeface="微软雅黑" panose="020b0503020204020204" charset="-122"/>
                <a:ea typeface="微软雅黑" panose="020b0503020204020204" charset="-122"/>
                <a:sym typeface="华文细黑"/>
              </a:rPr>
              <a:t>信号机的显示意义及显示距离</a:t>
            </a:r>
          </a:p>
        </p:txBody>
      </p:sp>
    </p:spTree>
  </p:cSld>
  <p:clrMapOvr>
    <a:masterClrMapping/>
  </p:clrMapOvr>
  <p:transition spd="med">
    <p:blinds/>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5122" name="Rectangle 4"/>
          <p:cNvSpPr/>
          <p:nvPr/>
        </p:nvSpPr>
        <p:spPr>
          <a:xfrm>
            <a:off x="335360" y="980728"/>
            <a:ext cx="11521280" cy="3539430"/>
          </a:xfrm>
          <a:prstGeom prst="rect">
            <a:avLst/>
          </a:prstGeom>
          <a:noFill/>
          <a:ln w="9525">
            <a:noFill/>
          </a:ln>
        </p:spPr>
        <p:txBody>
          <a:bodyPr wrap="square" anchor="ctr">
            <a:spAutoFit/>
          </a:bodyPr>
          <a:lstStyle>
            <a:defPPr>
              <a:defRPr lang="zh-CN"/>
            </a:defPPr>
            <a:lvl1pPr marL="342900" lvl="0" indent="-342900" algn="l" defTabSz="914400" rtl="0" eaLnBrk="0" fontAlgn="base" latinLnBrk="0" hangingPunct="0">
              <a:lnSpc>
                <a:spcPct val="100000"/>
              </a:lnSpc>
              <a:spcBef>
                <a:spcPct val="20000"/>
              </a:spcBef>
              <a:spcAft>
                <a:spcPct val="0"/>
              </a:spcAft>
              <a:buClr>
                <a:schemeClr val="hlink"/>
              </a:buClr>
              <a:buSzPct val="60000"/>
              <a:buFont typeface="Wingdings" panose="05000000000000000000" pitchFamily="2" charset="2"/>
              <a:buChar char="n"/>
              <a:defRPr sz="3200" b="0" i="0" u="none" kern="1200" baseline="0">
                <a:solidFill>
                  <a:schemeClr val="tx1"/>
                </a:solidFill>
                <a:effectLst/>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Clr>
                <a:schemeClr val="tx1"/>
              </a:buClr>
              <a:buChar char="•"/>
              <a:defRPr sz="2800" b="0" i="0" u="none" kern="1200" baseline="0">
                <a:solidFill>
                  <a:schemeClr val="tx1"/>
                </a:solidFill>
                <a:effectLst/>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Clr>
                <a:schemeClr val="accent2"/>
              </a:buClr>
              <a:buSzPct val="60000"/>
              <a:buFont typeface="Wingdings" panose="05000000000000000000" pitchFamily="2" charset="2"/>
              <a:buChar char="n"/>
              <a:defRPr sz="2400" b="0" i="0" u="none" kern="1200" baseline="0">
                <a:solidFill>
                  <a:schemeClr val="tx1"/>
                </a:solidFill>
                <a:effectLst/>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Clr>
                <a:schemeClr val="tx2"/>
              </a:buClr>
              <a:buChar char="•"/>
              <a:defRPr sz="2000" b="0" i="0" u="none" kern="1200" baseline="0">
                <a:solidFill>
                  <a:schemeClr val="tx1"/>
                </a:solidFill>
                <a:effectLst/>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latin typeface="+mn-lt"/>
                <a:ea typeface="+mn-ea"/>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pPr marL="0" indent="0" eaLnBrk="1" hangingPunct="1">
              <a:spcBef>
                <a:spcPct val="0"/>
              </a:spcBef>
              <a:buClrTx/>
              <a:buSzTx/>
              <a:buNone/>
            </a:pPr>
            <a:r>
              <a:rPr lang="zh-CN" altLang="en-US" sz="2800">
                <a:latin typeface="微软雅黑" panose="020b0503020204020204" charset="-122"/>
                <a:ea typeface="微软雅黑" panose="020b0503020204020204" charset="-122"/>
              </a:rPr>
              <a:t>进路表示器：由方向灯表示；进路表示器设在出站信号机上，当有三个以上发车方向时用进路表示器区分向哪一个区间发车，装在出站信号机机柱上。 </a:t>
            </a: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p:txBody>
      </p:sp>
      <p:pic>
        <p:nvPicPr>
          <p:cNvPr id="5124" name="Picture 7"/>
          <p:cNvPicPr>
            <a:picLocks noChangeAspect="1"/>
          </p:cNvPicPr>
          <p:nvPr/>
        </p:nvPicPr>
        <p:blipFill>
          <a:blip r:embed="rId3"/>
          <a:stretch>
            <a:fillRect/>
          </a:stretch>
        </p:blipFill>
        <p:spPr>
          <a:xfrm>
            <a:off x="5910438" y="3090230"/>
            <a:ext cx="6281562" cy="3354908"/>
          </a:xfrm>
          <a:prstGeom prst="rect">
            <a:avLst/>
          </a:prstGeom>
          <a:noFill/>
          <a:ln w="9525">
            <a:noFill/>
          </a:ln>
        </p:spPr>
      </p:pic>
      <p:sp>
        <p:nvSpPr>
          <p:cNvPr id="111618" name="Rectangle 2"/>
          <p:cNvSpPr>
            <a:spLocks noGrp="1"/>
          </p:cNvSpPr>
          <p:nvPr/>
        </p:nvSpPr>
        <p:spPr>
          <a:xfrm>
            <a:off x="838200" y="121286"/>
            <a:ext cx="10515600" cy="317500"/>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r>
              <a:rPr lang="zh-CN" altLang="en-US" sz="2800" noProof="1">
                <a:solidFill>
                  <a:schemeClr val="bg1"/>
                </a:solidFill>
                <a:latin typeface="微软雅黑" panose="020b0503020204020204" charset="-122"/>
                <a:ea typeface="微软雅黑" panose="020b0503020204020204" charset="-122"/>
                <a:sym typeface="+mn-ea"/>
              </a:rPr>
              <a:t>信号表示器的显示意义</a:t>
            </a:r>
          </a:p>
          <a:p>
            <a:pPr eaLnBrk="1" hangingPunct="1"/>
            <a:endParaRPr lang="zh-CN" altLang="en-US" sz="2800">
              <a:solidFill>
                <a:schemeClr val="bg1"/>
              </a:solidFill>
              <a:latin typeface="微软雅黑" panose="020b0503020204020204" charset="-122"/>
              <a:ea typeface="微软雅黑" panose="020b0503020204020204" charset="-122"/>
              <a:sym typeface="+mn-ea"/>
            </a:endParaRPr>
          </a:p>
        </p:txBody>
      </p:sp>
    </p:spTree>
  </p:cSld>
  <p:clrMapOvr>
    <a:masterClrMapping/>
  </p:clrMapOvr>
  <p:transition spd="med" advClick="0">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6"/>
            <a:ext cx="10515600" cy="317500"/>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r>
              <a:rPr lang="zh-CN" altLang="en-US" sz="2800" noProof="1">
                <a:solidFill>
                  <a:schemeClr val="bg1"/>
                </a:solidFill>
                <a:latin typeface="微软雅黑" panose="020b0503020204020204" charset="-122"/>
                <a:ea typeface="微软雅黑" panose="020b0503020204020204" charset="-122"/>
                <a:sym typeface="+mn-ea"/>
              </a:rPr>
              <a:t>信号表示器的显示意义</a:t>
            </a:r>
          </a:p>
          <a:p>
            <a:pPr eaLnBrk="1" hangingPunct="1"/>
            <a:endParaRPr lang="zh-CN" altLang="en-US" sz="2800">
              <a:solidFill>
                <a:schemeClr val="bg1"/>
              </a:solidFill>
              <a:latin typeface="微软雅黑" panose="020b0503020204020204" charset="-122"/>
              <a:ea typeface="微软雅黑" panose="020b0503020204020204" charset="-122"/>
              <a:sym typeface="+mn-ea"/>
            </a:endParaRPr>
          </a:p>
        </p:txBody>
      </p:sp>
      <p:sp>
        <p:nvSpPr>
          <p:cNvPr id="6" name="Rectangle 3">
            <a:extLst>
              <a:ext uri="{FF2B5EF4-FFF2-40B4-BE49-F238E27FC236}">
                <a16:creationId xmlns:a16="http://schemas.microsoft.com/office/drawing/2014/main" id="{198766C7-453B-47E7-BA1E-E0B2639F03BF}"/>
              </a:ext>
            </a:extLst>
          </p:cNvPr>
          <p:cNvSpPr txBox="1">
            <a:spLocks noChangeArrowheads="1"/>
          </p:cNvSpPr>
          <p:nvPr/>
        </p:nvSpPr>
        <p:spPr>
          <a:xfrm>
            <a:off x="131762" y="908720"/>
            <a:ext cx="11940901" cy="6453187"/>
          </a:xfrm>
          <a:prstGeom prst="rect">
            <a:avLst/>
          </a:prstGeom>
        </p:spPr>
        <p:txBody>
          <a:bodyPr/>
          <a:lstStyle>
            <a:defPPr>
              <a:defRPr lang="zh-CN"/>
            </a:defPPr>
            <a:lvl1pPr marL="228600" lvl="0" indent="-228600" algn="l" defTabSz="914400" rtl="0" eaLnBrk="1" fontAlgn="base" latinLnBrk="0" hangingPunct="1">
              <a:lnSpc>
                <a:spcPct val="90000"/>
              </a:lnSpc>
              <a:spcBef>
                <a:spcPts val="1000"/>
              </a:spcBef>
              <a:spcAft>
                <a:spcPct val="0"/>
              </a:spcAft>
              <a:buFont typeface="Arial" pitchFamily="34" charset="0"/>
              <a:buChar char="•"/>
              <a:defRPr sz="2800" b="0" i="0" u="none" kern="1200" baseline="0">
                <a:solidFill>
                  <a:schemeClr val="tx1"/>
                </a:solidFill>
                <a:latin typeface="+mn-lt"/>
                <a:ea typeface="+mn-ea"/>
                <a:cs typeface="+mn-cs"/>
              </a:defRPr>
            </a:lvl1pPr>
            <a:lvl2pPr marL="685800" lvl="1" indent="-228600" algn="l" defTabSz="914400" rtl="0" eaLnBrk="1" fontAlgn="base" latinLnBrk="0" hangingPunct="1">
              <a:lnSpc>
                <a:spcPct val="90000"/>
              </a:lnSpc>
              <a:spcBef>
                <a:spcPts val="500"/>
              </a:spcBef>
              <a:spcAft>
                <a:spcPct val="0"/>
              </a:spcAft>
              <a:buFont typeface="Arial" pitchFamily="34" charset="0"/>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90000"/>
              </a:lnSpc>
              <a:spcBef>
                <a:spcPts val="500"/>
              </a:spcBef>
              <a:spcAft>
                <a:spcPct val="0"/>
              </a:spcAft>
              <a:buFont typeface="Arial" pitchFamily="34" charset="0"/>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4pPr>
            <a:lvl5pPr marL="2057400" lvl="4" indent="-228600" algn="l" defTabSz="914400" rtl="0" eaLnBrk="1" fontAlgn="base" latinLnBrk="0" hangingPunct="1">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5pPr>
            <a:lvl6pPr marL="2514600" lvl="5"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6pPr>
            <a:lvl7pPr marL="2971800" lvl="6"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7pPr>
            <a:lvl8pPr marL="3429000" lvl="7"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8pPr>
            <a:lvl9pPr marL="3886200" lvl="8"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9pPr>
          </a:lstStyle>
          <a:p>
            <a:pPr>
              <a:buFontTx/>
              <a:buNone/>
            </a:pPr>
            <a:r>
              <a:rPr kumimoji="1" lang="zh-CN" altLang="en-US" b="1">
                <a:solidFill>
                  <a:srgbClr val="000000"/>
                </a:solidFill>
              </a:rPr>
              <a:t>三个发车方向，信号机在开放状态下</a:t>
            </a:r>
          </a:p>
          <a:p>
            <a:pPr>
              <a:buFontTx/>
              <a:buNone/>
            </a:pPr>
            <a:r>
              <a:rPr kumimoji="1" lang="zh-CN" altLang="en-US" b="1">
                <a:solidFill>
                  <a:srgbClr val="000000"/>
                </a:solidFill>
              </a:rPr>
              <a:t>    </a:t>
            </a:r>
            <a:r>
              <a:rPr kumimoji="1" lang="en-US" altLang="zh-CN" b="1">
                <a:solidFill>
                  <a:srgbClr val="000000"/>
                </a:solidFill>
              </a:rPr>
              <a:t>a</a:t>
            </a:r>
            <a:r>
              <a:rPr kumimoji="1" lang="zh-CN" altLang="en-US" b="1">
                <a:solidFill>
                  <a:srgbClr val="000000"/>
                </a:solidFill>
              </a:rPr>
              <a:t>、机柱左方显示一个白色灯光表示进路开通，准许列  车向左侧线路发车；</a:t>
            </a:r>
          </a:p>
          <a:p>
            <a:pPr>
              <a:buFontTx/>
              <a:buNone/>
            </a:pPr>
            <a:r>
              <a:rPr kumimoji="1" lang="zh-CN" altLang="en-US" b="1">
                <a:solidFill>
                  <a:srgbClr val="000000"/>
                </a:solidFill>
              </a:rPr>
              <a:t>    </a:t>
            </a:r>
            <a:r>
              <a:rPr kumimoji="1" lang="en-US" altLang="zh-CN" b="1">
                <a:solidFill>
                  <a:srgbClr val="000000"/>
                </a:solidFill>
              </a:rPr>
              <a:t>b</a:t>
            </a:r>
            <a:r>
              <a:rPr kumimoji="1" lang="zh-CN" altLang="en-US" b="1">
                <a:solidFill>
                  <a:srgbClr val="000000"/>
                </a:solidFill>
              </a:rPr>
              <a:t>、机柱中间显示一个白色灯光表示进路开通，准许列车向中间线路发车；</a:t>
            </a:r>
          </a:p>
          <a:p>
            <a:pPr>
              <a:buFontTx/>
              <a:buNone/>
            </a:pPr>
            <a:r>
              <a:rPr kumimoji="1" lang="zh-CN" altLang="en-US" b="1">
                <a:solidFill>
                  <a:srgbClr val="000000"/>
                </a:solidFill>
              </a:rPr>
              <a:t>    </a:t>
            </a:r>
            <a:r>
              <a:rPr kumimoji="1" lang="en-US" altLang="zh-CN" b="1">
                <a:solidFill>
                  <a:srgbClr val="000000"/>
                </a:solidFill>
              </a:rPr>
              <a:t>c</a:t>
            </a:r>
            <a:r>
              <a:rPr kumimoji="1" lang="zh-CN" altLang="en-US" b="1">
                <a:solidFill>
                  <a:srgbClr val="000000"/>
                </a:solidFill>
              </a:rPr>
              <a:t>、机柱右方显示一个白色灯光表示进路开通，准许列车向右侧线路发车。</a:t>
            </a:r>
          </a:p>
          <a:p>
            <a:pPr>
              <a:buFontTx/>
              <a:buNone/>
            </a:pPr>
            <a:endParaRPr kumimoji="1" lang="zh-CN" altLang="en-US" b="1">
              <a:solidFill>
                <a:srgbClr val="000000"/>
              </a:solidFill>
            </a:endParaRPr>
          </a:p>
          <a:p>
            <a:pPr>
              <a:buFontTx/>
              <a:buNone/>
            </a:pPr>
            <a:r>
              <a:rPr kumimoji="1" lang="zh-CN" altLang="en-US" b="1">
                <a:solidFill>
                  <a:srgbClr val="000000"/>
                </a:solidFill>
              </a:rPr>
              <a:t>四个及其以上发车方向，进路表示器按灯光排列表示。</a:t>
            </a:r>
            <a:endParaRPr kumimoji="1" lang="en-US" altLang="zh-CN" b="1">
              <a:solidFill>
                <a:srgbClr val="000000"/>
              </a:solidFill>
            </a:endParaRPr>
          </a:p>
          <a:p>
            <a:pPr>
              <a:buFontTx/>
              <a:buNone/>
            </a:pPr>
            <a:r>
              <a:rPr kumimoji="1" lang="en-US" altLang="zh-CN" b="1">
                <a:solidFill>
                  <a:srgbClr val="000000"/>
                </a:solidFill>
              </a:rPr>
              <a:t>P111</a:t>
            </a:r>
            <a:r>
              <a:rPr kumimoji="1" lang="zh-CN" altLang="en-US" b="1">
                <a:solidFill>
                  <a:srgbClr val="000000"/>
                </a:solidFill>
              </a:rPr>
              <a:t>图</a:t>
            </a:r>
            <a:r>
              <a:rPr kumimoji="1" lang="en-US" altLang="zh-CN" b="1">
                <a:solidFill>
                  <a:srgbClr val="000000"/>
                </a:solidFill>
              </a:rPr>
              <a:t>2-36</a:t>
            </a:r>
            <a:r>
              <a:rPr kumimoji="1" lang="zh-CN" altLang="en-US" b="1">
                <a:solidFill>
                  <a:srgbClr val="000000"/>
                </a:solidFill>
              </a:rPr>
              <a:t>、</a:t>
            </a:r>
            <a:r>
              <a:rPr kumimoji="1" lang="en-US" altLang="zh-CN" b="1">
                <a:solidFill>
                  <a:srgbClr val="000000"/>
                </a:solidFill>
              </a:rPr>
              <a:t>37</a:t>
            </a:r>
            <a:r>
              <a:rPr kumimoji="1" lang="zh-CN" altLang="en-US" b="1">
                <a:solidFill>
                  <a:srgbClr val="000000"/>
                </a:solidFill>
              </a:rPr>
              <a:t>、</a:t>
            </a:r>
            <a:r>
              <a:rPr kumimoji="1" lang="en-US" altLang="zh-CN" b="1">
                <a:solidFill>
                  <a:srgbClr val="000000"/>
                </a:solidFill>
              </a:rPr>
              <a:t>38</a:t>
            </a:r>
            <a:r>
              <a:rPr kumimoji="1" lang="zh-CN" altLang="en-US" b="1">
                <a:solidFill>
                  <a:srgbClr val="000000"/>
                </a:solidFill>
              </a:rPr>
              <a:t>、</a:t>
            </a:r>
            <a:r>
              <a:rPr kumimoji="1" lang="en-US" altLang="zh-CN" b="1">
                <a:solidFill>
                  <a:srgbClr val="000000"/>
                </a:solidFill>
              </a:rPr>
              <a:t>39</a:t>
            </a:r>
            <a:endParaRPr kumimoji="1" lang="zh-CN" altLang="en-US" b="1">
              <a:solidFill>
                <a:srgbClr val="000000"/>
              </a:solidFill>
            </a:endParaRPr>
          </a:p>
        </p:txBody>
      </p:sp>
      <p:graphicFrame>
        <p:nvGraphicFramePr>
          <p:cNvPr id="7" name="Object 4">
            <a:extLst>
              <a:ext uri="{FF2B5EF4-FFF2-40B4-BE49-F238E27FC236}">
                <a16:creationId xmlns:a16="http://schemas.microsoft.com/office/drawing/2014/main" id="{C1B60FC2-5EAB-4333-856C-164B1BD96A38}"/>
              </a:ext>
            </a:extLst>
          </p:cNvPr>
          <p:cNvGraphicFramePr>
            <a:graphicFrameLocks noChangeAspect="1"/>
          </p:cNvGraphicFramePr>
          <p:nvPr>
            <p:extLst>
              <p:ext uri="{D42A27DB-BD31-4B8C-83A1-F6EECF244321}">
                <p14:modId xmlns:p14="http://schemas.microsoft.com/office/powerpoint/2010/main" val="1309267519"/>
              </p:ext>
            </p:extLst>
          </p:nvPr>
        </p:nvGraphicFramePr>
        <p:xfrm>
          <a:off x="8730138" y="3607547"/>
          <a:ext cx="1677512" cy="2636091"/>
        </p:xfrm>
        <a:graphic>
          <a:graphicData uri="http://schemas.openxmlformats.org/presentationml/2006/ole">
            <mc:AlternateContent>
              <mc:Choice xmlns:v="urn:schemas-microsoft-com:vml" Requires="v">
                <p:oleObj spid="_x0000_s1038" name="位图图像" r:id="rId3" imgW="1200318" imgH="1886213" progId="Paint.Picture">
                  <p:embed/>
                </p:oleObj>
              </mc:Choice>
              <mc:Fallback>
                <p:oleObj name="位图图像" r:id="rId3" imgW="1200318" imgH="1886213" progId="Paint.Picture">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8730138" y="3607547"/>
                        <a:ext cx="1677512" cy="2636091"/>
                      </a:xfrm>
                      <a:prstGeom prst="rect">
                        <a:avLst/>
                      </a:prstGeom>
                      <a:noFill/>
                      <a:ln>
                        <a:noFill/>
                      </a:ln>
                      <a:effectLst/>
                    </p:spPr>
                  </p:pic>
                </p:oleObj>
              </mc:Fallback>
            </mc:AlternateContent>
          </a:graphicData>
        </a:graphic>
      </p:graphicFrame>
      <p:graphicFrame>
        <p:nvGraphicFramePr>
          <p:cNvPr id="8" name="Object 5">
            <a:extLst>
              <a:ext uri="{FF2B5EF4-FFF2-40B4-BE49-F238E27FC236}">
                <a16:creationId xmlns:a16="http://schemas.microsoft.com/office/drawing/2014/main" id="{3547FBAC-9594-4746-8BB1-5C66B718ED3D}"/>
              </a:ext>
            </a:extLst>
          </p:cNvPr>
          <p:cNvGraphicFramePr>
            <a:graphicFrameLocks noChangeAspect="1"/>
          </p:cNvGraphicFramePr>
          <p:nvPr>
            <p:extLst>
              <p:ext uri="{D42A27DB-BD31-4B8C-83A1-F6EECF244321}">
                <p14:modId xmlns:p14="http://schemas.microsoft.com/office/powerpoint/2010/main" val="1508362543"/>
              </p:ext>
            </p:extLst>
          </p:nvPr>
        </p:nvGraphicFramePr>
        <p:xfrm>
          <a:off x="10299700" y="3958804"/>
          <a:ext cx="1892300" cy="1933575"/>
        </p:xfrm>
        <a:graphic>
          <a:graphicData uri="http://schemas.openxmlformats.org/presentationml/2006/ole">
            <mc:AlternateContent>
              <mc:Choice xmlns:v="urn:schemas-microsoft-com:vml" Requires="v">
                <p:oleObj spid="_x0000_s1039" name="位图图像" r:id="rId5" imgW="1200318" imgH="1886213" progId="Paint.Picture">
                  <p:embed/>
                </p:oleObj>
              </mc:Choice>
              <mc:Fallback>
                <p:oleObj name="位图图像" r:id="rId5" imgW="1200318" imgH="1886213" progId="Paint.Picture">
                  <p:embed/>
                  <p:pic>
                    <p:nvPicPr>
                      <p:cNvPr id="0" name="OLE substitute image"/>
                      <p:cNvPicPr/>
                      <p:nvPr/>
                    </p:nvPicPr>
                    <p:blipFill>
                      <a:blip r:embed="rId4">
                        <a:extLst>
                          <a:ext uri="{28A0092B-C50C-407E-A947-70E740481C1C}">
                            <a14:useLocalDpi xmlns:a14="http://schemas.microsoft.com/office/drawing/2010/main" val="0"/>
                          </a:ext>
                        </a:extLst>
                      </a:blip>
                      <a:srcRect l="26471" r="23529" b="67493"/>
                      <a:stretch>
                        <a:fillRect/>
                      </a:stretch>
                    </p:blipFill>
                    <p:spPr>
                      <a:xfrm>
                        <a:off x="10299700" y="3958804"/>
                        <a:ext cx="1892300" cy="193357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672186983"/>
      </p:ext>
    </p:extLst>
  </p:cSld>
  <p:clrMapOvr>
    <a:masterClrMapping/>
  </p:clrMapOvr>
  <p:transition spd="med" advClick="0">
    <p:fad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5"/>
            <a:ext cx="10515600" cy="355387"/>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eaLnBrk="1" hangingPunct="1"/>
            <a:r>
              <a:rPr lang="zh-CN" altLang="en-US" sz="2800" noProof="1">
                <a:solidFill>
                  <a:schemeClr val="bg1"/>
                </a:solidFill>
                <a:latin typeface="微软雅黑" panose="020b0503020204020204" charset="-122"/>
                <a:ea typeface="微软雅黑" panose="020b0503020204020204" charset="-122"/>
                <a:cs typeface="+mj-cs"/>
                <a:sym typeface="+mn-ea"/>
              </a:rPr>
              <a:t>信号表示其的显示意义</a:t>
            </a:r>
          </a:p>
          <a:p>
            <a:pPr eaLnBrk="1" hangingPunct="1"/>
            <a:endParaRPr lang="zh-CN" altLang="en-US" sz="2800">
              <a:solidFill>
                <a:schemeClr val="bg1"/>
              </a:solidFill>
              <a:latin typeface="微软雅黑" panose="020b0503020204020204" charset="-122"/>
              <a:ea typeface="微软雅黑" panose="020b0503020204020204" charset="-122"/>
              <a:sym typeface="+mn-ea"/>
            </a:endParaRPr>
          </a:p>
        </p:txBody>
      </p:sp>
      <p:sp>
        <p:nvSpPr>
          <p:cNvPr id="9" name="Text Box 3">
            <a:extLst>
              <a:ext uri="{FF2B5EF4-FFF2-40B4-BE49-F238E27FC236}">
                <a16:creationId xmlns:a16="http://schemas.microsoft.com/office/drawing/2014/main" id="{28E424B1-B356-4403-A82B-E842AADCFF3E}"/>
              </a:ext>
            </a:extLst>
          </p:cNvPr>
          <p:cNvSpPr txBox="1">
            <a:spLocks noChangeArrowheads="1"/>
          </p:cNvSpPr>
          <p:nvPr/>
        </p:nvSpPr>
        <p:spPr bwMode="auto">
          <a:xfrm>
            <a:off x="407368" y="1052736"/>
            <a:ext cx="6624736" cy="444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r>
              <a:rPr lang="zh-CN" altLang="en-US" sz="2800" b="1">
                <a:latin typeface="华文中宋" panose="02010600040101010101" pitchFamily="2" charset="-122"/>
                <a:ea typeface="华文中宋" panose="02010600040101010101" pitchFamily="2" charset="-122"/>
              </a:rPr>
              <a:t>发车表示器</a:t>
            </a:r>
          </a:p>
          <a:p>
            <a:r>
              <a:rPr lang="zh-CN" altLang="en-US" sz="2800" b="1">
                <a:latin typeface="华文中宋" panose="02010600040101010101" pitchFamily="2" charset="-122"/>
                <a:ea typeface="华文中宋" panose="02010600040101010101" pitchFamily="2" charset="-122"/>
              </a:rPr>
              <a:t></a:t>
            </a:r>
          </a:p>
          <a:p>
            <a:pPr>
              <a:lnSpc>
                <a:spcPct val="125000"/>
              </a:lnSpc>
              <a:buClr>
                <a:srgbClr val="FF3300"/>
              </a:buClr>
              <a:buFont typeface="Wingdings" panose="05000000000000000000" pitchFamily="2" charset="2"/>
              <a:buChar char="l"/>
            </a:pPr>
            <a:r>
              <a:rPr kumimoji="1" lang="zh-CN" altLang="en-US" sz="2800" b="1"/>
              <a:t>发车表示器经常不着灯；显示一个</a:t>
            </a:r>
          </a:p>
          <a:p>
            <a:pPr>
              <a:lnSpc>
                <a:spcPct val="125000"/>
              </a:lnSpc>
              <a:buClr>
                <a:srgbClr val="FF3300"/>
              </a:buClr>
              <a:buFont typeface="Wingdings" panose="05000000000000000000" pitchFamily="2" charset="2"/>
              <a:buChar char="l"/>
            </a:pPr>
            <a:r>
              <a:rPr kumimoji="1" lang="zh-CN" altLang="en-US" sz="2800" b="1"/>
              <a:t>白色灯光表示运转车长准许发车</a:t>
            </a:r>
          </a:p>
          <a:p>
            <a:pPr>
              <a:lnSpc>
                <a:spcPct val="125000"/>
              </a:lnSpc>
              <a:buClr>
                <a:srgbClr val="FF3300"/>
              </a:buClr>
              <a:buFont typeface="Wingdings" panose="05000000000000000000" pitchFamily="2" charset="2"/>
              <a:buChar char="l"/>
            </a:pPr>
            <a:r>
              <a:rPr kumimoji="1" lang="zh-CN" altLang="en-US" sz="2800" b="1"/>
              <a:t>在弯道和旅客多的大站上，用来表示车站值班站长和列车长对列车是否发车的控制器 </a:t>
            </a:r>
          </a:p>
          <a:p>
            <a:endParaRPr lang="zh-CN" altLang="en-US" b="1"/>
          </a:p>
          <a:p>
            <a:pPr>
              <a:spcBef>
                <a:spcPct val="20000"/>
              </a:spcBef>
            </a:pPr>
            <a:endParaRPr lang="en-US" altLang="zh-CN" sz="2800" b="1">
              <a:latin typeface="华文中宋" panose="02010600040101010101" pitchFamily="2" charset="-122"/>
              <a:ea typeface="华文中宋" panose="02010600040101010101" pitchFamily="2" charset="-122"/>
            </a:endParaRPr>
          </a:p>
        </p:txBody>
      </p:sp>
      <p:graphicFrame>
        <p:nvGraphicFramePr>
          <p:cNvPr id="10" name="Object 4">
            <a:extLst>
              <a:ext uri="{FF2B5EF4-FFF2-40B4-BE49-F238E27FC236}">
                <a16:creationId xmlns:a16="http://schemas.microsoft.com/office/drawing/2014/main" id="{74885B0A-55AE-4DA0-BDC1-1A7143BDC646}"/>
              </a:ext>
            </a:extLst>
          </p:cNvPr>
          <p:cNvGraphicFramePr>
            <a:graphicFrameLocks noChangeAspect="1"/>
          </p:cNvGraphicFramePr>
          <p:nvPr>
            <p:extLst>
              <p:ext uri="{D42A27DB-BD31-4B8C-83A1-F6EECF244321}">
                <p14:modId xmlns:p14="http://schemas.microsoft.com/office/powerpoint/2010/main" val="639722009"/>
              </p:ext>
            </p:extLst>
          </p:nvPr>
        </p:nvGraphicFramePr>
        <p:xfrm>
          <a:off x="7940317" y="1484784"/>
          <a:ext cx="3816350" cy="4248150"/>
        </p:xfrm>
        <a:graphic>
          <a:graphicData uri="http://schemas.openxmlformats.org/presentationml/2006/ole">
            <mc:AlternateContent>
              <mc:Choice xmlns:v="urn:schemas-microsoft-com:vml" Requires="v">
                <p:oleObj spid="_x0000_s1040" name="位图图像" r:id="rId3" imgW="1857143" imgH="1971950" progId="Paint.Picture">
                  <p:embed/>
                </p:oleObj>
              </mc:Choice>
              <mc:Fallback>
                <p:oleObj name="位图图像" r:id="rId3" imgW="1857143" imgH="1971950" progId="Paint.Picture">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7940317" y="1484784"/>
                        <a:ext cx="3816350" cy="424815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66341570"/>
      </p:ext>
    </p:extLst>
  </p:cSld>
  <p:clrMapOvr>
    <a:masterClrMapping/>
  </p:clrMapOvr>
  <p:transition spd="med" advClick="0">
    <p:fad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sp>
        <p:nvSpPr>
          <p:cNvPr id="111618" name="Rectangle 2"/>
          <p:cNvSpPr>
            <a:spLocks noGrp="1"/>
          </p:cNvSpPr>
          <p:nvPr/>
        </p:nvSpPr>
        <p:spPr>
          <a:xfrm>
            <a:off x="838200" y="121286"/>
            <a:ext cx="10515600" cy="427866"/>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pPr eaLnBrk="1" hangingPunct="1"/>
            <a:r>
              <a:rPr lang="zh-CN" altLang="en-US" sz="2800" noProof="1">
                <a:solidFill>
                  <a:schemeClr val="bg1"/>
                </a:solidFill>
                <a:latin typeface="微软雅黑" panose="020b0503020204020204" charset="-122"/>
                <a:ea typeface="微软雅黑" panose="020b0503020204020204" charset="-122"/>
                <a:cs typeface="+mj-cs"/>
                <a:sym typeface="+mn-ea"/>
              </a:rPr>
              <a:t>信号表示其的显示意义</a:t>
            </a:r>
          </a:p>
          <a:p>
            <a:pPr eaLnBrk="1" hangingPunct="1"/>
            <a:endParaRPr lang="zh-CN" altLang="en-US" sz="2800">
              <a:solidFill>
                <a:schemeClr val="bg1"/>
              </a:solidFill>
              <a:latin typeface="微软雅黑" panose="020b0503020204020204" charset="-122"/>
              <a:ea typeface="微软雅黑" panose="020b0503020204020204" charset="-122"/>
              <a:sym typeface="+mn-ea"/>
            </a:endParaRPr>
          </a:p>
        </p:txBody>
      </p:sp>
      <p:sp>
        <p:nvSpPr>
          <p:cNvPr id="5" name="Rectangle 3">
            <a:extLst>
              <a:ext uri="{FF2B5EF4-FFF2-40B4-BE49-F238E27FC236}">
                <a16:creationId xmlns:a16="http://schemas.microsoft.com/office/drawing/2014/main" id="{DB8DF3EF-7C9B-4895-99AC-91551EA9D3A5}"/>
              </a:ext>
            </a:extLst>
          </p:cNvPr>
          <p:cNvSpPr txBox="1"/>
          <p:nvPr/>
        </p:nvSpPr>
        <p:spPr>
          <a:xfrm>
            <a:off x="0" y="908720"/>
            <a:ext cx="11820636" cy="2663825"/>
          </a:xfrm>
          <a:prstGeom prst="rect">
            <a:avLst/>
          </a:prstGeom>
        </p:spPr>
        <p:txBody>
          <a:bodyPr/>
          <a:lstStyle>
            <a:defPPr>
              <a:defRPr lang="zh-CN"/>
            </a:defPPr>
            <a:lvl1pPr marL="228600" lvl="0" indent="-228600" algn="l" defTabSz="914400" rtl="0" eaLnBrk="1" fontAlgn="base" latinLnBrk="0" hangingPunct="1">
              <a:lnSpc>
                <a:spcPct val="90000"/>
              </a:lnSpc>
              <a:spcBef>
                <a:spcPts val="1000"/>
              </a:spcBef>
              <a:spcAft>
                <a:spcPct val="0"/>
              </a:spcAft>
              <a:buFont typeface="Arial" pitchFamily="34" charset="0"/>
              <a:buChar char="•"/>
              <a:defRPr sz="2800" b="0" i="0" u="none" kern="1200" baseline="0">
                <a:solidFill>
                  <a:schemeClr val="tx1"/>
                </a:solidFill>
                <a:latin typeface="+mn-lt"/>
                <a:ea typeface="+mn-ea"/>
                <a:cs typeface="+mn-cs"/>
              </a:defRPr>
            </a:lvl1pPr>
            <a:lvl2pPr marL="685800" lvl="1" indent="-228600" algn="l" defTabSz="914400" rtl="0" eaLnBrk="1" fontAlgn="base" latinLnBrk="0" hangingPunct="1">
              <a:lnSpc>
                <a:spcPct val="90000"/>
              </a:lnSpc>
              <a:spcBef>
                <a:spcPts val="500"/>
              </a:spcBef>
              <a:spcAft>
                <a:spcPct val="0"/>
              </a:spcAft>
              <a:buFont typeface="Arial" pitchFamily="34" charset="0"/>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90000"/>
              </a:lnSpc>
              <a:spcBef>
                <a:spcPts val="500"/>
              </a:spcBef>
              <a:spcAft>
                <a:spcPct val="0"/>
              </a:spcAft>
              <a:buFont typeface="Arial" pitchFamily="34" charset="0"/>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4pPr>
            <a:lvl5pPr marL="2057400" lvl="4" indent="-228600" algn="l" defTabSz="914400" rtl="0" eaLnBrk="1" fontAlgn="base" latinLnBrk="0" hangingPunct="1">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5pPr>
            <a:lvl6pPr marL="2514600" lvl="5"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6pPr>
            <a:lvl7pPr marL="2971800" lvl="6"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7pPr>
            <a:lvl8pPr marL="3429000" lvl="7"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8pPr>
            <a:lvl9pPr marL="3886200" lvl="8"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9pPr>
          </a:lstStyle>
          <a:p>
            <a:pPr marL="0" indent="0">
              <a:lnSpc>
                <a:spcPct val="150000"/>
              </a:lnSpc>
              <a:buFont typeface="Wingdings" panose="05000000000000000000" pitchFamily="2" charset="2"/>
              <a:buNone/>
            </a:pPr>
            <a:r>
              <a:rPr lang="zh-CN" altLang="en-US" b="1">
                <a:latin typeface="楷体_GB2312" panose="02010609030101010101" pitchFamily="49" charset="-122"/>
                <a:ea typeface="楷体_GB2312" panose="02010609030101010101" pitchFamily="49" charset="-122"/>
              </a:rPr>
              <a:t>发车线路表示器在线群出站信号机开放后显示一个白色灯光</a:t>
            </a:r>
            <a:r>
              <a:rPr lang="en-US" altLang="zh-CN" b="1">
                <a:latin typeface="Arial" pitchFamily="34" charset="0"/>
                <a:ea typeface="楷体_GB2312" panose="02010609030101010101" pitchFamily="49" charset="-122"/>
              </a:rPr>
              <a:t>——</a:t>
            </a:r>
            <a:r>
              <a:rPr lang="zh-CN" altLang="en-US" b="1">
                <a:latin typeface="楷体_GB2312" panose="02010609030101010101" pitchFamily="49" charset="-122"/>
                <a:ea typeface="楷体_GB2312" panose="02010609030101010101" pitchFamily="49" charset="-122"/>
              </a:rPr>
              <a:t>准许该线路上的列车发车。</a:t>
            </a:r>
          </a:p>
          <a:p>
            <a:pPr marL="0" indent="0">
              <a:lnSpc>
                <a:spcPct val="150000"/>
              </a:lnSpc>
              <a:buFont typeface="Wingdings" panose="05000000000000000000" pitchFamily="2" charset="2"/>
              <a:buNone/>
            </a:pPr>
            <a:r>
              <a:rPr lang="zh-CN" altLang="en-US" b="1">
                <a:latin typeface="楷体_GB2312" panose="02010609030101010101" pitchFamily="49" charset="-122"/>
                <a:ea typeface="楷体_GB2312" panose="02010609030101010101" pitchFamily="49" charset="-122"/>
              </a:rPr>
              <a:t>不许发车的线路，所属该线路的发车线路表示器不能着灯。</a:t>
            </a:r>
          </a:p>
        </p:txBody>
      </p:sp>
      <p:pic>
        <p:nvPicPr>
          <p:cNvPr id="6" name="Picture 4" descr="DSCN0712">
            <a:extLst>
              <a:ext uri="{FF2B5EF4-FFF2-40B4-BE49-F238E27FC236}">
                <a16:creationId xmlns:a16="http://schemas.microsoft.com/office/drawing/2014/main" id="{D447865E-CBF4-42F1-8E37-5E506CC27B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73535" y="3312294"/>
            <a:ext cx="3744912"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image002">
            <a:extLst>
              <a:ext uri="{FF2B5EF4-FFF2-40B4-BE49-F238E27FC236}">
                <a16:creationId xmlns:a16="http://schemas.microsoft.com/office/drawing/2014/main" id="{3DFB7F12-3C36-4765-9A97-2CCB1EB17BB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351584" y="3416620"/>
            <a:ext cx="3097212" cy="281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9624866"/>
      </p:ext>
    </p:extLst>
  </p:cSld>
  <p:clrMapOvr>
    <a:masterClrMapping/>
  </p:clrMapOvr>
  <p:transition spd="med" advClick="0">
    <p:fad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5122" name="Rectangle 4"/>
          <p:cNvSpPr/>
          <p:nvPr/>
        </p:nvSpPr>
        <p:spPr>
          <a:xfrm>
            <a:off x="724296" y="1762716"/>
            <a:ext cx="10629504" cy="3677926"/>
          </a:xfrm>
          <a:prstGeom prst="rect">
            <a:avLst/>
          </a:prstGeom>
          <a:noFill/>
          <a:ln w="9525">
            <a:noFill/>
          </a:ln>
        </p:spPr>
        <p:txBody>
          <a:bodyPr wrap="square" anchor="ctr">
            <a:spAutoFit/>
          </a:bodyPr>
          <a:lstStyle>
            <a:defPPr>
              <a:defRPr lang="zh-CN"/>
            </a:defPPr>
            <a:lvl1pPr marL="342900" lvl="0" indent="-342900" algn="l" defTabSz="914400" rtl="0" eaLnBrk="0" fontAlgn="base" latinLnBrk="0" hangingPunct="0">
              <a:lnSpc>
                <a:spcPct val="100000"/>
              </a:lnSpc>
              <a:spcBef>
                <a:spcPct val="20000"/>
              </a:spcBef>
              <a:spcAft>
                <a:spcPct val="0"/>
              </a:spcAft>
              <a:buClr>
                <a:schemeClr val="hlink"/>
              </a:buClr>
              <a:buSzPct val="60000"/>
              <a:buFont typeface="Wingdings" panose="05000000000000000000" pitchFamily="2" charset="2"/>
              <a:buChar char="n"/>
              <a:defRPr sz="3200" b="0" i="0" u="none" kern="1200" baseline="0">
                <a:solidFill>
                  <a:schemeClr val="tx1"/>
                </a:solidFill>
                <a:effectLst/>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Clr>
                <a:schemeClr val="tx1"/>
              </a:buClr>
              <a:buChar char="•"/>
              <a:defRPr sz="2800" b="0" i="0" u="none" kern="1200" baseline="0">
                <a:solidFill>
                  <a:schemeClr val="tx1"/>
                </a:solidFill>
                <a:effectLst/>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Clr>
                <a:schemeClr val="accent2"/>
              </a:buClr>
              <a:buSzPct val="60000"/>
              <a:buFont typeface="Wingdings" panose="05000000000000000000" pitchFamily="2" charset="2"/>
              <a:buChar char="n"/>
              <a:defRPr sz="2400" b="0" i="0" u="none" kern="1200" baseline="0">
                <a:solidFill>
                  <a:schemeClr val="tx1"/>
                </a:solidFill>
                <a:effectLst/>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Clr>
                <a:schemeClr val="tx2"/>
              </a:buClr>
              <a:buChar char="•"/>
              <a:defRPr sz="2000" b="0" i="0" u="none" kern="1200" baseline="0">
                <a:solidFill>
                  <a:schemeClr val="tx1"/>
                </a:solidFill>
                <a:effectLst/>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latin typeface="+mn-lt"/>
                <a:ea typeface="+mn-ea"/>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a:lstStyle>
          <a:p>
            <a:pPr marL="0" lvl="0" indent="0" eaLnBrk="1" hangingPunct="1">
              <a:spcBef>
                <a:spcPct val="0"/>
              </a:spcBef>
              <a:buClrTx/>
              <a:buSzTx/>
              <a:buNone/>
            </a:pPr>
            <a:r>
              <a:rPr lang="zh-CN" altLang="en-US" sz="2800">
                <a:latin typeface="微软雅黑" panose="020b0503020204020204" charset="-122"/>
                <a:ea typeface="微软雅黑" panose="020b0503020204020204" charset="-122"/>
              </a:rPr>
              <a:t>调车表示器：一个白灯，准许调车作业，两个白灯准许自牵出线向调车区溜放。</a:t>
            </a:r>
            <a:endParaRPr lang="en-US" altLang="zh-CN"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r>
              <a:rPr lang="zh-CN" altLang="en-US" sz="2800">
                <a:latin typeface="微软雅黑" panose="020b0503020204020204" charset="-122"/>
                <a:ea typeface="微软雅黑" panose="020b0503020204020204" charset="-122"/>
              </a:rPr>
              <a:t>道岔表示器：非集中连锁白天黄色鱼尾板表示；夜间紫色表示道岔开通直股；黄灯表示道岔开通侧向；</a:t>
            </a:r>
            <a:endParaRPr lang="en-US" altLang="zh-CN" sz="2800">
              <a:latin typeface="微软雅黑" panose="020b0503020204020204" charset="-122"/>
              <a:ea typeface="微软雅黑" panose="020b0503020204020204" charset="-122"/>
            </a:endParaRPr>
          </a:p>
          <a:p>
            <a:pPr marL="0" lvl="0" indent="0" eaLnBrk="1" hangingPunct="1">
              <a:spcBef>
                <a:spcPct val="0"/>
              </a:spcBef>
              <a:buClrTx/>
              <a:buSzTx/>
              <a:buNone/>
            </a:pPr>
            <a:endParaRPr lang="zh-CN" altLang="en-US" sz="2800">
              <a:latin typeface="微软雅黑" panose="020b0503020204020204" charset="-122"/>
              <a:ea typeface="微软雅黑" panose="020b0503020204020204" charset="-122"/>
            </a:endParaRPr>
          </a:p>
          <a:p>
            <a:pPr marL="0" lvl="0" indent="0" eaLnBrk="1" hangingPunct="1">
              <a:spcBef>
                <a:spcPct val="0"/>
              </a:spcBef>
              <a:buClrTx/>
              <a:buSzTx/>
              <a:buNone/>
            </a:pPr>
            <a:r>
              <a:rPr lang="zh-CN" altLang="en-US" sz="2800">
                <a:latin typeface="微软雅黑" panose="020b0503020204020204" charset="-122"/>
                <a:ea typeface="微软雅黑" panose="020b0503020204020204" charset="-122"/>
              </a:rPr>
              <a:t>脱轨表示器：白边的红色方牌，夜间红灯，线路遮断；白边的绿色圆牌，昼月白灯，线路开通状态。</a:t>
            </a:r>
          </a:p>
        </p:txBody>
      </p:sp>
      <p:sp>
        <p:nvSpPr>
          <p:cNvPr id="111618" name="Rectangle 2"/>
          <p:cNvSpPr>
            <a:spLocks noGrp="1"/>
          </p:cNvSpPr>
          <p:nvPr/>
        </p:nvSpPr>
        <p:spPr>
          <a:xfrm>
            <a:off x="838200" y="121286"/>
            <a:ext cx="10515600" cy="317500"/>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r>
              <a:rPr lang="zh-CN" altLang="en-US" sz="2800" noProof="1">
                <a:solidFill>
                  <a:schemeClr val="bg1"/>
                </a:solidFill>
                <a:latin typeface="微软雅黑" panose="020b0503020204020204" charset="-122"/>
                <a:ea typeface="微软雅黑" panose="020b0503020204020204" charset="-122"/>
                <a:sym typeface="+mn-ea"/>
              </a:rPr>
              <a:t>信号表示器的显示意义</a:t>
            </a:r>
          </a:p>
          <a:p>
            <a:pPr eaLnBrk="1" hangingPunct="1"/>
            <a:endParaRPr lang="zh-CN" altLang="en-US" sz="2800">
              <a:solidFill>
                <a:schemeClr val="bg1"/>
              </a:solidFill>
              <a:latin typeface="微软雅黑" panose="020b0503020204020204" charset="-122"/>
              <a:ea typeface="微软雅黑" panose="020b0503020204020204" charset="-122"/>
              <a:sym typeface="+mn-ea"/>
            </a:endParaRPr>
          </a:p>
        </p:txBody>
      </p:sp>
    </p:spTree>
    <p:extLst>
      <p:ext uri="{BB962C8B-B14F-4D97-AF65-F5344CB8AC3E}">
        <p14:creationId xmlns:p14="http://schemas.microsoft.com/office/powerpoint/2010/main" val="3721086255"/>
      </p:ext>
    </p:extLst>
  </p:cSld>
  <p:clrMapOvr>
    <a:masterClrMapping/>
  </p:clrMapOvr>
  <p:transition spd="med" advClick="0">
    <p:fad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6146" name="Rectangle 3"/>
          <p:cNvSpPr>
            <a:spLocks noGrp="1"/>
          </p:cNvSpPr>
          <p:nvPr>
            <p:ph type="body" idx="4294967295"/>
          </p:nvPr>
        </p:nvSpPr>
        <p:spPr>
          <a:xfrm>
            <a:off x="33044" y="811335"/>
            <a:ext cx="11582400" cy="6040755"/>
          </a:xfrm>
        </p:spPr>
        <p:txBody>
          <a:bodyPr wrap="square" lIns="121920" tIns="60960" rIns="121920" bIns="60960" anchor="t"/>
          <a:lstStyle/>
          <a:p>
            <a:pPr marL="0" indent="0">
              <a:buNone/>
            </a:pPr>
            <a:r>
              <a:rPr lang="zh-CN" altLang="en-US" sz="2800">
                <a:latin typeface="微软雅黑" panose="020b0503020204020204" charset="-122"/>
                <a:ea typeface="微软雅黑" panose="020b0503020204020204" charset="-122"/>
              </a:rPr>
              <a:t>出站信号机：配列有多种情况。出站信号机的配置较为复杂分为半自动闭塞、自动闭塞，单方向、两、三方向、出站兼调车信号机 。</a:t>
            </a:r>
          </a:p>
          <a:p>
            <a:pPr marL="0" indent="0">
              <a:buNone/>
            </a:pPr>
            <a:endParaRPr lang="zh-CN" altLang="en-US" sz="2800">
              <a:effectLst/>
              <a:latin typeface="微软雅黑" panose="020b0503020204020204" charset="-122"/>
              <a:ea typeface="微软雅黑" panose="020b0503020204020204" charset="-122"/>
            </a:endParaRPr>
          </a:p>
        </p:txBody>
      </p:sp>
      <p:sp>
        <p:nvSpPr>
          <p:cNvPr id="4" name="Rectangle 2"/>
          <p:cNvSpPr>
            <a:spLocks noGrp="1"/>
          </p:cNvSpPr>
          <p:nvPr/>
        </p:nvSpPr>
        <p:spPr>
          <a:xfrm>
            <a:off x="838200" y="121285"/>
            <a:ext cx="10515600" cy="499403"/>
          </a:xfrm>
        </p:spPr>
        <p:txBody>
          <a:bodyPr vert="horz" wrap="square" lIns="91440" tIns="45720" rIns="91440" bIns="45720" anchor="t"/>
          <a:lstStyle>
            <a:defPPr>
              <a:defRPr lang="zh-CN"/>
            </a:defPPr>
            <a:lvl1pPr marL="0" lvl="0"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mj-lt"/>
                <a:ea typeface="+mj-ea"/>
                <a:cs typeface="+mj-cs"/>
              </a:defRPr>
            </a:lvl1pPr>
            <a:lvl2pPr marL="457200" lvl="1"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2pPr>
            <a:lvl3pPr marL="914400" lvl="2"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3pPr>
            <a:lvl4pPr marL="1371600" lvl="3"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4pPr>
            <a:lvl5pPr marL="1828800" lvl="4"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5pPr>
            <a:lvl6pPr marL="457200" lvl="5"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6pPr>
            <a:lvl7pPr marL="914400" lvl="6"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7pPr>
            <a:lvl8pPr marL="1371600" lvl="7"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8pPr>
            <a:lvl9pPr marL="1828800" lvl="8" indent="0" algn="l" defTabSz="914400" rtl="0" eaLnBrk="1" fontAlgn="base" latinLnBrk="0" hangingPunct="1">
              <a:lnSpc>
                <a:spcPct val="90000"/>
              </a:lnSpc>
              <a:spcBef>
                <a:spcPct val="0"/>
              </a:spcBef>
              <a:spcAft>
                <a:spcPct val="0"/>
              </a:spcAft>
              <a:buNone/>
              <a:defRPr sz="4400" b="0" i="0" u="none" kern="1200" baseline="0">
                <a:solidFill>
                  <a:schemeClr val="tx1"/>
                </a:solidFill>
                <a:latin typeface="微软雅黑 Light"/>
                <a:ea typeface="微软雅黑 Light"/>
                <a:cs typeface="+mn-cs"/>
              </a:defRPr>
            </a:lvl9pPr>
          </a:lstStyle>
          <a:p>
            <a:r>
              <a:rPr lang="zh-CN" altLang="en-US" sz="2800" noProof="1">
                <a:solidFill>
                  <a:schemeClr val="bg1"/>
                </a:solidFill>
                <a:latin typeface="微软雅黑" panose="020b0503020204020204" charset="-122"/>
                <a:ea typeface="微软雅黑" panose="020b0503020204020204" charset="-122"/>
                <a:sym typeface="+mn-ea"/>
              </a:rPr>
              <a:t>出站信号机的灯光配列</a:t>
            </a:r>
            <a:endParaRPr lang="zh-CN" altLang="en-US" sz="2800">
              <a:solidFill>
                <a:schemeClr val="bg1"/>
              </a:solidFill>
              <a:latin typeface="微软雅黑" panose="020b0503020204020204" charset="-122"/>
              <a:ea typeface="微软雅黑" panose="020b0503020204020204" charset="-122"/>
              <a:sym typeface="+mn-ea"/>
            </a:endParaRPr>
          </a:p>
        </p:txBody>
      </p:sp>
      <p:pic>
        <p:nvPicPr>
          <p:cNvPr id="5" name="Picture 4" descr="cz0">
            <a:extLst>
              <a:ext uri="{FF2B5EF4-FFF2-40B4-BE49-F238E27FC236}">
                <a16:creationId xmlns:a16="http://schemas.microsoft.com/office/drawing/2014/main" id="{7651BC53-32D0-44CB-8FE5-12A8F185FC36}"/>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2279576" y="1844824"/>
            <a:ext cx="6925916" cy="4201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advClick="0">
    <p:fad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https://d.book118.com/028134123133006024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21</Slides>
  <Notes>5</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21</vt:i4>
      </vt:variant>
    </vt:vector>
  </HeadingPairs>
  <TitlesOfParts>
    <vt:vector baseType="lpstr" size="36">
      <vt:lpstr>Arial</vt:lpstr>
      <vt:lpstr>Calibri</vt:lpstr>
      <vt:lpstr>微软雅黑 Light</vt:lpstr>
      <vt:lpstr>华文细黑</vt:lpstr>
      <vt:lpstr>微软雅黑</vt:lpstr>
      <vt:lpstr>Wingdings</vt:lpstr>
      <vt:lpstr>华文行楷</vt:lpstr>
      <vt:lpstr>黑体</vt:lpstr>
      <vt:lpstr>华文隶书</vt:lpstr>
      <vt:lpstr>Verdana</vt:lpstr>
      <vt:lpstr>宋体</vt:lpstr>
      <vt:lpstr>Times New Roman</vt:lpstr>
      <vt:lpstr>华文中宋</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出站信号机(带进路表示器)</vt:lpstr>
      <vt:lpstr>调车信号机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2024-09-01T06:23:04.626</cp:lastPrinted>
  <dcterms:created xsi:type="dcterms:W3CDTF">2024-08-31T22:23:04Z</dcterms:created>
  <dcterms:modified xsi:type="dcterms:W3CDTF">2024-08-31T22:23:06Z</dcterms:modified>
</cp:coreProperties>
</file>