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AF806-247A-4BF4-B7A0-FC064278B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E4410-00FB-43EF-8985-5190E8185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1326C-2B30-4F5E-A38F-6C55C5159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73413-8F4C-480C-B28D-7E57A3F16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581A9A-8DDC-4188-B067-1FA75A250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403862-8C90-460D-B95D-B5EA80D0F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00C81D-9FE8-47BE-B953-16CE41571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B8D07-0BB6-440F-A1E7-7A3395112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1766A-726F-4318-9259-5424B7241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B1323-209D-4BDC-A4DB-39B96127F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940B8-2C7C-4D48-BC65-F79AC0BA1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912812" y="6408737"/>
            <a:ext cx="5829300" cy="449580"/>
          </a:xfrm>
          <a:custGeom>
            <a:rect l="l" t="t" r="r" b="b"/>
            <a:pathLst>
              <a:path w="5829300" h="449579">
                <a:moveTo>
                  <a:pt x="0" y="0"/>
                </a:moveTo>
                <a:lnTo>
                  <a:pt x="5829300" y="0"/>
                </a:lnTo>
                <a:lnTo>
                  <a:pt x="5829300" y="449262"/>
                </a:lnTo>
                <a:lnTo>
                  <a:pt x="0" y="449262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124200" y="60959"/>
            <a:ext cx="20574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95312" y="3109912"/>
            <a:ext cx="5210175" cy="2667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Relationship Id="rId3" Type="http://schemas.openxmlformats.org/officeDocument/2006/relationships/hyperlink" Target="http://www/" TargetMode="External" /><Relationship Id="rId4" Type="http://schemas.openxmlformats.org/officeDocument/2006/relationships/image" Target="../media/image4.jpeg" /><Relationship Id="rId5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Relationship Id="rId4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hyperlink" Target="http://www/" TargetMode="External" /><Relationship Id="rId3" Type="http://schemas.openxmlformats.org/officeDocument/2006/relationships/image" Target="../media/image5.png" /><Relationship Id="rId4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hyperlink" Target="http://www/" TargetMode="External" /><Relationship Id="rId3" Type="http://schemas.openxmlformats.org/officeDocument/2006/relationships/image" Target="../media/image5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hyperlink" Target="http://www/" TargetMode="External" /><Relationship Id="rId4" Type="http://schemas.openxmlformats.org/officeDocument/2006/relationships/image" Target="../media/image5.png" /><Relationship Id="rId5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1.png" /><Relationship Id="rId11" Type="http://schemas.openxmlformats.org/officeDocument/2006/relationships/image" Target="../media/image22.png" /><Relationship Id="rId12" Type="http://schemas.openxmlformats.org/officeDocument/2006/relationships/image" Target="../media/image23.png" /><Relationship Id="rId13" Type="http://schemas.openxmlformats.org/officeDocument/2006/relationships/image" Target="../media/image24.png" /><Relationship Id="rId14" Type="http://schemas.openxmlformats.org/officeDocument/2006/relationships/image" Target="../media/image25.jpeg" /><Relationship Id="rId2" Type="http://schemas.openxmlformats.org/officeDocument/2006/relationships/image" Target="../media/image5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17.png" /><Relationship Id="rId7" Type="http://schemas.openxmlformats.org/officeDocument/2006/relationships/image" Target="../media/image18.png" /><Relationship Id="rId8" Type="http://schemas.openxmlformats.org/officeDocument/2006/relationships/image" Target="../media/image19.png" /><Relationship Id="rId9" Type="http://schemas.openxmlformats.org/officeDocument/2006/relationships/image" Target="../media/image2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4207405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912812" y="6408737"/>
            <a:ext cx="5829300" cy="449580"/>
          </a:xfrm>
          <a:custGeom>
            <a:rect l="l" t="t" r="r" b="b"/>
            <a:pathLst>
              <a:path w="5829300" h="449579">
                <a:moveTo>
                  <a:pt x="0" y="0"/>
                </a:moveTo>
                <a:lnTo>
                  <a:pt x="5829300" y="0"/>
                </a:lnTo>
                <a:lnTo>
                  <a:pt x="5829300" y="449262"/>
                </a:lnTo>
                <a:lnTo>
                  <a:pt x="0" y="449262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992187" y="6509067"/>
            <a:ext cx="3987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105">
                <a:solidFill>
                  <a:srgbClr val="FFFF99"/>
                </a:solidFill>
                <a:latin typeface="Microsoft JhengHei"/>
                <a:cs typeface="Microsoft JhengHei"/>
              </a:rPr>
              <a:t>来自 </a:t>
            </a:r>
            <a:r>
              <a:rPr sz="1600" b="1" spc="-280">
                <a:solidFill>
                  <a:srgbClr val="FFFF99"/>
                </a:solidFill>
                <a:latin typeface="Microsoft JhengHei"/>
                <a:cs typeface="Microsoft JhengHei"/>
                <a:hlinkClick r:id="rId3"/>
              </a:rPr>
              <a:t>www.</a:t>
            </a:r>
            <a:r>
              <a:rPr sz="1600" b="1" spc="335">
                <a:solidFill>
                  <a:srgbClr val="FFFF99"/>
                </a:solidFill>
                <a:latin typeface="Microsoft JhengHei"/>
                <a:cs typeface="Microsoft JhengHei"/>
              </a:rPr>
              <a:t> </a:t>
            </a:r>
            <a:r>
              <a:rPr sz="1600" b="1" spc="-25">
                <a:solidFill>
                  <a:srgbClr val="FFFF99"/>
                </a:solidFill>
                <a:latin typeface="Microsoft JhengHei"/>
                <a:cs typeface="Microsoft JhengHei"/>
              </a:rPr>
              <a:t>cnshu.cn</a:t>
            </a:r>
            <a:r>
              <a:rPr sz="1600" b="1" spc="15">
                <a:solidFill>
                  <a:srgbClr val="FFFF99"/>
                </a:solidFill>
                <a:latin typeface="Microsoft JhengHei"/>
                <a:cs typeface="Microsoft JhengHei"/>
              </a:rPr>
              <a:t> 中国最大的资料库下载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917700" y="3127375"/>
            <a:ext cx="561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5">
                <a:latin typeface="宋体"/>
                <a:cs typeface="宋体"/>
              </a:rPr>
              <a:t>抽样设计和样本量的确定</a:t>
            </a:r>
            <a:endParaRPr sz="40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6350000" y="4800600"/>
            <a:ext cx="2743200" cy="132397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21000" y="60959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本章主要内容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821939" y="1254188"/>
            <a:ext cx="2941955" cy="258572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800" spc="-10">
                <a:solidFill>
                  <a:srgbClr val="4D4D4D"/>
                </a:solidFill>
                <a:latin typeface="宋体"/>
                <a:cs typeface="宋体"/>
              </a:rPr>
              <a:t>一、定义总体</a:t>
            </a:r>
            <a:endParaRPr sz="2800">
              <a:latin typeface="宋体"/>
              <a:cs typeface="宋体"/>
            </a:endParaRPr>
          </a:p>
          <a:p>
            <a:pPr marL="12700" marR="5080" algn="just">
              <a:lnSpc>
                <a:spcPct val="120000"/>
              </a:lnSpc>
            </a:pPr>
            <a:r>
              <a:rPr sz="2800" spc="-10">
                <a:solidFill>
                  <a:srgbClr val="4D4D4D"/>
                </a:solidFill>
                <a:latin typeface="宋体"/>
                <a:cs typeface="宋体"/>
              </a:rPr>
              <a:t>二、确定抽样框架</a:t>
            </a:r>
            <a:r>
              <a:rPr sz="2800" spc="55">
                <a:solidFill>
                  <a:srgbClr val="4D4D4D"/>
                </a:solidFill>
                <a:latin typeface="宋体"/>
                <a:cs typeface="宋体"/>
              </a:rPr>
              <a:t>三、选择抽样技术</a:t>
            </a:r>
            <a:r>
              <a:rPr sz="2800" spc="-10">
                <a:solidFill>
                  <a:srgbClr val="4D4D4D"/>
                </a:solidFill>
                <a:latin typeface="宋体"/>
                <a:cs typeface="宋体"/>
              </a:rPr>
              <a:t>四、确定样本容量五、执行抽样过程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400800" y="4826000"/>
            <a:ext cx="2743200" cy="129857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0" y="654049"/>
            <a:ext cx="8317230" cy="76200"/>
          </a:xfrm>
          <a:custGeom>
            <a:rect l="l" t="t" r="r" b="b"/>
            <a:pathLst>
              <a:path w="8317230" h="76200">
                <a:moveTo>
                  <a:pt x="8316900" y="63500"/>
                </a:moveTo>
                <a:lnTo>
                  <a:pt x="0" y="63500"/>
                </a:lnTo>
                <a:lnTo>
                  <a:pt x="0" y="76200"/>
                </a:lnTo>
                <a:lnTo>
                  <a:pt x="8316900" y="76200"/>
                </a:lnTo>
                <a:lnTo>
                  <a:pt x="8316900" y="63500"/>
                </a:lnTo>
                <a:close/>
              </a:path>
              <a:path w="8317230" h="76200">
                <a:moveTo>
                  <a:pt x="8316900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8316900" y="50800"/>
                </a:lnTo>
                <a:lnTo>
                  <a:pt x="8316900" y="25400"/>
                </a:lnTo>
                <a:close/>
              </a:path>
              <a:path w="8317230" h="76200">
                <a:moveTo>
                  <a:pt x="8316900" y="0"/>
                </a:moveTo>
                <a:lnTo>
                  <a:pt x="0" y="0"/>
                </a:lnTo>
                <a:lnTo>
                  <a:pt x="0" y="12700"/>
                </a:lnTo>
                <a:lnTo>
                  <a:pt x="8316900" y="12700"/>
                </a:lnTo>
                <a:lnTo>
                  <a:pt x="8316900" y="0"/>
                </a:lnTo>
                <a:close/>
              </a:path>
            </a:pathLst>
          </a:custGeom>
          <a:solidFill>
            <a:srgbClr val="FFFF6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535563" y="1480819"/>
            <a:ext cx="381000" cy="2159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3000"/>
              </a:lnSpc>
            </a:pPr>
            <a:r>
              <a:rPr sz="2800" spc="-10">
                <a:latin typeface="宋体"/>
                <a:cs typeface="宋体"/>
              </a:rPr>
              <a:t>抽样设计过程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2451100" y="1371599"/>
            <a:ext cx="127000" cy="2438400"/>
          </a:xfrm>
          <a:custGeom>
            <a:rect l="l" t="t" r="r" b="b"/>
            <a:pathLst>
              <a:path w="127000" h="2438400">
                <a:moveTo>
                  <a:pt x="127000" y="2311400"/>
                </a:moveTo>
                <a:lnTo>
                  <a:pt x="106362" y="2327910"/>
                </a:lnTo>
                <a:lnTo>
                  <a:pt x="106362" y="0"/>
                </a:lnTo>
                <a:lnTo>
                  <a:pt x="92075" y="0"/>
                </a:lnTo>
                <a:lnTo>
                  <a:pt x="92075" y="2339340"/>
                </a:lnTo>
                <a:lnTo>
                  <a:pt x="77787" y="2350770"/>
                </a:lnTo>
                <a:lnTo>
                  <a:pt x="77787" y="0"/>
                </a:lnTo>
                <a:lnTo>
                  <a:pt x="49212" y="0"/>
                </a:lnTo>
                <a:lnTo>
                  <a:pt x="49212" y="2350770"/>
                </a:lnTo>
                <a:lnTo>
                  <a:pt x="34925" y="2339340"/>
                </a:lnTo>
                <a:lnTo>
                  <a:pt x="34925" y="0"/>
                </a:lnTo>
                <a:lnTo>
                  <a:pt x="20637" y="0"/>
                </a:lnTo>
                <a:lnTo>
                  <a:pt x="20637" y="2327910"/>
                </a:lnTo>
                <a:lnTo>
                  <a:pt x="0" y="2311400"/>
                </a:lnTo>
                <a:lnTo>
                  <a:pt x="20637" y="2352675"/>
                </a:lnTo>
                <a:lnTo>
                  <a:pt x="20637" y="2362200"/>
                </a:lnTo>
                <a:lnTo>
                  <a:pt x="25400" y="2362200"/>
                </a:lnTo>
                <a:lnTo>
                  <a:pt x="28575" y="2368550"/>
                </a:lnTo>
                <a:lnTo>
                  <a:pt x="63500" y="2438400"/>
                </a:lnTo>
                <a:lnTo>
                  <a:pt x="101600" y="2362200"/>
                </a:lnTo>
                <a:lnTo>
                  <a:pt x="106362" y="2362200"/>
                </a:lnTo>
                <a:lnTo>
                  <a:pt x="106362" y="2352675"/>
                </a:lnTo>
                <a:lnTo>
                  <a:pt x="127000" y="2311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228600" y="4572000"/>
            <a:ext cx="1814511" cy="14049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92187" y="6509067"/>
            <a:ext cx="3987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105">
                <a:solidFill>
                  <a:srgbClr val="FFFF99"/>
                </a:solidFill>
                <a:latin typeface="Microsoft JhengHei"/>
                <a:cs typeface="Microsoft JhengHei"/>
              </a:rPr>
              <a:t>来自 </a:t>
            </a:r>
            <a:r>
              <a:rPr sz="1600" b="1" spc="-280">
                <a:solidFill>
                  <a:srgbClr val="FFFF99"/>
                </a:solidFill>
                <a:latin typeface="Microsoft JhengHei"/>
                <a:cs typeface="Microsoft JhengHei"/>
                <a:hlinkClick r:id="rId2"/>
              </a:rPr>
              <a:t>www.</a:t>
            </a:r>
            <a:r>
              <a:rPr sz="1600" b="1" spc="335">
                <a:solidFill>
                  <a:srgbClr val="FFFF99"/>
                </a:solidFill>
                <a:latin typeface="Microsoft JhengHei"/>
                <a:cs typeface="Microsoft JhengHei"/>
              </a:rPr>
              <a:t> </a:t>
            </a:r>
            <a:r>
              <a:rPr sz="1600" b="1" spc="-25">
                <a:solidFill>
                  <a:srgbClr val="FFFF99"/>
                </a:solidFill>
                <a:latin typeface="Microsoft JhengHei"/>
                <a:cs typeface="Microsoft JhengHei"/>
              </a:rPr>
              <a:t>cnshu.cn</a:t>
            </a:r>
            <a:r>
              <a:rPr sz="1600" b="1" spc="15">
                <a:solidFill>
                  <a:srgbClr val="FFFF99"/>
                </a:solidFill>
                <a:latin typeface="Microsoft JhengHei"/>
                <a:cs typeface="Microsoft JhengHei"/>
              </a:rPr>
              <a:t> 中国最大的资料库下载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959100" y="2737167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FFFFFF"/>
                </a:solidFill>
              </a:rPr>
              <a:t>一、定义总体</a:t>
            </a:r>
            <a:endParaRPr sz="3600"/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3048000" y="4267200"/>
            <a:ext cx="3048000" cy="1905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21000" y="60959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定义目标总体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4940" y="868543"/>
            <a:ext cx="8388350" cy="45732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54965" marR="129539" indent="-342900">
              <a:lnSpc>
                <a:spcPts val="3470"/>
              </a:lnSpc>
              <a:spcBef>
                <a:spcPts val="125"/>
              </a:spcBef>
              <a:buSzPct val="101785"/>
              <a:buFont typeface="Impact"/>
              <a:buChar char="•"/>
              <a:tabLst>
                <a:tab pos="354965"/>
                <a:tab pos="355600"/>
              </a:tabLst>
            </a:pPr>
            <a:r>
              <a:rPr sz="2800">
                <a:solidFill>
                  <a:srgbClr val="4D4D4D"/>
                </a:solidFill>
                <a:latin typeface="宋体"/>
                <a:cs typeface="宋体"/>
              </a:rPr>
              <a:t>目标总体</a:t>
            </a:r>
            <a:r>
              <a:rPr sz="2800">
                <a:solidFill>
                  <a:srgbClr val="4D4D4D"/>
                </a:solidFill>
                <a:latin typeface="Impact"/>
                <a:cs typeface="Impact"/>
              </a:rPr>
              <a:t>:</a:t>
            </a: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是指拥有研究人员所要寻找的信息的个体</a:t>
            </a:r>
            <a:r>
              <a:rPr sz="2800" spc="-10">
                <a:solidFill>
                  <a:srgbClr val="4D4D4D"/>
                </a:solidFill>
                <a:latin typeface="宋体"/>
                <a:cs typeface="宋体"/>
              </a:rPr>
              <a:t>体或物体的集合。</a:t>
            </a:r>
            <a:endParaRPr sz="2800">
              <a:latin typeface="宋体"/>
              <a:cs typeface="宋体"/>
            </a:endParaRPr>
          </a:p>
          <a:p>
            <a:pPr marL="755015" marR="5080" lvl="1" indent="-285115">
              <a:lnSpc>
                <a:spcPct val="100000"/>
              </a:lnSpc>
              <a:spcBef>
                <a:spcPts val="425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目标总体必须被精确的定义，不精确的定义总体将会导致致研究无效，甚至误解；</a:t>
            </a:r>
            <a:endParaRPr sz="2400">
              <a:latin typeface="宋体"/>
              <a:cs typeface="宋体"/>
            </a:endParaRPr>
          </a:p>
          <a:p>
            <a:pPr marL="755015" marR="614680" lvl="1" indent="-285115">
              <a:lnSpc>
                <a:spcPct val="100000"/>
              </a:lnSpc>
              <a:spcBef>
                <a:spcPts val="575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目标总体应该根据个体、抽样单位、范围和时间来定</a:t>
            </a:r>
            <a:r>
              <a:rPr sz="2400" spc="-20">
                <a:solidFill>
                  <a:srgbClr val="4D4D4D"/>
                </a:solidFill>
                <a:latin typeface="宋体"/>
                <a:cs typeface="宋体"/>
              </a:rPr>
              <a:t>定义；</a:t>
            </a:r>
            <a:endParaRPr sz="2400">
              <a:latin typeface="宋体"/>
              <a:cs typeface="宋体"/>
            </a:endParaRPr>
          </a:p>
          <a:p>
            <a:pPr marL="1155065" marR="113030" lvl="2" indent="-227965">
              <a:lnSpc>
                <a:spcPct val="100000"/>
              </a:lnSpc>
              <a:spcBef>
                <a:spcPts val="470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 spc="-5">
                <a:solidFill>
                  <a:srgbClr val="4D4D4D"/>
                </a:solidFill>
                <a:latin typeface="宋体"/>
                <a:cs typeface="宋体"/>
              </a:rPr>
              <a:t>个体是这样一个物体，关于它的信息或者来自它的信息是我们想</a:t>
            </a:r>
            <a:r>
              <a:rPr sz="2000" spc="-15">
                <a:solidFill>
                  <a:srgbClr val="4D4D4D"/>
                </a:solidFill>
                <a:latin typeface="宋体"/>
                <a:cs typeface="宋体"/>
              </a:rPr>
              <a:t>想要的；</a:t>
            </a:r>
            <a:endParaRPr sz="2000">
              <a:latin typeface="宋体"/>
              <a:cs typeface="宋体"/>
            </a:endParaRPr>
          </a:p>
          <a:p>
            <a:pPr marL="1155065" marR="113030" lvl="2" indent="-227965">
              <a:lnSpc>
                <a:spcPct val="100000"/>
              </a:lnSpc>
              <a:spcBef>
                <a:spcPts val="480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 spc="-5">
                <a:solidFill>
                  <a:srgbClr val="4D4D4D"/>
                </a:solidFill>
                <a:latin typeface="宋体"/>
                <a:cs typeface="宋体"/>
              </a:rPr>
              <a:t>抽样单位是指在抽样过程中的某一阶段可供选择的个体，或者包包括这个个体的单位；</a:t>
            </a:r>
            <a:endParaRPr sz="2000">
              <a:latin typeface="宋体"/>
              <a:cs typeface="宋体"/>
            </a:endParaRPr>
          </a:p>
          <a:p>
            <a:pPr marL="1155065" lvl="2" indent="-227965">
              <a:lnSpc>
                <a:spcPct val="100000"/>
              </a:lnSpc>
              <a:spcBef>
                <a:spcPts val="480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 spc="-5">
                <a:solidFill>
                  <a:srgbClr val="4D4D4D"/>
                </a:solidFill>
                <a:latin typeface="宋体"/>
                <a:cs typeface="宋体"/>
              </a:rPr>
              <a:t>范围指的是地理边界；</a:t>
            </a:r>
            <a:endParaRPr sz="2000">
              <a:latin typeface="宋体"/>
              <a:cs typeface="宋体"/>
            </a:endParaRPr>
          </a:p>
          <a:p>
            <a:pPr marL="1155065" lvl="2" indent="-227965">
              <a:lnSpc>
                <a:spcPct val="100000"/>
              </a:lnSpc>
              <a:spcBef>
                <a:spcPts val="480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 spc="-5">
                <a:solidFill>
                  <a:srgbClr val="4D4D4D"/>
                </a:solidFill>
                <a:latin typeface="宋体"/>
                <a:cs typeface="宋体"/>
              </a:rPr>
              <a:t>时间因素是指的调研的时间周期。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0" y="654049"/>
            <a:ext cx="8317230" cy="76200"/>
          </a:xfrm>
          <a:custGeom>
            <a:rect l="l" t="t" r="r" b="b"/>
            <a:pathLst>
              <a:path w="8317230" h="76200">
                <a:moveTo>
                  <a:pt x="8316900" y="63500"/>
                </a:moveTo>
                <a:lnTo>
                  <a:pt x="0" y="63500"/>
                </a:lnTo>
                <a:lnTo>
                  <a:pt x="0" y="76200"/>
                </a:lnTo>
                <a:lnTo>
                  <a:pt x="8316900" y="76200"/>
                </a:lnTo>
                <a:lnTo>
                  <a:pt x="8316900" y="63500"/>
                </a:lnTo>
                <a:close/>
              </a:path>
              <a:path w="8317230" h="76200">
                <a:moveTo>
                  <a:pt x="8316900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8316900" y="50800"/>
                </a:lnTo>
                <a:lnTo>
                  <a:pt x="8316900" y="25400"/>
                </a:lnTo>
                <a:close/>
              </a:path>
              <a:path w="8317230" h="76200">
                <a:moveTo>
                  <a:pt x="8316900" y="0"/>
                </a:moveTo>
                <a:lnTo>
                  <a:pt x="0" y="0"/>
                </a:lnTo>
                <a:lnTo>
                  <a:pt x="0" y="12700"/>
                </a:lnTo>
                <a:lnTo>
                  <a:pt x="8316900" y="12700"/>
                </a:lnTo>
                <a:lnTo>
                  <a:pt x="8316900" y="0"/>
                </a:lnTo>
                <a:close/>
              </a:path>
            </a:pathLst>
          </a:custGeom>
          <a:solidFill>
            <a:srgbClr val="FFFF66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6400800" y="4648200"/>
            <a:ext cx="2743200" cy="1513205"/>
            <a:chOff x="6400800" y="4648200"/>
            <a:chExt cx="2743200" cy="151320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400800" y="4826000"/>
              <a:ext cx="2743200" cy="12985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705600" y="4648200"/>
              <a:ext cx="700088" cy="1512887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21000" y="60959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统计推断过程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0" y="654049"/>
            <a:ext cx="8317230" cy="76200"/>
          </a:xfrm>
          <a:custGeom>
            <a:rect l="l" t="t" r="r" b="b"/>
            <a:pathLst>
              <a:path w="8317230" h="76200">
                <a:moveTo>
                  <a:pt x="8316900" y="63500"/>
                </a:moveTo>
                <a:lnTo>
                  <a:pt x="0" y="63500"/>
                </a:lnTo>
                <a:lnTo>
                  <a:pt x="0" y="76200"/>
                </a:lnTo>
                <a:lnTo>
                  <a:pt x="8316900" y="76200"/>
                </a:lnTo>
                <a:lnTo>
                  <a:pt x="8316900" y="63500"/>
                </a:lnTo>
                <a:close/>
              </a:path>
              <a:path w="8317230" h="76200">
                <a:moveTo>
                  <a:pt x="8316900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8316900" y="50800"/>
                </a:lnTo>
                <a:lnTo>
                  <a:pt x="8316900" y="25400"/>
                </a:lnTo>
                <a:close/>
              </a:path>
              <a:path w="8317230" h="76200">
                <a:moveTo>
                  <a:pt x="8316900" y="0"/>
                </a:moveTo>
                <a:lnTo>
                  <a:pt x="0" y="0"/>
                </a:lnTo>
                <a:lnTo>
                  <a:pt x="0" y="12700"/>
                </a:lnTo>
                <a:lnTo>
                  <a:pt x="8316900" y="12700"/>
                </a:lnTo>
                <a:lnTo>
                  <a:pt x="8316900" y="0"/>
                </a:lnTo>
                <a:close/>
              </a:path>
            </a:pathLst>
          </a:custGeom>
          <a:solidFill>
            <a:srgbClr val="FFFF66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1209674" y="1493837"/>
            <a:ext cx="7934325" cy="4631055"/>
            <a:chOff x="1209674" y="1493837"/>
            <a:chExt cx="7934325" cy="4631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400799" y="4826000"/>
              <a:ext cx="2743200" cy="12985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09674" y="1493837"/>
              <a:ext cx="6130925" cy="4545012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5753101" y="1603374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Microsoft JhengHei"/>
                <a:cs typeface="Microsoft JhengHei"/>
              </a:rPr>
              <a:t>总体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34000" y="4819650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Microsoft JhengHei"/>
                <a:cs typeface="Microsoft JhengHei"/>
              </a:rPr>
              <a:t>样本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70680" y="3194050"/>
            <a:ext cx="1803400" cy="883285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634365" marR="5080" indent="-622300">
              <a:lnSpc>
                <a:spcPts val="3360"/>
              </a:lnSpc>
              <a:spcBef>
                <a:spcPts val="210"/>
              </a:spcBef>
            </a:pPr>
            <a:r>
              <a:rPr sz="2800" b="1" spc="-10">
                <a:latin typeface="Microsoft JhengHei"/>
                <a:cs typeface="Microsoft JhengHei"/>
              </a:rPr>
              <a:t>样本统计量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 spc="60">
                <a:latin typeface="Microsoft JhengHei"/>
                <a:cs typeface="Microsoft JhengHei"/>
              </a:rPr>
              <a:t>(</a:t>
            </a:r>
            <a:r>
              <a:rPr sz="2950" b="1" i="1" spc="60">
                <a:latin typeface="Arial"/>
                <a:cs typeface="Arial"/>
              </a:rPr>
              <a:t>X</a:t>
            </a:r>
            <a:r>
              <a:rPr sz="2800" b="1" spc="60">
                <a:latin typeface="Microsoft JhengHei"/>
                <a:cs typeface="Microsoft JhengHei"/>
              </a:rPr>
              <a:t>)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01663" y="1033462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Microsoft JhengHei"/>
                <a:cs typeface="Microsoft JhengHei"/>
              </a:rPr>
              <a:t>总体参数估计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92187" y="6509067"/>
            <a:ext cx="3987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105">
                <a:solidFill>
                  <a:srgbClr val="FFFF99"/>
                </a:solidFill>
                <a:latin typeface="Microsoft JhengHei"/>
                <a:cs typeface="Microsoft JhengHei"/>
              </a:rPr>
              <a:t>来自 </a:t>
            </a:r>
            <a:r>
              <a:rPr sz="1600" b="1" spc="-280">
                <a:solidFill>
                  <a:srgbClr val="FFFF99"/>
                </a:solidFill>
                <a:latin typeface="Microsoft JhengHei"/>
                <a:cs typeface="Microsoft JhengHei"/>
                <a:hlinkClick r:id="rId2"/>
              </a:rPr>
              <a:t>www.</a:t>
            </a:r>
            <a:r>
              <a:rPr sz="1600" b="1" spc="335">
                <a:solidFill>
                  <a:srgbClr val="FFFF99"/>
                </a:solidFill>
                <a:latin typeface="Microsoft JhengHei"/>
                <a:cs typeface="Microsoft JhengHei"/>
              </a:rPr>
              <a:t> </a:t>
            </a:r>
            <a:r>
              <a:rPr sz="1600" b="1" spc="-25">
                <a:solidFill>
                  <a:srgbClr val="FFFF99"/>
                </a:solidFill>
                <a:latin typeface="Microsoft JhengHei"/>
                <a:cs typeface="Microsoft JhengHei"/>
              </a:rPr>
              <a:t>cnshu.cn</a:t>
            </a:r>
            <a:r>
              <a:rPr sz="1600" b="1" spc="15">
                <a:solidFill>
                  <a:srgbClr val="FFFF99"/>
                </a:solidFill>
                <a:latin typeface="Microsoft JhengHei"/>
                <a:cs typeface="Microsoft JhengHei"/>
              </a:rPr>
              <a:t> 中国最大的资料库下载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501900" y="2737167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FFFFFF"/>
                </a:solidFill>
              </a:rPr>
              <a:t>二、确定抽样框架</a:t>
            </a:r>
            <a:endParaRPr sz="3600"/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3276600" y="3962400"/>
            <a:ext cx="2969895" cy="2055495"/>
            <a:chOff x="3276600" y="3962400"/>
            <a:chExt cx="2969895" cy="2055495"/>
          </a:xfrm>
        </p:grpSpPr>
        <p:sp>
          <p:nvSpPr>
            <p:cNvPr id="6" name="object 6"/>
            <p:cNvSpPr/>
            <p:nvPr/>
          </p:nvSpPr>
          <p:spPr>
            <a:xfrm>
              <a:off x="3301422" y="5041098"/>
              <a:ext cx="1491615" cy="774700"/>
            </a:xfrm>
            <a:custGeom>
              <a:rect l="l" t="t" r="r" b="b"/>
              <a:pathLst>
                <a:path w="1491614" h="774700">
                  <a:moveTo>
                    <a:pt x="482889" y="774450"/>
                  </a:moveTo>
                  <a:lnTo>
                    <a:pt x="0" y="512754"/>
                  </a:lnTo>
                  <a:lnTo>
                    <a:pt x="0" y="453181"/>
                  </a:lnTo>
                  <a:lnTo>
                    <a:pt x="801054" y="0"/>
                  </a:lnTo>
                  <a:lnTo>
                    <a:pt x="1491541" y="382970"/>
                  </a:lnTo>
                  <a:lnTo>
                    <a:pt x="1491541" y="508499"/>
                  </a:lnTo>
                  <a:lnTo>
                    <a:pt x="482889" y="774450"/>
                  </a:lnTo>
                  <a:close/>
                </a:path>
              </a:pathLst>
            </a:custGeom>
            <a:solidFill>
              <a:srgbClr val="86868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276600" y="4902803"/>
              <a:ext cx="1534795" cy="829944"/>
            </a:xfrm>
            <a:custGeom>
              <a:rect l="l" t="t" r="r" b="b"/>
              <a:pathLst>
                <a:path w="1534795" h="829944">
                  <a:moveTo>
                    <a:pt x="503197" y="829768"/>
                  </a:moveTo>
                  <a:lnTo>
                    <a:pt x="0" y="555306"/>
                  </a:lnTo>
                  <a:lnTo>
                    <a:pt x="0" y="274461"/>
                  </a:lnTo>
                  <a:lnTo>
                    <a:pt x="1094398" y="0"/>
                  </a:lnTo>
                  <a:lnTo>
                    <a:pt x="1534414" y="231909"/>
                  </a:lnTo>
                  <a:lnTo>
                    <a:pt x="1534414" y="561689"/>
                  </a:lnTo>
                  <a:lnTo>
                    <a:pt x="503197" y="829768"/>
                  </a:lnTo>
                  <a:close/>
                </a:path>
              </a:pathLst>
            </a:custGeom>
            <a:solidFill>
              <a:srgbClr val="DDDDD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292396" y="5209180"/>
              <a:ext cx="490220" cy="494030"/>
            </a:xfrm>
            <a:custGeom>
              <a:rect l="l" t="t" r="r" b="b"/>
              <a:pathLst>
                <a:path w="490220" h="494029">
                  <a:moveTo>
                    <a:pt x="489658" y="493605"/>
                  </a:moveTo>
                  <a:lnTo>
                    <a:pt x="0" y="240419"/>
                  </a:lnTo>
                  <a:lnTo>
                    <a:pt x="0" y="0"/>
                  </a:lnTo>
                  <a:lnTo>
                    <a:pt x="476119" y="219143"/>
                  </a:lnTo>
                  <a:lnTo>
                    <a:pt x="489658" y="493605"/>
                  </a:lnTo>
                  <a:close/>
                </a:path>
              </a:pathLst>
            </a:custGeom>
            <a:solidFill>
              <a:srgbClr val="B2B2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827184" y="5553852"/>
              <a:ext cx="1295400" cy="464184"/>
            </a:xfrm>
            <a:custGeom>
              <a:rect l="l" t="t" r="r" b="b"/>
              <a:pathLst>
                <a:path w="1295400" h="464184">
                  <a:moveTo>
                    <a:pt x="232418" y="463819"/>
                  </a:moveTo>
                  <a:lnTo>
                    <a:pt x="0" y="217016"/>
                  </a:lnTo>
                  <a:lnTo>
                    <a:pt x="929674" y="0"/>
                  </a:lnTo>
                  <a:lnTo>
                    <a:pt x="1295226" y="193612"/>
                  </a:lnTo>
                  <a:lnTo>
                    <a:pt x="232418" y="463819"/>
                  </a:lnTo>
                  <a:close/>
                </a:path>
              </a:pathLst>
            </a:custGeom>
            <a:solidFill>
              <a:srgbClr val="86868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838467" y="5519811"/>
              <a:ext cx="1290955" cy="472440"/>
            </a:xfrm>
            <a:custGeom>
              <a:rect l="l" t="t" r="r" b="b"/>
              <a:pathLst>
                <a:path w="1290954" h="472439">
                  <a:moveTo>
                    <a:pt x="230162" y="472329"/>
                  </a:moveTo>
                  <a:lnTo>
                    <a:pt x="0" y="229782"/>
                  </a:lnTo>
                  <a:lnTo>
                    <a:pt x="922905" y="0"/>
                  </a:lnTo>
                  <a:lnTo>
                    <a:pt x="1290713" y="195740"/>
                  </a:lnTo>
                  <a:lnTo>
                    <a:pt x="230162" y="472329"/>
                  </a:lnTo>
                  <a:close/>
                </a:path>
              </a:pathLst>
            </a:custGeom>
            <a:solidFill>
              <a:srgbClr val="DDDDD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870058" y="5236839"/>
              <a:ext cx="828675" cy="215265"/>
            </a:xfrm>
            <a:custGeom>
              <a:rect l="l" t="t" r="r" b="b"/>
              <a:pathLst>
                <a:path w="828675" h="215264">
                  <a:moveTo>
                    <a:pt x="0" y="214888"/>
                  </a:moveTo>
                  <a:lnTo>
                    <a:pt x="828132" y="0"/>
                  </a:lnTo>
                  <a:lnTo>
                    <a:pt x="0" y="214888"/>
                  </a:lnTo>
                </a:path>
              </a:pathLst>
            </a:custGeom>
            <a:ln w="12700">
              <a:solidFill>
                <a:srgbClr val="B2B2B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917444" y="5400664"/>
              <a:ext cx="173990" cy="62230"/>
            </a:xfrm>
            <a:custGeom>
              <a:rect l="l" t="t" r="r" b="b"/>
              <a:pathLst>
                <a:path w="173989" h="62229">
                  <a:moveTo>
                    <a:pt x="2256" y="61700"/>
                  </a:moveTo>
                  <a:lnTo>
                    <a:pt x="0" y="40424"/>
                  </a:lnTo>
                  <a:lnTo>
                    <a:pt x="169236" y="0"/>
                  </a:lnTo>
                  <a:lnTo>
                    <a:pt x="173749" y="19148"/>
                  </a:lnTo>
                  <a:lnTo>
                    <a:pt x="2256" y="61700"/>
                  </a:lnTo>
                  <a:close/>
                </a:path>
              </a:pathLst>
            </a:custGeom>
            <a:solidFill>
              <a:srgbClr val="4C4C4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917444" y="5400664"/>
              <a:ext cx="173990" cy="62230"/>
            </a:xfrm>
            <a:custGeom>
              <a:rect l="l" t="t" r="r" b="b"/>
              <a:pathLst>
                <a:path w="173989" h="62229">
                  <a:moveTo>
                    <a:pt x="2256" y="61700"/>
                  </a:moveTo>
                  <a:lnTo>
                    <a:pt x="0" y="40424"/>
                  </a:lnTo>
                  <a:lnTo>
                    <a:pt x="169236" y="0"/>
                  </a:lnTo>
                  <a:lnTo>
                    <a:pt x="173749" y="19148"/>
                  </a:lnTo>
                  <a:lnTo>
                    <a:pt x="2256" y="61700"/>
                  </a:lnTo>
                  <a:close/>
                </a:path>
              </a:pathLst>
            </a:custGeom>
            <a:solidFill>
              <a:srgbClr val="B2B2B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152119" y="5341091"/>
              <a:ext cx="180519" cy="63828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3346552" y="4245372"/>
              <a:ext cx="1415415" cy="1134110"/>
            </a:xfrm>
            <a:custGeom>
              <a:rect l="l" t="t" r="r" b="b"/>
              <a:pathLst>
                <a:path w="1415414" h="1134110">
                  <a:moveTo>
                    <a:pt x="406168" y="1134016"/>
                  </a:moveTo>
                  <a:lnTo>
                    <a:pt x="85746" y="902106"/>
                  </a:lnTo>
                  <a:lnTo>
                    <a:pt x="0" y="234037"/>
                  </a:lnTo>
                  <a:lnTo>
                    <a:pt x="194058" y="121273"/>
                  </a:lnTo>
                  <a:lnTo>
                    <a:pt x="408425" y="227654"/>
                  </a:lnTo>
                  <a:lnTo>
                    <a:pt x="1320047" y="0"/>
                  </a:lnTo>
                  <a:lnTo>
                    <a:pt x="1380973" y="48934"/>
                  </a:lnTo>
                  <a:lnTo>
                    <a:pt x="1414820" y="882958"/>
                  </a:lnTo>
                  <a:lnTo>
                    <a:pt x="406168" y="1134016"/>
                  </a:lnTo>
                  <a:close/>
                </a:path>
              </a:pathLst>
            </a:custGeom>
            <a:solidFill>
              <a:srgbClr val="4C4C4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326243" y="4200692"/>
              <a:ext cx="1453515" cy="1153160"/>
            </a:xfrm>
            <a:custGeom>
              <a:rect l="l" t="t" r="r" b="b"/>
              <a:pathLst>
                <a:path w="1453514" h="1153160">
                  <a:moveTo>
                    <a:pt x="451298" y="1153165"/>
                  </a:moveTo>
                  <a:lnTo>
                    <a:pt x="248214" y="1029763"/>
                  </a:lnTo>
                  <a:lnTo>
                    <a:pt x="0" y="799981"/>
                  </a:lnTo>
                  <a:lnTo>
                    <a:pt x="0" y="227654"/>
                  </a:lnTo>
                  <a:lnTo>
                    <a:pt x="27077" y="202122"/>
                  </a:lnTo>
                  <a:lnTo>
                    <a:pt x="232418" y="123401"/>
                  </a:lnTo>
                  <a:lnTo>
                    <a:pt x="446785" y="227654"/>
                  </a:lnTo>
                  <a:lnTo>
                    <a:pt x="1358408" y="0"/>
                  </a:lnTo>
                  <a:lnTo>
                    <a:pt x="1419333" y="48934"/>
                  </a:lnTo>
                  <a:lnTo>
                    <a:pt x="1453180" y="887214"/>
                  </a:lnTo>
                  <a:lnTo>
                    <a:pt x="451298" y="1153165"/>
                  </a:lnTo>
                  <a:close/>
                </a:path>
              </a:pathLst>
            </a:custGeom>
            <a:solidFill>
              <a:srgbClr val="DDDDD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346551" y="4362399"/>
              <a:ext cx="406400" cy="934085"/>
            </a:xfrm>
            <a:custGeom>
              <a:rect l="l" t="t" r="r" b="b"/>
              <a:pathLst>
                <a:path w="406400" h="934085">
                  <a:moveTo>
                    <a:pt x="187286" y="0"/>
                  </a:moveTo>
                  <a:lnTo>
                    <a:pt x="6769" y="76593"/>
                  </a:lnTo>
                  <a:lnTo>
                    <a:pt x="0" y="608495"/>
                  </a:lnTo>
                  <a:lnTo>
                    <a:pt x="182765" y="780834"/>
                  </a:lnTo>
                  <a:lnTo>
                    <a:pt x="187286" y="0"/>
                  </a:lnTo>
                  <a:close/>
                </a:path>
                <a:path w="406400" h="934085">
                  <a:moveTo>
                    <a:pt x="406158" y="102120"/>
                  </a:moveTo>
                  <a:lnTo>
                    <a:pt x="252717" y="21272"/>
                  </a:lnTo>
                  <a:lnTo>
                    <a:pt x="243700" y="840409"/>
                  </a:lnTo>
                  <a:lnTo>
                    <a:pt x="406158" y="934021"/>
                  </a:lnTo>
                  <a:lnTo>
                    <a:pt x="406158" y="102120"/>
                  </a:lnTo>
                  <a:close/>
                </a:path>
              </a:pathLst>
            </a:custGeom>
            <a:solidFill>
              <a:srgbClr val="B2B2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924214" y="4341114"/>
              <a:ext cx="724535" cy="861694"/>
            </a:xfrm>
            <a:custGeom>
              <a:rect l="l" t="t" r="r" b="b"/>
              <a:pathLst>
                <a:path w="724535" h="861694">
                  <a:moveTo>
                    <a:pt x="0" y="861693"/>
                  </a:moveTo>
                  <a:lnTo>
                    <a:pt x="2256" y="183884"/>
                  </a:lnTo>
                  <a:lnTo>
                    <a:pt x="701768" y="0"/>
                  </a:lnTo>
                  <a:lnTo>
                    <a:pt x="724333" y="677808"/>
                  </a:lnTo>
                  <a:lnTo>
                    <a:pt x="0" y="861693"/>
                  </a:lnTo>
                  <a:close/>
                </a:path>
              </a:pathLst>
            </a:custGeom>
            <a:solidFill>
              <a:srgbClr val="03289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3558662" y="4096439"/>
              <a:ext cx="1126490" cy="336550"/>
            </a:xfrm>
            <a:custGeom>
              <a:rect l="l" t="t" r="r" b="b"/>
              <a:pathLst>
                <a:path w="1126489" h="336550">
                  <a:moveTo>
                    <a:pt x="214366" y="336162"/>
                  </a:moveTo>
                  <a:lnTo>
                    <a:pt x="0" y="231909"/>
                  </a:lnTo>
                  <a:lnTo>
                    <a:pt x="913879" y="0"/>
                  </a:lnTo>
                  <a:lnTo>
                    <a:pt x="1125989" y="104252"/>
                  </a:lnTo>
                  <a:lnTo>
                    <a:pt x="214366" y="336162"/>
                  </a:lnTo>
                  <a:close/>
                </a:path>
              </a:pathLst>
            </a:custGeom>
            <a:solidFill>
              <a:srgbClr val="B2B2B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082167" y="3962400"/>
              <a:ext cx="1408430" cy="1281430"/>
            </a:xfrm>
            <a:custGeom>
              <a:rect l="l" t="t" r="r" b="b"/>
              <a:pathLst>
                <a:path w="1408429" h="1281429">
                  <a:moveTo>
                    <a:pt x="503197" y="1280822"/>
                  </a:moveTo>
                  <a:lnTo>
                    <a:pt x="2256" y="978701"/>
                  </a:lnTo>
                  <a:lnTo>
                    <a:pt x="0" y="729770"/>
                  </a:lnTo>
                  <a:lnTo>
                    <a:pt x="410681" y="144677"/>
                  </a:lnTo>
                  <a:lnTo>
                    <a:pt x="1220761" y="0"/>
                  </a:lnTo>
                  <a:lnTo>
                    <a:pt x="1408050" y="1016998"/>
                  </a:lnTo>
                  <a:lnTo>
                    <a:pt x="1340356" y="1027636"/>
                  </a:lnTo>
                  <a:lnTo>
                    <a:pt x="1356151" y="1080826"/>
                  </a:lnTo>
                  <a:lnTo>
                    <a:pt x="1288456" y="1093592"/>
                  </a:lnTo>
                  <a:lnTo>
                    <a:pt x="503197" y="1280822"/>
                  </a:lnTo>
                  <a:close/>
                </a:path>
              </a:pathLst>
            </a:custGeom>
            <a:solidFill>
              <a:srgbClr val="CCE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4468028" y="4075163"/>
              <a:ext cx="925194" cy="1106805"/>
            </a:xfrm>
            <a:custGeom>
              <a:rect l="l" t="t" r="r" b="b"/>
              <a:pathLst>
                <a:path w="925194" h="1106804">
                  <a:moveTo>
                    <a:pt x="148928" y="1106358"/>
                  </a:moveTo>
                  <a:lnTo>
                    <a:pt x="0" y="134039"/>
                  </a:lnTo>
                  <a:lnTo>
                    <a:pt x="776233" y="0"/>
                  </a:lnTo>
                  <a:lnTo>
                    <a:pt x="925161" y="942531"/>
                  </a:lnTo>
                  <a:lnTo>
                    <a:pt x="148928" y="1106358"/>
                  </a:lnTo>
                  <a:close/>
                </a:path>
              </a:pathLst>
            </a:custGeom>
            <a:solidFill>
              <a:srgbClr val="0066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4515414" y="4019845"/>
              <a:ext cx="925194" cy="1102360"/>
            </a:xfrm>
            <a:custGeom>
              <a:rect l="l" t="t" r="r" b="b"/>
              <a:pathLst>
                <a:path w="925194" h="1102360">
                  <a:moveTo>
                    <a:pt x="148928" y="1102102"/>
                  </a:moveTo>
                  <a:lnTo>
                    <a:pt x="0" y="129784"/>
                  </a:lnTo>
                  <a:lnTo>
                    <a:pt x="746898" y="0"/>
                  </a:lnTo>
                  <a:lnTo>
                    <a:pt x="925161" y="938276"/>
                  </a:lnTo>
                  <a:lnTo>
                    <a:pt x="148928" y="1102102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4515414" y="4019845"/>
              <a:ext cx="925194" cy="1102360"/>
            </a:xfrm>
            <a:custGeom>
              <a:rect l="l" t="t" r="r" b="b"/>
              <a:pathLst>
                <a:path w="925194" h="1102360">
                  <a:moveTo>
                    <a:pt x="746898" y="0"/>
                  </a:moveTo>
                  <a:lnTo>
                    <a:pt x="925161" y="938276"/>
                  </a:lnTo>
                  <a:lnTo>
                    <a:pt x="148928" y="1102102"/>
                  </a:lnTo>
                  <a:lnTo>
                    <a:pt x="0" y="129784"/>
                  </a:lnTo>
                  <a:lnTo>
                    <a:pt x="746898" y="0"/>
                  </a:lnTo>
                </a:path>
              </a:pathLst>
            </a:custGeom>
            <a:ln w="12700">
              <a:solidFill>
                <a:srgbClr val="7F7F7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4598904" y="4211330"/>
              <a:ext cx="458470" cy="500380"/>
            </a:xfrm>
            <a:custGeom>
              <a:rect l="l" t="t" r="r" b="b"/>
              <a:pathLst>
                <a:path w="458470" h="500379">
                  <a:moveTo>
                    <a:pt x="65438" y="499988"/>
                  </a:moveTo>
                  <a:lnTo>
                    <a:pt x="0" y="68083"/>
                  </a:lnTo>
                  <a:lnTo>
                    <a:pt x="379090" y="0"/>
                  </a:lnTo>
                  <a:lnTo>
                    <a:pt x="458067" y="417011"/>
                  </a:lnTo>
                  <a:lnTo>
                    <a:pt x="65438" y="499988"/>
                  </a:lnTo>
                  <a:close/>
                </a:path>
              </a:pathLst>
            </a:custGeom>
            <a:solidFill>
              <a:srgbClr val="FF99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4759115" y="4343242"/>
              <a:ext cx="634365" cy="689610"/>
            </a:xfrm>
            <a:custGeom>
              <a:rect l="l" t="t" r="r" b="b"/>
              <a:pathLst>
                <a:path w="634364" h="689610">
                  <a:moveTo>
                    <a:pt x="92516" y="689345"/>
                  </a:moveTo>
                  <a:lnTo>
                    <a:pt x="0" y="93614"/>
                  </a:lnTo>
                  <a:lnTo>
                    <a:pt x="523506" y="0"/>
                  </a:lnTo>
                  <a:lnTo>
                    <a:pt x="634074" y="576582"/>
                  </a:lnTo>
                  <a:lnTo>
                    <a:pt x="92516" y="689345"/>
                  </a:lnTo>
                  <a:close/>
                </a:path>
              </a:pathLst>
            </a:custGeom>
            <a:solidFill>
              <a:srgbClr val="00CC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4937378" y="4209203"/>
              <a:ext cx="945515" cy="819150"/>
            </a:xfrm>
            <a:custGeom>
              <a:rect l="l" t="t" r="r" b="b"/>
              <a:pathLst>
                <a:path w="945514" h="819150">
                  <a:moveTo>
                    <a:pt x="383603" y="819130"/>
                  </a:moveTo>
                  <a:lnTo>
                    <a:pt x="293343" y="814875"/>
                  </a:lnTo>
                  <a:lnTo>
                    <a:pt x="212110" y="795726"/>
                  </a:lnTo>
                  <a:lnTo>
                    <a:pt x="142158" y="761684"/>
                  </a:lnTo>
                  <a:lnTo>
                    <a:pt x="83490" y="714877"/>
                  </a:lnTo>
                  <a:lnTo>
                    <a:pt x="38360" y="657431"/>
                  </a:lnTo>
                  <a:lnTo>
                    <a:pt x="9025" y="589348"/>
                  </a:lnTo>
                  <a:lnTo>
                    <a:pt x="0" y="510626"/>
                  </a:lnTo>
                  <a:lnTo>
                    <a:pt x="6769" y="429777"/>
                  </a:lnTo>
                  <a:lnTo>
                    <a:pt x="33847" y="348927"/>
                  </a:lnTo>
                  <a:lnTo>
                    <a:pt x="76720" y="272334"/>
                  </a:lnTo>
                  <a:lnTo>
                    <a:pt x="133132" y="199995"/>
                  </a:lnTo>
                  <a:lnTo>
                    <a:pt x="203084" y="136166"/>
                  </a:lnTo>
                  <a:lnTo>
                    <a:pt x="282061" y="82976"/>
                  </a:lnTo>
                  <a:lnTo>
                    <a:pt x="370064" y="40424"/>
                  </a:lnTo>
                  <a:lnTo>
                    <a:pt x="464837" y="12765"/>
                  </a:lnTo>
                  <a:lnTo>
                    <a:pt x="561866" y="0"/>
                  </a:lnTo>
                  <a:lnTo>
                    <a:pt x="649869" y="4255"/>
                  </a:lnTo>
                  <a:lnTo>
                    <a:pt x="731103" y="23403"/>
                  </a:lnTo>
                  <a:lnTo>
                    <a:pt x="801054" y="55317"/>
                  </a:lnTo>
                  <a:lnTo>
                    <a:pt x="859723" y="102125"/>
                  </a:lnTo>
                  <a:lnTo>
                    <a:pt x="904853" y="159570"/>
                  </a:lnTo>
                  <a:lnTo>
                    <a:pt x="934187" y="227654"/>
                  </a:lnTo>
                  <a:lnTo>
                    <a:pt x="945470" y="306375"/>
                  </a:lnTo>
                  <a:lnTo>
                    <a:pt x="936444" y="387225"/>
                  </a:lnTo>
                  <a:lnTo>
                    <a:pt x="909366" y="468074"/>
                  </a:lnTo>
                  <a:lnTo>
                    <a:pt x="868749" y="544668"/>
                  </a:lnTo>
                  <a:lnTo>
                    <a:pt x="810080" y="617007"/>
                  </a:lnTo>
                  <a:lnTo>
                    <a:pt x="742385" y="680835"/>
                  </a:lnTo>
                  <a:lnTo>
                    <a:pt x="661151" y="734025"/>
                  </a:lnTo>
                  <a:lnTo>
                    <a:pt x="573148" y="776577"/>
                  </a:lnTo>
                  <a:lnTo>
                    <a:pt x="478376" y="806364"/>
                  </a:lnTo>
                  <a:lnTo>
                    <a:pt x="383603" y="819130"/>
                  </a:lnTo>
                  <a:close/>
                </a:path>
              </a:pathLst>
            </a:custGeom>
            <a:solidFill>
              <a:srgbClr val="DDDDD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5636890" y="4830464"/>
              <a:ext cx="600710" cy="536575"/>
            </a:xfrm>
            <a:custGeom>
              <a:rect l="l" t="t" r="r" b="b"/>
              <a:pathLst>
                <a:path w="600710" h="536575">
                  <a:moveTo>
                    <a:pt x="442272" y="536157"/>
                  </a:moveTo>
                  <a:lnTo>
                    <a:pt x="196315" y="319141"/>
                  </a:lnTo>
                  <a:lnTo>
                    <a:pt x="200828" y="263823"/>
                  </a:lnTo>
                  <a:lnTo>
                    <a:pt x="9026" y="78721"/>
                  </a:lnTo>
                  <a:lnTo>
                    <a:pt x="9026" y="76594"/>
                  </a:lnTo>
                  <a:lnTo>
                    <a:pt x="0" y="59573"/>
                  </a:lnTo>
                  <a:lnTo>
                    <a:pt x="0" y="40424"/>
                  </a:lnTo>
                  <a:lnTo>
                    <a:pt x="29334" y="4255"/>
                  </a:lnTo>
                  <a:lnTo>
                    <a:pt x="42873" y="2127"/>
                  </a:lnTo>
                  <a:lnTo>
                    <a:pt x="54155" y="0"/>
                  </a:lnTo>
                  <a:lnTo>
                    <a:pt x="72207" y="0"/>
                  </a:lnTo>
                  <a:lnTo>
                    <a:pt x="76720" y="2127"/>
                  </a:lnTo>
                  <a:lnTo>
                    <a:pt x="78977" y="2127"/>
                  </a:lnTo>
                  <a:lnTo>
                    <a:pt x="282061" y="155315"/>
                  </a:lnTo>
                  <a:lnTo>
                    <a:pt x="352013" y="151060"/>
                  </a:lnTo>
                  <a:lnTo>
                    <a:pt x="600226" y="346800"/>
                  </a:lnTo>
                  <a:lnTo>
                    <a:pt x="600226" y="351056"/>
                  </a:lnTo>
                  <a:lnTo>
                    <a:pt x="597970" y="361694"/>
                  </a:lnTo>
                  <a:lnTo>
                    <a:pt x="597970" y="378714"/>
                  </a:lnTo>
                  <a:lnTo>
                    <a:pt x="591201" y="419139"/>
                  </a:lnTo>
                  <a:lnTo>
                    <a:pt x="573149" y="459564"/>
                  </a:lnTo>
                  <a:lnTo>
                    <a:pt x="543814" y="487222"/>
                  </a:lnTo>
                  <a:lnTo>
                    <a:pt x="523506" y="497861"/>
                  </a:lnTo>
                  <a:lnTo>
                    <a:pt x="505454" y="508499"/>
                  </a:lnTo>
                  <a:lnTo>
                    <a:pt x="485145" y="517009"/>
                  </a:lnTo>
                  <a:lnTo>
                    <a:pt x="469350" y="525520"/>
                  </a:lnTo>
                  <a:lnTo>
                    <a:pt x="453554" y="531902"/>
                  </a:lnTo>
                  <a:lnTo>
                    <a:pt x="444529" y="534030"/>
                  </a:lnTo>
                  <a:lnTo>
                    <a:pt x="442272" y="536157"/>
                  </a:lnTo>
                  <a:close/>
                </a:path>
              </a:pathLst>
            </a:custGeom>
            <a:solidFill>
              <a:srgbClr val="E5E5E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5765511" y="4930463"/>
              <a:ext cx="480695" cy="440690"/>
            </a:xfrm>
            <a:custGeom>
              <a:rect l="l" t="t" r="r" b="b"/>
              <a:pathLst>
                <a:path w="480695" h="440689">
                  <a:moveTo>
                    <a:pt x="322678" y="440415"/>
                  </a:moveTo>
                  <a:lnTo>
                    <a:pt x="9025" y="170208"/>
                  </a:lnTo>
                  <a:lnTo>
                    <a:pt x="0" y="117018"/>
                  </a:lnTo>
                  <a:lnTo>
                    <a:pt x="0" y="106380"/>
                  </a:lnTo>
                  <a:lnTo>
                    <a:pt x="2256" y="97870"/>
                  </a:lnTo>
                  <a:lnTo>
                    <a:pt x="4512" y="87232"/>
                  </a:lnTo>
                  <a:lnTo>
                    <a:pt x="11282" y="76594"/>
                  </a:lnTo>
                  <a:lnTo>
                    <a:pt x="18051" y="63828"/>
                  </a:lnTo>
                  <a:lnTo>
                    <a:pt x="40616" y="38297"/>
                  </a:lnTo>
                  <a:lnTo>
                    <a:pt x="54155" y="29786"/>
                  </a:lnTo>
                  <a:lnTo>
                    <a:pt x="65438" y="21276"/>
                  </a:lnTo>
                  <a:lnTo>
                    <a:pt x="74464" y="14893"/>
                  </a:lnTo>
                  <a:lnTo>
                    <a:pt x="83489" y="10638"/>
                  </a:lnTo>
                  <a:lnTo>
                    <a:pt x="90259" y="8510"/>
                  </a:lnTo>
                  <a:lnTo>
                    <a:pt x="94772" y="6382"/>
                  </a:lnTo>
                  <a:lnTo>
                    <a:pt x="164723" y="0"/>
                  </a:lnTo>
                  <a:lnTo>
                    <a:pt x="480632" y="251058"/>
                  </a:lnTo>
                  <a:lnTo>
                    <a:pt x="478376" y="253185"/>
                  </a:lnTo>
                  <a:lnTo>
                    <a:pt x="476119" y="263823"/>
                  </a:lnTo>
                  <a:lnTo>
                    <a:pt x="469350" y="278717"/>
                  </a:lnTo>
                  <a:lnTo>
                    <a:pt x="462580" y="295738"/>
                  </a:lnTo>
                  <a:lnTo>
                    <a:pt x="455811" y="314886"/>
                  </a:lnTo>
                  <a:lnTo>
                    <a:pt x="444528" y="334035"/>
                  </a:lnTo>
                  <a:lnTo>
                    <a:pt x="430989" y="351056"/>
                  </a:lnTo>
                  <a:lnTo>
                    <a:pt x="417450" y="365949"/>
                  </a:lnTo>
                  <a:lnTo>
                    <a:pt x="370064" y="404246"/>
                  </a:lnTo>
                  <a:lnTo>
                    <a:pt x="354269" y="414884"/>
                  </a:lnTo>
                  <a:lnTo>
                    <a:pt x="340729" y="425522"/>
                  </a:lnTo>
                  <a:lnTo>
                    <a:pt x="331704" y="431905"/>
                  </a:lnTo>
                  <a:lnTo>
                    <a:pt x="322678" y="440415"/>
                  </a:lnTo>
                  <a:close/>
                </a:path>
              </a:pathLst>
            </a:custGeom>
            <a:solidFill>
              <a:srgbClr val="CC66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065624" y="5166628"/>
              <a:ext cx="180519" cy="204250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5774536" y="5013439"/>
              <a:ext cx="284480" cy="289560"/>
            </a:xfrm>
            <a:custGeom>
              <a:rect l="l" t="t" r="r" b="b"/>
              <a:pathLst>
                <a:path w="284479" h="289560">
                  <a:moveTo>
                    <a:pt x="266265" y="289355"/>
                  </a:moveTo>
                  <a:lnTo>
                    <a:pt x="4512" y="70211"/>
                  </a:lnTo>
                  <a:lnTo>
                    <a:pt x="4512" y="61700"/>
                  </a:lnTo>
                  <a:lnTo>
                    <a:pt x="2256" y="53190"/>
                  </a:lnTo>
                  <a:lnTo>
                    <a:pt x="2256" y="42552"/>
                  </a:lnTo>
                  <a:lnTo>
                    <a:pt x="0" y="29786"/>
                  </a:lnTo>
                  <a:lnTo>
                    <a:pt x="0" y="17021"/>
                  </a:lnTo>
                  <a:lnTo>
                    <a:pt x="4512" y="0"/>
                  </a:lnTo>
                  <a:lnTo>
                    <a:pt x="13538" y="14893"/>
                  </a:lnTo>
                  <a:lnTo>
                    <a:pt x="42873" y="44679"/>
                  </a:lnTo>
                  <a:lnTo>
                    <a:pt x="88003" y="85104"/>
                  </a:lnTo>
                  <a:lnTo>
                    <a:pt x="191801" y="170208"/>
                  </a:lnTo>
                  <a:lnTo>
                    <a:pt x="239188" y="206378"/>
                  </a:lnTo>
                  <a:lnTo>
                    <a:pt x="270778" y="231909"/>
                  </a:lnTo>
                  <a:lnTo>
                    <a:pt x="284317" y="240420"/>
                  </a:lnTo>
                  <a:lnTo>
                    <a:pt x="266265" y="289355"/>
                  </a:lnTo>
                  <a:close/>
                </a:path>
              </a:pathLst>
            </a:custGeom>
            <a:solidFill>
              <a:srgbClr val="4C4C4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5641404" y="4864506"/>
              <a:ext cx="133350" cy="138430"/>
            </a:xfrm>
            <a:custGeom>
              <a:rect l="l" t="t" r="r" b="b"/>
              <a:pathLst>
                <a:path w="133350" h="138429">
                  <a:moveTo>
                    <a:pt x="121850" y="138294"/>
                  </a:moveTo>
                  <a:lnTo>
                    <a:pt x="4512" y="44679"/>
                  </a:lnTo>
                  <a:lnTo>
                    <a:pt x="0" y="0"/>
                  </a:lnTo>
                  <a:lnTo>
                    <a:pt x="133132" y="110635"/>
                  </a:lnTo>
                  <a:lnTo>
                    <a:pt x="121850" y="138294"/>
                  </a:lnTo>
                  <a:close/>
                </a:path>
              </a:pathLst>
            </a:custGeom>
            <a:solidFill>
              <a:srgbClr val="7F7F7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4874196" y="4164523"/>
              <a:ext cx="945515" cy="819150"/>
            </a:xfrm>
            <a:custGeom>
              <a:rect l="l" t="t" r="r" b="b"/>
              <a:pathLst>
                <a:path w="945514" h="819150">
                  <a:moveTo>
                    <a:pt x="383603" y="819130"/>
                  </a:moveTo>
                  <a:lnTo>
                    <a:pt x="293343" y="814875"/>
                  </a:lnTo>
                  <a:lnTo>
                    <a:pt x="214366" y="795726"/>
                  </a:lnTo>
                  <a:lnTo>
                    <a:pt x="142158" y="763812"/>
                  </a:lnTo>
                  <a:lnTo>
                    <a:pt x="83489" y="717005"/>
                  </a:lnTo>
                  <a:lnTo>
                    <a:pt x="38360" y="659559"/>
                  </a:lnTo>
                  <a:lnTo>
                    <a:pt x="11282" y="589348"/>
                  </a:lnTo>
                  <a:lnTo>
                    <a:pt x="0" y="512754"/>
                  </a:lnTo>
                  <a:lnTo>
                    <a:pt x="6769" y="429777"/>
                  </a:lnTo>
                  <a:lnTo>
                    <a:pt x="33847" y="348928"/>
                  </a:lnTo>
                  <a:lnTo>
                    <a:pt x="76720" y="272334"/>
                  </a:lnTo>
                  <a:lnTo>
                    <a:pt x="133132" y="202122"/>
                  </a:lnTo>
                  <a:lnTo>
                    <a:pt x="203084" y="138294"/>
                  </a:lnTo>
                  <a:lnTo>
                    <a:pt x="282061" y="82976"/>
                  </a:lnTo>
                  <a:lnTo>
                    <a:pt x="370064" y="40424"/>
                  </a:lnTo>
                  <a:lnTo>
                    <a:pt x="467093" y="12765"/>
                  </a:lnTo>
                  <a:lnTo>
                    <a:pt x="561866" y="0"/>
                  </a:lnTo>
                  <a:lnTo>
                    <a:pt x="652126" y="4255"/>
                  </a:lnTo>
                  <a:lnTo>
                    <a:pt x="731103" y="23403"/>
                  </a:lnTo>
                  <a:lnTo>
                    <a:pt x="803311" y="57445"/>
                  </a:lnTo>
                  <a:lnTo>
                    <a:pt x="861979" y="102125"/>
                  </a:lnTo>
                  <a:lnTo>
                    <a:pt x="907109" y="161698"/>
                  </a:lnTo>
                  <a:lnTo>
                    <a:pt x="934187" y="229782"/>
                  </a:lnTo>
                  <a:lnTo>
                    <a:pt x="945469" y="306375"/>
                  </a:lnTo>
                  <a:lnTo>
                    <a:pt x="938700" y="389352"/>
                  </a:lnTo>
                  <a:lnTo>
                    <a:pt x="911622" y="470201"/>
                  </a:lnTo>
                  <a:lnTo>
                    <a:pt x="868749" y="546796"/>
                  </a:lnTo>
                  <a:lnTo>
                    <a:pt x="812336" y="617007"/>
                  </a:lnTo>
                  <a:lnTo>
                    <a:pt x="742385" y="680835"/>
                  </a:lnTo>
                  <a:lnTo>
                    <a:pt x="663408" y="736153"/>
                  </a:lnTo>
                  <a:lnTo>
                    <a:pt x="575405" y="778705"/>
                  </a:lnTo>
                  <a:lnTo>
                    <a:pt x="478376" y="806364"/>
                  </a:lnTo>
                  <a:lnTo>
                    <a:pt x="383603" y="819130"/>
                  </a:lnTo>
                  <a:close/>
                </a:path>
              </a:pathLst>
            </a:custGeom>
            <a:solidFill>
              <a:srgbClr val="CCE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4883222" y="4198565"/>
              <a:ext cx="706755" cy="779145"/>
            </a:xfrm>
            <a:custGeom>
              <a:rect l="l" t="t" r="r" b="b"/>
              <a:pathLst>
                <a:path w="706754" h="779145">
                  <a:moveTo>
                    <a:pt x="374577" y="778705"/>
                  </a:moveTo>
                  <a:lnTo>
                    <a:pt x="327191" y="778705"/>
                  </a:lnTo>
                  <a:lnTo>
                    <a:pt x="275292" y="774450"/>
                  </a:lnTo>
                  <a:lnTo>
                    <a:pt x="225649" y="768067"/>
                  </a:lnTo>
                  <a:lnTo>
                    <a:pt x="178263" y="755301"/>
                  </a:lnTo>
                  <a:lnTo>
                    <a:pt x="135389" y="736153"/>
                  </a:lnTo>
                  <a:lnTo>
                    <a:pt x="99285" y="710622"/>
                  </a:lnTo>
                  <a:lnTo>
                    <a:pt x="74464" y="678707"/>
                  </a:lnTo>
                  <a:lnTo>
                    <a:pt x="51899" y="640410"/>
                  </a:lnTo>
                  <a:lnTo>
                    <a:pt x="33847" y="602114"/>
                  </a:lnTo>
                  <a:lnTo>
                    <a:pt x="18051" y="563816"/>
                  </a:lnTo>
                  <a:lnTo>
                    <a:pt x="6769" y="525519"/>
                  </a:lnTo>
                  <a:lnTo>
                    <a:pt x="0" y="485095"/>
                  </a:lnTo>
                  <a:lnTo>
                    <a:pt x="2256" y="444670"/>
                  </a:lnTo>
                  <a:lnTo>
                    <a:pt x="9026" y="404246"/>
                  </a:lnTo>
                  <a:lnTo>
                    <a:pt x="27078" y="359566"/>
                  </a:lnTo>
                  <a:lnTo>
                    <a:pt x="54155" y="314886"/>
                  </a:lnTo>
                  <a:lnTo>
                    <a:pt x="92516" y="261696"/>
                  </a:lnTo>
                  <a:lnTo>
                    <a:pt x="137646" y="208505"/>
                  </a:lnTo>
                  <a:lnTo>
                    <a:pt x="187288" y="155315"/>
                  </a:lnTo>
                  <a:lnTo>
                    <a:pt x="234675" y="106380"/>
                  </a:lnTo>
                  <a:lnTo>
                    <a:pt x="279805" y="68083"/>
                  </a:lnTo>
                  <a:lnTo>
                    <a:pt x="318165" y="40424"/>
                  </a:lnTo>
                  <a:lnTo>
                    <a:pt x="372321" y="23403"/>
                  </a:lnTo>
                  <a:lnTo>
                    <a:pt x="406168" y="19148"/>
                  </a:lnTo>
                  <a:lnTo>
                    <a:pt x="444529" y="12765"/>
                  </a:lnTo>
                  <a:lnTo>
                    <a:pt x="482889" y="8510"/>
                  </a:lnTo>
                  <a:lnTo>
                    <a:pt x="518993" y="6382"/>
                  </a:lnTo>
                  <a:lnTo>
                    <a:pt x="550584" y="2127"/>
                  </a:lnTo>
                  <a:lnTo>
                    <a:pt x="570892" y="0"/>
                  </a:lnTo>
                  <a:lnTo>
                    <a:pt x="577662" y="0"/>
                  </a:lnTo>
                  <a:lnTo>
                    <a:pt x="706282" y="655304"/>
                  </a:lnTo>
                  <a:lnTo>
                    <a:pt x="701769" y="661687"/>
                  </a:lnTo>
                  <a:lnTo>
                    <a:pt x="688230" y="672325"/>
                  </a:lnTo>
                  <a:lnTo>
                    <a:pt x="667921" y="689345"/>
                  </a:lnTo>
                  <a:lnTo>
                    <a:pt x="597970" y="731898"/>
                  </a:lnTo>
                  <a:lnTo>
                    <a:pt x="548327" y="751046"/>
                  </a:lnTo>
                  <a:lnTo>
                    <a:pt x="489658" y="765940"/>
                  </a:lnTo>
                  <a:lnTo>
                    <a:pt x="421964" y="776578"/>
                  </a:lnTo>
                  <a:lnTo>
                    <a:pt x="374577" y="778705"/>
                  </a:lnTo>
                  <a:close/>
                </a:path>
              </a:pathLst>
            </a:custGeom>
            <a:solidFill>
              <a:srgbClr val="FFFF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4905787" y="4304945"/>
              <a:ext cx="503555" cy="675005"/>
            </a:xfrm>
            <a:custGeom>
              <a:rect l="l" t="t" r="r" b="b"/>
              <a:pathLst>
                <a:path w="503554" h="675004">
                  <a:moveTo>
                    <a:pt x="304626" y="674453"/>
                  </a:moveTo>
                  <a:lnTo>
                    <a:pt x="261753" y="672325"/>
                  </a:lnTo>
                  <a:lnTo>
                    <a:pt x="223392" y="665942"/>
                  </a:lnTo>
                  <a:lnTo>
                    <a:pt x="153441" y="646793"/>
                  </a:lnTo>
                  <a:lnTo>
                    <a:pt x="103798" y="610624"/>
                  </a:lnTo>
                  <a:lnTo>
                    <a:pt x="58668" y="553179"/>
                  </a:lnTo>
                  <a:lnTo>
                    <a:pt x="36103" y="519137"/>
                  </a:lnTo>
                  <a:lnTo>
                    <a:pt x="20308" y="480840"/>
                  </a:lnTo>
                  <a:lnTo>
                    <a:pt x="6769" y="438287"/>
                  </a:lnTo>
                  <a:lnTo>
                    <a:pt x="0" y="395735"/>
                  </a:lnTo>
                  <a:lnTo>
                    <a:pt x="0" y="353183"/>
                  </a:lnTo>
                  <a:lnTo>
                    <a:pt x="11282" y="308503"/>
                  </a:lnTo>
                  <a:lnTo>
                    <a:pt x="27078" y="263823"/>
                  </a:lnTo>
                  <a:lnTo>
                    <a:pt x="47386" y="219143"/>
                  </a:lnTo>
                  <a:lnTo>
                    <a:pt x="69951" y="174464"/>
                  </a:lnTo>
                  <a:lnTo>
                    <a:pt x="92516" y="131912"/>
                  </a:lnTo>
                  <a:lnTo>
                    <a:pt x="112824" y="95742"/>
                  </a:lnTo>
                  <a:lnTo>
                    <a:pt x="128620" y="65956"/>
                  </a:lnTo>
                  <a:lnTo>
                    <a:pt x="139902" y="46807"/>
                  </a:lnTo>
                  <a:lnTo>
                    <a:pt x="144415" y="40424"/>
                  </a:lnTo>
                  <a:lnTo>
                    <a:pt x="385860" y="0"/>
                  </a:lnTo>
                  <a:lnTo>
                    <a:pt x="500941" y="634028"/>
                  </a:lnTo>
                  <a:lnTo>
                    <a:pt x="503197" y="636155"/>
                  </a:lnTo>
                  <a:lnTo>
                    <a:pt x="503197" y="642538"/>
                  </a:lnTo>
                  <a:lnTo>
                    <a:pt x="500941" y="648921"/>
                  </a:lnTo>
                  <a:lnTo>
                    <a:pt x="489658" y="653176"/>
                  </a:lnTo>
                  <a:lnTo>
                    <a:pt x="471606" y="659559"/>
                  </a:lnTo>
                  <a:lnTo>
                    <a:pt x="442272" y="665942"/>
                  </a:lnTo>
                  <a:lnTo>
                    <a:pt x="399399" y="670197"/>
                  </a:lnTo>
                  <a:lnTo>
                    <a:pt x="304626" y="674453"/>
                  </a:lnTo>
                  <a:close/>
                </a:path>
              </a:pathLst>
            </a:custGeom>
            <a:solidFill>
              <a:srgbClr val="CC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4892243" y="4409198"/>
              <a:ext cx="438150" cy="421640"/>
            </a:xfrm>
            <a:custGeom>
              <a:rect l="l" t="t" r="r" b="b"/>
              <a:pathLst>
                <a:path w="438150" h="421639">
                  <a:moveTo>
                    <a:pt x="376834" y="48945"/>
                  </a:moveTo>
                  <a:lnTo>
                    <a:pt x="370065" y="0"/>
                  </a:lnTo>
                  <a:lnTo>
                    <a:pt x="51892" y="61709"/>
                  </a:lnTo>
                  <a:lnTo>
                    <a:pt x="47383" y="70218"/>
                  </a:lnTo>
                  <a:lnTo>
                    <a:pt x="45123" y="78727"/>
                  </a:lnTo>
                  <a:lnTo>
                    <a:pt x="42875" y="85115"/>
                  </a:lnTo>
                  <a:lnTo>
                    <a:pt x="38354" y="102133"/>
                  </a:lnTo>
                  <a:lnTo>
                    <a:pt x="36106" y="112763"/>
                  </a:lnTo>
                  <a:lnTo>
                    <a:pt x="376834" y="48945"/>
                  </a:lnTo>
                  <a:close/>
                </a:path>
                <a:path w="438150" h="421639">
                  <a:moveTo>
                    <a:pt x="397141" y="147637"/>
                  </a:moveTo>
                  <a:lnTo>
                    <a:pt x="390372" y="99999"/>
                  </a:lnTo>
                  <a:lnTo>
                    <a:pt x="15798" y="171450"/>
                  </a:lnTo>
                  <a:lnTo>
                    <a:pt x="15798" y="175780"/>
                  </a:lnTo>
                  <a:lnTo>
                    <a:pt x="11277" y="188760"/>
                  </a:lnTo>
                  <a:lnTo>
                    <a:pt x="4508" y="214744"/>
                  </a:lnTo>
                  <a:lnTo>
                    <a:pt x="0" y="223405"/>
                  </a:lnTo>
                  <a:lnTo>
                    <a:pt x="397141" y="147637"/>
                  </a:lnTo>
                  <a:close/>
                </a:path>
                <a:path w="438150" h="421639">
                  <a:moveTo>
                    <a:pt x="417449" y="245503"/>
                  </a:moveTo>
                  <a:lnTo>
                    <a:pt x="410679" y="197878"/>
                  </a:lnTo>
                  <a:lnTo>
                    <a:pt x="22567" y="269316"/>
                  </a:lnTo>
                  <a:lnTo>
                    <a:pt x="22567" y="271487"/>
                  </a:lnTo>
                  <a:lnTo>
                    <a:pt x="20307" y="275805"/>
                  </a:lnTo>
                  <a:lnTo>
                    <a:pt x="20307" y="280136"/>
                  </a:lnTo>
                  <a:lnTo>
                    <a:pt x="18046" y="286639"/>
                  </a:lnTo>
                  <a:lnTo>
                    <a:pt x="15798" y="295300"/>
                  </a:lnTo>
                  <a:lnTo>
                    <a:pt x="11277" y="303961"/>
                  </a:lnTo>
                  <a:lnTo>
                    <a:pt x="6769" y="321271"/>
                  </a:lnTo>
                  <a:lnTo>
                    <a:pt x="417449" y="245503"/>
                  </a:lnTo>
                  <a:close/>
                </a:path>
                <a:path w="438150" h="421639">
                  <a:moveTo>
                    <a:pt x="437756" y="344678"/>
                  </a:moveTo>
                  <a:lnTo>
                    <a:pt x="430987" y="295744"/>
                  </a:lnTo>
                  <a:lnTo>
                    <a:pt x="27076" y="374459"/>
                  </a:lnTo>
                  <a:lnTo>
                    <a:pt x="31584" y="382981"/>
                  </a:lnTo>
                  <a:lnTo>
                    <a:pt x="36106" y="389356"/>
                  </a:lnTo>
                  <a:lnTo>
                    <a:pt x="38354" y="395744"/>
                  </a:lnTo>
                  <a:lnTo>
                    <a:pt x="40614" y="404253"/>
                  </a:lnTo>
                  <a:lnTo>
                    <a:pt x="40614" y="412762"/>
                  </a:lnTo>
                  <a:lnTo>
                    <a:pt x="38354" y="421271"/>
                  </a:lnTo>
                  <a:lnTo>
                    <a:pt x="437756" y="344678"/>
                  </a:lnTo>
                  <a:close/>
                </a:path>
              </a:pathLst>
            </a:custGeom>
            <a:solidFill>
              <a:srgbClr val="7F7F7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4880965" y="4168778"/>
              <a:ext cx="850900" cy="747395"/>
            </a:xfrm>
            <a:custGeom>
              <a:rect l="l" t="t" r="r" b="b"/>
              <a:pathLst>
                <a:path w="850900" h="747395">
                  <a:moveTo>
                    <a:pt x="128620" y="746791"/>
                  </a:moveTo>
                  <a:lnTo>
                    <a:pt x="69951" y="699984"/>
                  </a:lnTo>
                  <a:lnTo>
                    <a:pt x="31590" y="638283"/>
                  </a:lnTo>
                  <a:lnTo>
                    <a:pt x="18051" y="602114"/>
                  </a:lnTo>
                  <a:lnTo>
                    <a:pt x="2256" y="525519"/>
                  </a:lnTo>
                  <a:lnTo>
                    <a:pt x="0" y="487222"/>
                  </a:lnTo>
                  <a:lnTo>
                    <a:pt x="6769" y="410628"/>
                  </a:lnTo>
                  <a:lnTo>
                    <a:pt x="31590" y="336162"/>
                  </a:lnTo>
                  <a:lnTo>
                    <a:pt x="72207" y="265951"/>
                  </a:lnTo>
                  <a:lnTo>
                    <a:pt x="124106" y="199995"/>
                  </a:lnTo>
                  <a:lnTo>
                    <a:pt x="189545" y="140422"/>
                  </a:lnTo>
                  <a:lnTo>
                    <a:pt x="264009" y="89359"/>
                  </a:lnTo>
                  <a:lnTo>
                    <a:pt x="345243" y="48934"/>
                  </a:lnTo>
                  <a:lnTo>
                    <a:pt x="433246" y="21276"/>
                  </a:lnTo>
                  <a:lnTo>
                    <a:pt x="494171" y="8510"/>
                  </a:lnTo>
                  <a:lnTo>
                    <a:pt x="555096" y="2127"/>
                  </a:lnTo>
                  <a:lnTo>
                    <a:pt x="611509" y="0"/>
                  </a:lnTo>
                  <a:lnTo>
                    <a:pt x="665664" y="2127"/>
                  </a:lnTo>
                  <a:lnTo>
                    <a:pt x="717564" y="12765"/>
                  </a:lnTo>
                  <a:lnTo>
                    <a:pt x="764950" y="29786"/>
                  </a:lnTo>
                  <a:lnTo>
                    <a:pt x="810080" y="53190"/>
                  </a:lnTo>
                  <a:lnTo>
                    <a:pt x="850697" y="82976"/>
                  </a:lnTo>
                  <a:lnTo>
                    <a:pt x="816849" y="65956"/>
                  </a:lnTo>
                  <a:lnTo>
                    <a:pt x="778489" y="53190"/>
                  </a:lnTo>
                  <a:lnTo>
                    <a:pt x="737872" y="44679"/>
                  </a:lnTo>
                  <a:lnTo>
                    <a:pt x="692742" y="38296"/>
                  </a:lnTo>
                  <a:lnTo>
                    <a:pt x="645356" y="36169"/>
                  </a:lnTo>
                  <a:lnTo>
                    <a:pt x="600226" y="36169"/>
                  </a:lnTo>
                  <a:lnTo>
                    <a:pt x="552840" y="40424"/>
                  </a:lnTo>
                  <a:lnTo>
                    <a:pt x="507710" y="46807"/>
                  </a:lnTo>
                  <a:lnTo>
                    <a:pt x="397142" y="76594"/>
                  </a:lnTo>
                  <a:lnTo>
                    <a:pt x="300113" y="121273"/>
                  </a:lnTo>
                  <a:lnTo>
                    <a:pt x="218879" y="176591"/>
                  </a:lnTo>
                  <a:lnTo>
                    <a:pt x="153441" y="242547"/>
                  </a:lnTo>
                  <a:lnTo>
                    <a:pt x="101541" y="314886"/>
                  </a:lnTo>
                  <a:lnTo>
                    <a:pt x="65438" y="389352"/>
                  </a:lnTo>
                  <a:lnTo>
                    <a:pt x="42873" y="468074"/>
                  </a:lnTo>
                  <a:lnTo>
                    <a:pt x="38360" y="544668"/>
                  </a:lnTo>
                  <a:lnTo>
                    <a:pt x="38360" y="576582"/>
                  </a:lnTo>
                  <a:lnTo>
                    <a:pt x="51899" y="631900"/>
                  </a:lnTo>
                  <a:lnTo>
                    <a:pt x="74464" y="682963"/>
                  </a:lnTo>
                  <a:lnTo>
                    <a:pt x="108311" y="727643"/>
                  </a:lnTo>
                  <a:lnTo>
                    <a:pt x="128620" y="746791"/>
                  </a:lnTo>
                  <a:close/>
                </a:path>
              </a:pathLst>
            </a:custGeom>
            <a:solidFill>
              <a:srgbClr val="969696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21000" y="60959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确定抽样框架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4940" y="861474"/>
            <a:ext cx="8227695" cy="367792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354965" marR="5080" indent="-342900">
              <a:lnSpc>
                <a:spcPts val="3520"/>
              </a:lnSpc>
              <a:spcBef>
                <a:spcPts val="80"/>
              </a:spcBef>
              <a:buSzPct val="101785"/>
              <a:buFont typeface="Impact"/>
              <a:buChar char="•"/>
              <a:tabLst>
                <a:tab pos="354965"/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抽样框架指的是目标总体中的个体的表示法，它由由一份或一组用于识别目标总体的指示说明组成</a:t>
            </a:r>
            <a:endParaRPr sz="2800">
              <a:latin typeface="宋体"/>
              <a:cs typeface="宋体"/>
            </a:endParaRPr>
          </a:p>
          <a:p>
            <a:pPr marL="755015" marR="758190" lvl="1" indent="-285115">
              <a:lnSpc>
                <a:spcPct val="100000"/>
              </a:lnSpc>
              <a:spcBef>
                <a:spcPts val="425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电话本、公司名的协会目录、邮寄名单、姓名地址</a:t>
            </a:r>
            <a:r>
              <a:rPr sz="2400" spc="-10">
                <a:solidFill>
                  <a:srgbClr val="4D4D4D"/>
                </a:solidFill>
                <a:latin typeface="宋体"/>
                <a:cs typeface="宋体"/>
              </a:rPr>
              <a:t>址录或者地图</a:t>
            </a:r>
            <a:endParaRPr sz="24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575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可能造成抽样框架误差。</a:t>
            </a:r>
            <a:endParaRPr sz="24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580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有三种办法处理抽样框架误差：</a:t>
            </a:r>
            <a:endParaRPr sz="2400">
              <a:latin typeface="宋体"/>
              <a:cs typeface="宋体"/>
            </a:endParaRPr>
          </a:p>
          <a:p>
            <a:pPr marL="1155065" lvl="2" indent="-227965">
              <a:lnSpc>
                <a:spcPct val="100000"/>
              </a:lnSpc>
              <a:spcBef>
                <a:spcPts val="465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 spc="-5">
                <a:solidFill>
                  <a:srgbClr val="4D4D4D"/>
                </a:solidFill>
                <a:latin typeface="宋体"/>
                <a:cs typeface="宋体"/>
              </a:rPr>
              <a:t>根据抽样框架重新定义总体；</a:t>
            </a:r>
            <a:endParaRPr sz="2000">
              <a:latin typeface="宋体"/>
              <a:cs typeface="宋体"/>
            </a:endParaRPr>
          </a:p>
          <a:p>
            <a:pPr marL="1155065" lvl="2" indent="-227965">
              <a:lnSpc>
                <a:spcPct val="100000"/>
              </a:lnSpc>
              <a:spcBef>
                <a:spcPts val="480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 spc="-5">
                <a:solidFill>
                  <a:srgbClr val="4D4D4D"/>
                </a:solidFill>
                <a:latin typeface="宋体"/>
                <a:cs typeface="宋体"/>
              </a:rPr>
              <a:t>通过数据收集阶段的筛选被访者来考虑抽样框架误差；</a:t>
            </a:r>
            <a:endParaRPr sz="2000">
              <a:latin typeface="宋体"/>
              <a:cs typeface="宋体"/>
            </a:endParaRPr>
          </a:p>
          <a:p>
            <a:pPr marL="1155065" lvl="2" indent="-227965">
              <a:lnSpc>
                <a:spcPct val="100000"/>
              </a:lnSpc>
              <a:spcBef>
                <a:spcPts val="480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 spc="-5">
                <a:solidFill>
                  <a:srgbClr val="4D4D4D"/>
                </a:solidFill>
                <a:latin typeface="宋体"/>
                <a:cs typeface="宋体"/>
              </a:rPr>
              <a:t>通过加权的方案来调整所收集的数据，弥补抽样框架误差。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400800" y="4826000"/>
            <a:ext cx="2743200" cy="129857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0" y="654049"/>
            <a:ext cx="8317230" cy="76200"/>
          </a:xfrm>
          <a:custGeom>
            <a:rect l="l" t="t" r="r" b="b"/>
            <a:pathLst>
              <a:path w="8317230" h="76200">
                <a:moveTo>
                  <a:pt x="8316900" y="63500"/>
                </a:moveTo>
                <a:lnTo>
                  <a:pt x="0" y="63500"/>
                </a:lnTo>
                <a:lnTo>
                  <a:pt x="0" y="76200"/>
                </a:lnTo>
                <a:lnTo>
                  <a:pt x="8316900" y="76200"/>
                </a:lnTo>
                <a:lnTo>
                  <a:pt x="8316900" y="63500"/>
                </a:lnTo>
                <a:close/>
              </a:path>
              <a:path w="8317230" h="76200">
                <a:moveTo>
                  <a:pt x="8316900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8316900" y="50800"/>
                </a:lnTo>
                <a:lnTo>
                  <a:pt x="8316900" y="25400"/>
                </a:lnTo>
                <a:close/>
              </a:path>
              <a:path w="8317230" h="76200">
                <a:moveTo>
                  <a:pt x="8316900" y="0"/>
                </a:moveTo>
                <a:lnTo>
                  <a:pt x="0" y="0"/>
                </a:lnTo>
                <a:lnTo>
                  <a:pt x="0" y="12700"/>
                </a:lnTo>
                <a:lnTo>
                  <a:pt x="8316900" y="12700"/>
                </a:lnTo>
                <a:lnTo>
                  <a:pt x="8316900" y="0"/>
                </a:lnTo>
                <a:close/>
              </a:path>
            </a:pathLst>
          </a:custGeom>
          <a:solidFill>
            <a:srgbClr val="FFFF66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912812" y="6408737"/>
            <a:ext cx="5829300" cy="449580"/>
          </a:xfrm>
          <a:custGeom>
            <a:rect l="l" t="t" r="r" b="b"/>
            <a:pathLst>
              <a:path w="5829300" h="449579">
                <a:moveTo>
                  <a:pt x="0" y="0"/>
                </a:moveTo>
                <a:lnTo>
                  <a:pt x="5829300" y="0"/>
                </a:lnTo>
                <a:lnTo>
                  <a:pt x="5829300" y="449262"/>
                </a:lnTo>
                <a:lnTo>
                  <a:pt x="0" y="449262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992187" y="6509067"/>
            <a:ext cx="3987800" cy="26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b="1" spc="105">
                <a:solidFill>
                  <a:srgbClr val="FFFF99"/>
                </a:solidFill>
                <a:latin typeface="Microsoft JhengHei"/>
                <a:cs typeface="Microsoft JhengHei"/>
              </a:rPr>
              <a:t>来自 </a:t>
            </a:r>
            <a:r>
              <a:rPr sz="1600" b="1" spc="-280">
                <a:solidFill>
                  <a:srgbClr val="FFFF99"/>
                </a:solidFill>
                <a:latin typeface="Microsoft JhengHei"/>
                <a:cs typeface="Microsoft JhengHei"/>
                <a:hlinkClick r:id="rId3"/>
              </a:rPr>
              <a:t>www.</a:t>
            </a:r>
            <a:r>
              <a:rPr sz="1600" b="1" spc="335">
                <a:solidFill>
                  <a:srgbClr val="FFFF99"/>
                </a:solidFill>
                <a:latin typeface="Microsoft JhengHei"/>
                <a:cs typeface="Microsoft JhengHei"/>
              </a:rPr>
              <a:t> </a:t>
            </a:r>
            <a:r>
              <a:rPr sz="1600" b="1" spc="-25">
                <a:solidFill>
                  <a:srgbClr val="FFFF99"/>
                </a:solidFill>
                <a:latin typeface="Microsoft JhengHei"/>
                <a:cs typeface="Microsoft JhengHei"/>
              </a:rPr>
              <a:t>cnshu.cn</a:t>
            </a:r>
            <a:r>
              <a:rPr sz="1600" b="1" spc="15">
                <a:solidFill>
                  <a:srgbClr val="FFFF99"/>
                </a:solidFill>
                <a:latin typeface="Microsoft JhengHei"/>
                <a:cs typeface="Microsoft JhengHei"/>
              </a:rPr>
              <a:t> 中国最大的资料库下载</a:t>
            </a:r>
            <a:endParaRPr sz="16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273300" y="2737167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>
                <a:solidFill>
                  <a:srgbClr val="FFFFFF"/>
                </a:solidFill>
              </a:rPr>
              <a:t>三、选择一种抽样技术</a:t>
            </a:r>
            <a:endParaRPr sz="3600"/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3117850" y="4337050"/>
            <a:ext cx="1915973" cy="18401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17800" y="60959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抽样技术的分类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4940" y="882332"/>
            <a:ext cx="8425180" cy="48526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93725" indent="-342900">
              <a:lnSpc>
                <a:spcPct val="100000"/>
              </a:lnSpc>
              <a:spcBef>
                <a:spcPts val="100"/>
              </a:spcBef>
              <a:buSzPct val="101785"/>
              <a:buFont typeface="Impact"/>
              <a:buChar char="•"/>
              <a:tabLst>
                <a:tab pos="354965"/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抽样技术可以被宽泛地分为非概率抽样和概率抽</a:t>
            </a:r>
            <a:r>
              <a:rPr sz="2800" spc="-50">
                <a:solidFill>
                  <a:srgbClr val="4D4D4D"/>
                </a:solidFill>
                <a:latin typeface="宋体"/>
                <a:cs typeface="宋体"/>
              </a:rPr>
              <a:t>样</a:t>
            </a:r>
            <a:endParaRPr sz="2800">
              <a:latin typeface="宋体"/>
              <a:cs typeface="宋体"/>
            </a:endParaRPr>
          </a:p>
          <a:p>
            <a:pPr marL="755015" marR="346075" lvl="1" indent="-285115">
              <a:lnSpc>
                <a:spcPct val="100000"/>
              </a:lnSpc>
              <a:spcBef>
                <a:spcPts val="560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非概率抽样依赖于研究人员的个人判断而非随机选择样</a:t>
            </a:r>
            <a:r>
              <a:rPr sz="2400" spc="-15">
                <a:solidFill>
                  <a:srgbClr val="4D4D4D"/>
                </a:solidFill>
                <a:latin typeface="宋体"/>
                <a:cs typeface="宋体"/>
              </a:rPr>
              <a:t>本个体；</a:t>
            </a:r>
            <a:endParaRPr sz="2400">
              <a:latin typeface="宋体"/>
              <a:cs typeface="宋体"/>
            </a:endParaRPr>
          </a:p>
          <a:p>
            <a:pPr marL="1155065" lvl="2" indent="-227965">
              <a:lnSpc>
                <a:spcPct val="100000"/>
              </a:lnSpc>
              <a:spcBef>
                <a:spcPts val="470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 spc="-5">
                <a:solidFill>
                  <a:srgbClr val="4D4D4D"/>
                </a:solidFill>
                <a:latin typeface="宋体"/>
                <a:cs typeface="宋体"/>
              </a:rPr>
              <a:t>可以对总体的特征很好的估计；</a:t>
            </a:r>
            <a:endParaRPr sz="2000">
              <a:latin typeface="宋体"/>
              <a:cs typeface="宋体"/>
            </a:endParaRPr>
          </a:p>
          <a:p>
            <a:pPr marL="1155065" lvl="2" indent="-227965">
              <a:lnSpc>
                <a:spcPct val="100000"/>
              </a:lnSpc>
              <a:spcBef>
                <a:spcPts val="480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 spc="-5">
                <a:solidFill>
                  <a:srgbClr val="4D4D4D"/>
                </a:solidFill>
                <a:latin typeface="宋体"/>
                <a:cs typeface="宋体"/>
              </a:rPr>
              <a:t>无法对样本结果的精确度作出客观的评价。</a:t>
            </a:r>
            <a:endParaRPr sz="20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590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概率抽样随机选择样本单位，选择每个样本的概率相等</a:t>
            </a:r>
            <a:endParaRPr sz="2400">
              <a:latin typeface="宋体"/>
              <a:cs typeface="宋体"/>
            </a:endParaRPr>
          </a:p>
          <a:p>
            <a:pPr marL="1155065" marR="403225" lvl="2" indent="-227965">
              <a:lnSpc>
                <a:spcPct val="100000"/>
              </a:lnSpc>
              <a:spcBef>
                <a:spcPts val="465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 spc="-5">
                <a:solidFill>
                  <a:srgbClr val="4D4D4D"/>
                </a:solidFill>
                <a:latin typeface="宋体"/>
                <a:cs typeface="宋体"/>
              </a:rPr>
              <a:t>每个样本不一定有相同的选择概率，但可以指定选择任一给定大小的特定样本的概率；</a:t>
            </a:r>
            <a:endParaRPr sz="2000">
              <a:latin typeface="宋体"/>
              <a:cs typeface="宋体"/>
            </a:endParaRPr>
          </a:p>
          <a:p>
            <a:pPr marL="1155065" lvl="2" indent="-227965">
              <a:lnSpc>
                <a:spcPct val="100000"/>
              </a:lnSpc>
              <a:spcBef>
                <a:spcPts val="480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 spc="-5">
                <a:solidFill>
                  <a:srgbClr val="4D4D4D"/>
                </a:solidFill>
                <a:latin typeface="宋体"/>
                <a:cs typeface="宋体"/>
              </a:rPr>
              <a:t>可以确定样本估计值的精确度；</a:t>
            </a:r>
            <a:endParaRPr sz="2000">
              <a:latin typeface="宋体"/>
              <a:cs typeface="宋体"/>
            </a:endParaRPr>
          </a:p>
          <a:p>
            <a:pPr marL="1155065" marR="403225" lvl="2" indent="-227965">
              <a:lnSpc>
                <a:spcPct val="100000"/>
              </a:lnSpc>
              <a:spcBef>
                <a:spcPts val="480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>
                <a:solidFill>
                  <a:srgbClr val="4D4D4D"/>
                </a:solidFill>
                <a:latin typeface="宋体"/>
                <a:cs typeface="宋体"/>
              </a:rPr>
              <a:t>可以根据</a:t>
            </a:r>
            <a:r>
              <a:rPr sz="2000" b="1" spc="-5">
                <a:solidFill>
                  <a:srgbClr val="4D4D4D"/>
                </a:solidFill>
                <a:latin typeface="Microsoft JhengHei"/>
                <a:cs typeface="Microsoft JhengHei"/>
              </a:rPr>
              <a:t>个体抽样对整群抽样、相等单位概率对不等概率、非分层抽样对分层抽样、随机选择对系统选择、单阶段技术对多</a:t>
            </a:r>
            <a:endParaRPr sz="2000">
              <a:latin typeface="Microsoft JhengHei"/>
              <a:cs typeface="Microsoft JhengHei"/>
            </a:endParaRPr>
          </a:p>
          <a:p>
            <a:pPr marL="1155700">
              <a:lnSpc>
                <a:spcPts val="2320"/>
              </a:lnSpc>
            </a:pPr>
            <a:r>
              <a:rPr sz="2000" b="1">
                <a:solidFill>
                  <a:srgbClr val="4D4D4D"/>
                </a:solidFill>
                <a:latin typeface="Microsoft JhengHei"/>
                <a:cs typeface="Microsoft JhengHei"/>
              </a:rPr>
              <a:t>阶段技术，</a:t>
            </a:r>
            <a:r>
              <a:rPr sz="2000">
                <a:solidFill>
                  <a:srgbClr val="4D4D4D"/>
                </a:solidFill>
                <a:latin typeface="宋体"/>
                <a:cs typeface="宋体"/>
              </a:rPr>
              <a:t>这</a:t>
            </a:r>
            <a:r>
              <a:rPr sz="2000">
                <a:solidFill>
                  <a:srgbClr val="4D4D4D"/>
                </a:solidFill>
                <a:latin typeface="Impact"/>
                <a:cs typeface="Impact"/>
              </a:rPr>
              <a:t>5</a:t>
            </a:r>
            <a:r>
              <a:rPr sz="2000">
                <a:solidFill>
                  <a:srgbClr val="4D4D4D"/>
                </a:solidFill>
                <a:latin typeface="宋体"/>
                <a:cs typeface="宋体"/>
              </a:rPr>
              <a:t>个方面所有的可能组和分成</a:t>
            </a:r>
            <a:r>
              <a:rPr sz="2000" spc="-10">
                <a:solidFill>
                  <a:srgbClr val="4D4D4D"/>
                </a:solidFill>
                <a:latin typeface="Impact"/>
                <a:cs typeface="Impact"/>
              </a:rPr>
              <a:t>32</a:t>
            </a:r>
            <a:r>
              <a:rPr sz="2000" spc="-10">
                <a:solidFill>
                  <a:srgbClr val="4D4D4D"/>
                </a:solidFill>
                <a:latin typeface="宋体"/>
                <a:cs typeface="宋体"/>
              </a:rPr>
              <a:t>种不同的抽样技术。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0" y="654049"/>
            <a:ext cx="8317230" cy="76200"/>
          </a:xfrm>
          <a:custGeom>
            <a:rect l="l" t="t" r="r" b="b"/>
            <a:pathLst>
              <a:path w="8317230" h="76200">
                <a:moveTo>
                  <a:pt x="8316900" y="63500"/>
                </a:moveTo>
                <a:lnTo>
                  <a:pt x="0" y="63500"/>
                </a:lnTo>
                <a:lnTo>
                  <a:pt x="0" y="76200"/>
                </a:lnTo>
                <a:lnTo>
                  <a:pt x="8316900" y="76200"/>
                </a:lnTo>
                <a:lnTo>
                  <a:pt x="8316900" y="63500"/>
                </a:lnTo>
                <a:close/>
              </a:path>
              <a:path w="8317230" h="76200">
                <a:moveTo>
                  <a:pt x="8316900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8316900" y="50800"/>
                </a:lnTo>
                <a:lnTo>
                  <a:pt x="8316900" y="25400"/>
                </a:lnTo>
                <a:close/>
              </a:path>
              <a:path w="8317230" h="76200">
                <a:moveTo>
                  <a:pt x="8316900" y="0"/>
                </a:moveTo>
                <a:lnTo>
                  <a:pt x="0" y="0"/>
                </a:lnTo>
                <a:lnTo>
                  <a:pt x="0" y="12700"/>
                </a:lnTo>
                <a:lnTo>
                  <a:pt x="8316900" y="12700"/>
                </a:lnTo>
                <a:lnTo>
                  <a:pt x="8316900" y="0"/>
                </a:lnTo>
                <a:close/>
              </a:path>
            </a:pathLst>
          </a:custGeom>
          <a:solidFill>
            <a:srgbClr val="FFFF66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17800" y="60959"/>
            <a:ext cx="2870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抽样技术的分类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0" y="654049"/>
            <a:ext cx="8317230" cy="76200"/>
          </a:xfrm>
          <a:custGeom>
            <a:rect l="l" t="t" r="r" b="b"/>
            <a:pathLst>
              <a:path w="8317230" h="76200">
                <a:moveTo>
                  <a:pt x="8316900" y="63500"/>
                </a:moveTo>
                <a:lnTo>
                  <a:pt x="0" y="63500"/>
                </a:lnTo>
                <a:lnTo>
                  <a:pt x="0" y="76200"/>
                </a:lnTo>
                <a:lnTo>
                  <a:pt x="8316900" y="76200"/>
                </a:lnTo>
                <a:lnTo>
                  <a:pt x="8316900" y="63500"/>
                </a:lnTo>
                <a:close/>
              </a:path>
              <a:path w="8317230" h="76200">
                <a:moveTo>
                  <a:pt x="8316900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8316900" y="50800"/>
                </a:lnTo>
                <a:lnTo>
                  <a:pt x="8316900" y="25400"/>
                </a:lnTo>
                <a:close/>
              </a:path>
              <a:path w="8317230" h="76200">
                <a:moveTo>
                  <a:pt x="8316900" y="0"/>
                </a:moveTo>
                <a:lnTo>
                  <a:pt x="0" y="0"/>
                </a:lnTo>
                <a:lnTo>
                  <a:pt x="0" y="12700"/>
                </a:lnTo>
                <a:lnTo>
                  <a:pt x="8316900" y="12700"/>
                </a:lnTo>
                <a:lnTo>
                  <a:pt x="8316900" y="0"/>
                </a:lnTo>
                <a:close/>
              </a:path>
            </a:pathLst>
          </a:custGeom>
          <a:solidFill>
            <a:srgbClr val="FFFF66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730167" y="833437"/>
            <a:ext cx="6164580" cy="4441190"/>
            <a:chOff x="730167" y="833437"/>
            <a:chExt cx="6164580" cy="4441190"/>
          </a:xfrm>
        </p:grpSpPr>
        <p:sp>
          <p:nvSpPr>
            <p:cNvPr id="6" name="object 6"/>
            <p:cNvSpPr/>
            <p:nvPr/>
          </p:nvSpPr>
          <p:spPr>
            <a:xfrm>
              <a:off x="6613495" y="2210172"/>
              <a:ext cx="267335" cy="3049905"/>
            </a:xfrm>
            <a:custGeom>
              <a:rect l="l" t="t" r="r" b="b"/>
              <a:pathLst>
                <a:path w="267334" h="3049904">
                  <a:moveTo>
                    <a:pt x="266955" y="3049889"/>
                  </a:moveTo>
                  <a:lnTo>
                    <a:pt x="0" y="3049889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6613495" y="2210172"/>
              <a:ext cx="267335" cy="2228215"/>
            </a:xfrm>
            <a:custGeom>
              <a:rect l="l" t="t" r="r" b="b"/>
              <a:pathLst>
                <a:path w="267334" h="2228215">
                  <a:moveTo>
                    <a:pt x="266955" y="2227662"/>
                  </a:moveTo>
                  <a:lnTo>
                    <a:pt x="0" y="2227662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613495" y="2210172"/>
              <a:ext cx="267335" cy="1402715"/>
            </a:xfrm>
            <a:custGeom>
              <a:rect l="l" t="t" r="r" b="b"/>
              <a:pathLst>
                <a:path w="267334" h="1402714">
                  <a:moveTo>
                    <a:pt x="266955" y="1402247"/>
                  </a:moveTo>
                  <a:lnTo>
                    <a:pt x="0" y="1402247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613495" y="2210172"/>
              <a:ext cx="267335" cy="578485"/>
            </a:xfrm>
            <a:custGeom>
              <a:rect l="l" t="t" r="r" b="b"/>
              <a:pathLst>
                <a:path w="267334" h="578485">
                  <a:moveTo>
                    <a:pt x="266955" y="578427"/>
                  </a:moveTo>
                  <a:lnTo>
                    <a:pt x="0" y="578427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172475" y="2210968"/>
              <a:ext cx="2553970" cy="274320"/>
            </a:xfrm>
            <a:custGeom>
              <a:rect l="l" t="t" r="r" b="b"/>
              <a:pathLst>
                <a:path w="2553970" h="274319">
                  <a:moveTo>
                    <a:pt x="2553552" y="274075"/>
                  </a:moveTo>
                  <a:lnTo>
                    <a:pt x="2553552" y="160005"/>
                  </a:lnTo>
                  <a:lnTo>
                    <a:pt x="0" y="160005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173270" y="2210172"/>
              <a:ext cx="893444" cy="274320"/>
            </a:xfrm>
            <a:custGeom>
              <a:rect l="l" t="t" r="r" b="b"/>
              <a:pathLst>
                <a:path w="893444" h="274319">
                  <a:moveTo>
                    <a:pt x="893028" y="274075"/>
                  </a:moveTo>
                  <a:lnTo>
                    <a:pt x="893028" y="160005"/>
                  </a:lnTo>
                  <a:lnTo>
                    <a:pt x="0" y="160005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2404185" y="2210172"/>
              <a:ext cx="769620" cy="274320"/>
            </a:xfrm>
            <a:custGeom>
              <a:rect l="l" t="t" r="r" b="b"/>
              <a:pathLst>
                <a:path w="769619" h="274319">
                  <a:moveTo>
                    <a:pt x="0" y="274075"/>
                  </a:moveTo>
                  <a:lnTo>
                    <a:pt x="0" y="160005"/>
                  </a:lnTo>
                  <a:lnTo>
                    <a:pt x="769085" y="160005"/>
                  </a:lnTo>
                  <a:lnTo>
                    <a:pt x="769085" y="0"/>
                  </a:lnTo>
                </a:path>
              </a:pathLst>
            </a:custGeom>
            <a:ln w="2857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44455" y="2210969"/>
              <a:ext cx="2430145" cy="274320"/>
            </a:xfrm>
            <a:custGeom>
              <a:rect l="l" t="t" r="r" b="b"/>
              <a:pathLst>
                <a:path w="2430145" h="274319">
                  <a:moveTo>
                    <a:pt x="0" y="274075"/>
                  </a:moveTo>
                  <a:lnTo>
                    <a:pt x="0" y="160005"/>
                  </a:lnTo>
                  <a:lnTo>
                    <a:pt x="2429609" y="160005"/>
                  </a:lnTo>
                  <a:lnTo>
                    <a:pt x="2429609" y="0"/>
                  </a:lnTo>
                </a:path>
              </a:pathLst>
            </a:custGeom>
            <a:ln w="28574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894177" y="1386351"/>
              <a:ext cx="1779905" cy="274320"/>
            </a:xfrm>
            <a:custGeom>
              <a:rect l="l" t="t" r="r" b="b"/>
              <a:pathLst>
                <a:path w="1779904" h="274319">
                  <a:moveTo>
                    <a:pt x="1779700" y="274075"/>
                  </a:moveTo>
                  <a:lnTo>
                    <a:pt x="1779700" y="160005"/>
                  </a:lnTo>
                  <a:lnTo>
                    <a:pt x="0" y="160005"/>
                  </a:lnTo>
                  <a:lnTo>
                    <a:pt x="0" y="0"/>
                  </a:lnTo>
                </a:path>
              </a:pathLst>
            </a:custGeom>
            <a:ln w="28575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234447" y="1385554"/>
              <a:ext cx="1660525" cy="274320"/>
            </a:xfrm>
            <a:custGeom>
              <a:rect l="l" t="t" r="r" b="b"/>
              <a:pathLst>
                <a:path w="1660525" h="274319">
                  <a:moveTo>
                    <a:pt x="0" y="274075"/>
                  </a:moveTo>
                  <a:lnTo>
                    <a:pt x="0" y="160005"/>
                  </a:lnTo>
                  <a:lnTo>
                    <a:pt x="1660524" y="160005"/>
                  </a:lnTo>
                  <a:lnTo>
                    <a:pt x="1660524" y="0"/>
                  </a:lnTo>
                </a:path>
              </a:pathLst>
            </a:custGeom>
            <a:ln w="28574">
              <a:solidFill>
                <a:srgbClr val="80808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210899" y="838200"/>
              <a:ext cx="1425349" cy="548151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4210899" y="838200"/>
              <a:ext cx="1425575" cy="548640"/>
            </a:xfrm>
            <a:custGeom>
              <a:rect l="l" t="t" r="r" b="b"/>
              <a:pathLst>
                <a:path w="1425575" h="548640">
                  <a:moveTo>
                    <a:pt x="0" y="59002"/>
                  </a:moveTo>
                  <a:lnTo>
                    <a:pt x="59002" y="0"/>
                  </a:lnTo>
                  <a:lnTo>
                    <a:pt x="1425349" y="0"/>
                  </a:lnTo>
                  <a:lnTo>
                    <a:pt x="1425349" y="489148"/>
                  </a:lnTo>
                  <a:lnTo>
                    <a:pt x="1366346" y="548151"/>
                  </a:lnTo>
                  <a:lnTo>
                    <a:pt x="0" y="548151"/>
                  </a:lnTo>
                  <a:lnTo>
                    <a:pt x="0" y="59002"/>
                  </a:lnTo>
                  <a:close/>
                </a:path>
                <a:path w="1425575" h="548640">
                  <a:moveTo>
                    <a:pt x="0" y="59002"/>
                  </a:moveTo>
                  <a:lnTo>
                    <a:pt x="1366346" y="59002"/>
                  </a:lnTo>
                  <a:lnTo>
                    <a:pt x="1425349" y="0"/>
                  </a:lnTo>
                </a:path>
                <a:path w="1425575" h="548640">
                  <a:moveTo>
                    <a:pt x="1366346" y="59002"/>
                  </a:moveTo>
                  <a:lnTo>
                    <a:pt x="1366346" y="548151"/>
                  </a:lnTo>
                </a:path>
              </a:pathLst>
            </a:custGeom>
            <a:ln w="9525">
              <a:solidFill>
                <a:srgbClr val="00CC99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8" name="object 18"/>
          <p:cNvSpPr txBox="1"/>
          <p:nvPr/>
        </p:nvSpPr>
        <p:spPr>
          <a:xfrm>
            <a:off x="4210899" y="999061"/>
            <a:ext cx="13620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5425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latin typeface="黑体"/>
                <a:cs typeface="黑体"/>
              </a:rPr>
              <a:t>抽样技术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2486818" y="1655664"/>
            <a:ext cx="1435100" cy="559435"/>
            <a:chOff x="2486818" y="1655664"/>
            <a:chExt cx="1435100" cy="559435"/>
          </a:xfrm>
        </p:grpSpPr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491581" y="1660427"/>
              <a:ext cx="1425349" cy="549744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2491581" y="1660427"/>
              <a:ext cx="1425575" cy="549910"/>
            </a:xfrm>
            <a:custGeom>
              <a:rect l="l" t="t" r="r" b="b"/>
              <a:pathLst>
                <a:path w="1425575" h="549910">
                  <a:moveTo>
                    <a:pt x="0" y="59174"/>
                  </a:moveTo>
                  <a:lnTo>
                    <a:pt x="59174" y="0"/>
                  </a:lnTo>
                  <a:lnTo>
                    <a:pt x="1425349" y="0"/>
                  </a:lnTo>
                  <a:lnTo>
                    <a:pt x="1425349" y="490570"/>
                  </a:lnTo>
                  <a:lnTo>
                    <a:pt x="1366175" y="549744"/>
                  </a:lnTo>
                  <a:lnTo>
                    <a:pt x="0" y="549744"/>
                  </a:lnTo>
                  <a:lnTo>
                    <a:pt x="0" y="59174"/>
                  </a:lnTo>
                  <a:close/>
                </a:path>
                <a:path w="1425575" h="549910">
                  <a:moveTo>
                    <a:pt x="0" y="59174"/>
                  </a:moveTo>
                  <a:lnTo>
                    <a:pt x="1366175" y="59174"/>
                  </a:lnTo>
                  <a:lnTo>
                    <a:pt x="1425349" y="0"/>
                  </a:lnTo>
                </a:path>
                <a:path w="1425575" h="549910">
                  <a:moveTo>
                    <a:pt x="1366175" y="59174"/>
                  </a:moveTo>
                  <a:lnTo>
                    <a:pt x="1366175" y="549744"/>
                  </a:lnTo>
                </a:path>
              </a:pathLst>
            </a:custGeom>
            <a:ln w="9525">
              <a:solidFill>
                <a:srgbClr val="3333C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2491581" y="1822170"/>
            <a:ext cx="13614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1125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黑体"/>
                <a:cs typeface="黑体"/>
              </a:rPr>
              <a:t>非概率抽样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5927043" y="1655664"/>
            <a:ext cx="1433830" cy="559435"/>
            <a:chOff x="5927043" y="1655664"/>
            <a:chExt cx="1433830" cy="559435"/>
          </a:xfrm>
        </p:grpSpPr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931806" y="1660427"/>
              <a:ext cx="1423760" cy="549744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5931806" y="1660427"/>
              <a:ext cx="1424305" cy="549910"/>
            </a:xfrm>
            <a:custGeom>
              <a:rect l="l" t="t" r="r" b="b"/>
              <a:pathLst>
                <a:path w="1424304" h="549910">
                  <a:moveTo>
                    <a:pt x="0" y="59174"/>
                  </a:moveTo>
                  <a:lnTo>
                    <a:pt x="59174" y="0"/>
                  </a:lnTo>
                  <a:lnTo>
                    <a:pt x="1423760" y="0"/>
                  </a:lnTo>
                  <a:lnTo>
                    <a:pt x="1423760" y="490570"/>
                  </a:lnTo>
                  <a:lnTo>
                    <a:pt x="1364585" y="549744"/>
                  </a:lnTo>
                  <a:lnTo>
                    <a:pt x="0" y="549744"/>
                  </a:lnTo>
                  <a:lnTo>
                    <a:pt x="0" y="59174"/>
                  </a:lnTo>
                  <a:close/>
                </a:path>
                <a:path w="1424304" h="549910">
                  <a:moveTo>
                    <a:pt x="0" y="59174"/>
                  </a:moveTo>
                  <a:lnTo>
                    <a:pt x="1364585" y="59174"/>
                  </a:lnTo>
                  <a:lnTo>
                    <a:pt x="1423760" y="0"/>
                  </a:lnTo>
                </a:path>
                <a:path w="1424304" h="549910">
                  <a:moveTo>
                    <a:pt x="1364585" y="59174"/>
                  </a:moveTo>
                  <a:lnTo>
                    <a:pt x="1364585" y="549744"/>
                  </a:lnTo>
                </a:path>
              </a:pathLst>
            </a:custGeom>
            <a:ln w="9525">
              <a:solidFill>
                <a:srgbClr val="3333CC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5931806" y="1822170"/>
            <a:ext cx="13601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479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latin typeface="黑体"/>
                <a:cs typeface="黑体"/>
              </a:rPr>
              <a:t>概率抽样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-4762" y="2479485"/>
            <a:ext cx="1435100" cy="559435"/>
            <a:chOff x="-4762" y="2479485"/>
            <a:chExt cx="1435100" cy="559435"/>
          </a:xfrm>
        </p:grpSpPr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0" y="2484248"/>
              <a:ext cx="1425349" cy="549745"/>
            </a:xfrm>
            <a:prstGeom prst="rect">
              <a:avLst/>
            </a:prstGeom>
          </p:spPr>
        </p:pic>
        <p:sp>
          <p:nvSpPr>
            <p:cNvPr id="29" name="object 29"/>
            <p:cNvSpPr/>
            <p:nvPr/>
          </p:nvSpPr>
          <p:spPr>
            <a:xfrm>
              <a:off x="0" y="2484248"/>
              <a:ext cx="1425575" cy="549910"/>
            </a:xfrm>
            <a:custGeom>
              <a:rect l="l" t="t" r="r" b="b"/>
              <a:pathLst>
                <a:path w="1425575" h="549910">
                  <a:moveTo>
                    <a:pt x="0" y="59174"/>
                  </a:moveTo>
                  <a:lnTo>
                    <a:pt x="59174" y="0"/>
                  </a:lnTo>
                  <a:lnTo>
                    <a:pt x="1425349" y="0"/>
                  </a:lnTo>
                  <a:lnTo>
                    <a:pt x="1425349" y="490570"/>
                  </a:lnTo>
                  <a:lnTo>
                    <a:pt x="1366175" y="549745"/>
                  </a:lnTo>
                  <a:lnTo>
                    <a:pt x="0" y="549745"/>
                  </a:lnTo>
                  <a:lnTo>
                    <a:pt x="0" y="59174"/>
                  </a:lnTo>
                  <a:close/>
                </a:path>
                <a:path w="1425575" h="549910">
                  <a:moveTo>
                    <a:pt x="0" y="59174"/>
                  </a:moveTo>
                  <a:lnTo>
                    <a:pt x="1366175" y="59174"/>
                  </a:lnTo>
                  <a:lnTo>
                    <a:pt x="1425349" y="0"/>
                  </a:lnTo>
                </a:path>
                <a:path w="1425575" h="549910">
                  <a:moveTo>
                    <a:pt x="1366175" y="59174"/>
                  </a:moveTo>
                  <a:lnTo>
                    <a:pt x="1366175" y="549745"/>
                  </a:lnTo>
                </a:path>
              </a:pathLst>
            </a:custGeom>
            <a:ln w="9525">
              <a:solidFill>
                <a:srgbClr val="CC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0" name="object 30"/>
          <p:cNvSpPr txBox="1"/>
          <p:nvPr/>
        </p:nvSpPr>
        <p:spPr>
          <a:xfrm>
            <a:off x="0" y="2645991"/>
            <a:ext cx="13614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5425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latin typeface="黑体"/>
                <a:cs typeface="黑体"/>
              </a:rPr>
              <a:t>便利抽样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31" name="object 31"/>
          <p:cNvGrpSpPr/>
          <p:nvPr/>
        </p:nvGrpSpPr>
        <p:grpSpPr>
          <a:xfrm>
            <a:off x="1657350" y="2479485"/>
            <a:ext cx="1433830" cy="559435"/>
            <a:chOff x="1657350" y="2479485"/>
            <a:chExt cx="1433830" cy="559435"/>
          </a:xfrm>
        </p:grpSpPr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662113" y="2484248"/>
              <a:ext cx="1423760" cy="549745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1662113" y="2484248"/>
              <a:ext cx="1424305" cy="549910"/>
            </a:xfrm>
            <a:custGeom>
              <a:rect l="l" t="t" r="r" b="b"/>
              <a:pathLst>
                <a:path w="1424305" h="549910">
                  <a:moveTo>
                    <a:pt x="0" y="59174"/>
                  </a:moveTo>
                  <a:lnTo>
                    <a:pt x="59174" y="0"/>
                  </a:lnTo>
                  <a:lnTo>
                    <a:pt x="1423760" y="0"/>
                  </a:lnTo>
                  <a:lnTo>
                    <a:pt x="1423760" y="490570"/>
                  </a:lnTo>
                  <a:lnTo>
                    <a:pt x="1364586" y="549745"/>
                  </a:lnTo>
                  <a:lnTo>
                    <a:pt x="0" y="549745"/>
                  </a:lnTo>
                  <a:lnTo>
                    <a:pt x="0" y="59174"/>
                  </a:lnTo>
                  <a:close/>
                </a:path>
                <a:path w="1424305" h="549910">
                  <a:moveTo>
                    <a:pt x="0" y="59174"/>
                  </a:moveTo>
                  <a:lnTo>
                    <a:pt x="1364586" y="59174"/>
                  </a:lnTo>
                  <a:lnTo>
                    <a:pt x="1423760" y="0"/>
                  </a:lnTo>
                </a:path>
                <a:path w="1424305" h="549910">
                  <a:moveTo>
                    <a:pt x="1364586" y="59174"/>
                  </a:moveTo>
                  <a:lnTo>
                    <a:pt x="1364586" y="549745"/>
                  </a:lnTo>
                </a:path>
              </a:pathLst>
            </a:custGeom>
            <a:ln w="9525">
              <a:solidFill>
                <a:srgbClr val="CC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4" name="object 34"/>
          <p:cNvSpPr txBox="1"/>
          <p:nvPr/>
        </p:nvSpPr>
        <p:spPr>
          <a:xfrm>
            <a:off x="1662113" y="2645991"/>
            <a:ext cx="13601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479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latin typeface="黑体"/>
                <a:cs typeface="黑体"/>
              </a:rPr>
              <a:t>判断抽样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35" name="object 35"/>
          <p:cNvGrpSpPr/>
          <p:nvPr/>
        </p:nvGrpSpPr>
        <p:grpSpPr>
          <a:xfrm>
            <a:off x="3317875" y="2479485"/>
            <a:ext cx="1435100" cy="559435"/>
            <a:chOff x="3317875" y="2479485"/>
            <a:chExt cx="1435100" cy="559435"/>
          </a:xfrm>
        </p:grpSpPr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322637" y="2484248"/>
              <a:ext cx="1425349" cy="549745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>
              <a:off x="3322637" y="2484248"/>
              <a:ext cx="1425575" cy="549910"/>
            </a:xfrm>
            <a:custGeom>
              <a:rect l="l" t="t" r="r" b="b"/>
              <a:pathLst>
                <a:path w="1425575" h="549910">
                  <a:moveTo>
                    <a:pt x="0" y="59174"/>
                  </a:moveTo>
                  <a:lnTo>
                    <a:pt x="59174" y="0"/>
                  </a:lnTo>
                  <a:lnTo>
                    <a:pt x="1425349" y="0"/>
                  </a:lnTo>
                  <a:lnTo>
                    <a:pt x="1425349" y="490570"/>
                  </a:lnTo>
                  <a:lnTo>
                    <a:pt x="1366175" y="549745"/>
                  </a:lnTo>
                  <a:lnTo>
                    <a:pt x="0" y="549745"/>
                  </a:lnTo>
                  <a:lnTo>
                    <a:pt x="0" y="59174"/>
                  </a:lnTo>
                  <a:close/>
                </a:path>
                <a:path w="1425575" h="549910">
                  <a:moveTo>
                    <a:pt x="0" y="59174"/>
                  </a:moveTo>
                  <a:lnTo>
                    <a:pt x="1366175" y="59174"/>
                  </a:lnTo>
                  <a:lnTo>
                    <a:pt x="1425349" y="0"/>
                  </a:lnTo>
                </a:path>
                <a:path w="1425575" h="549910">
                  <a:moveTo>
                    <a:pt x="1366175" y="59174"/>
                  </a:moveTo>
                  <a:lnTo>
                    <a:pt x="1366175" y="549745"/>
                  </a:lnTo>
                </a:path>
              </a:pathLst>
            </a:custGeom>
            <a:ln w="9525">
              <a:solidFill>
                <a:srgbClr val="CC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8" name="object 38"/>
          <p:cNvSpPr txBox="1"/>
          <p:nvPr/>
        </p:nvSpPr>
        <p:spPr>
          <a:xfrm>
            <a:off x="3322637" y="2645991"/>
            <a:ext cx="136144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5425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latin typeface="黑体"/>
                <a:cs typeface="黑体"/>
              </a:rPr>
              <a:t>配额抽样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4979988" y="2479485"/>
            <a:ext cx="1431925" cy="559435"/>
            <a:chOff x="4979988" y="2479485"/>
            <a:chExt cx="1431925" cy="559435"/>
          </a:xfrm>
        </p:grpSpPr>
        <p:pic>
          <p:nvPicPr>
            <p:cNvPr id="40" name="object 4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984751" y="2484248"/>
              <a:ext cx="1422171" cy="549745"/>
            </a:xfrm>
            <a:prstGeom prst="rect">
              <a:avLst/>
            </a:prstGeom>
          </p:spPr>
        </p:pic>
        <p:sp>
          <p:nvSpPr>
            <p:cNvPr id="41" name="object 41"/>
            <p:cNvSpPr/>
            <p:nvPr/>
          </p:nvSpPr>
          <p:spPr>
            <a:xfrm>
              <a:off x="4984751" y="2484248"/>
              <a:ext cx="1422400" cy="549910"/>
            </a:xfrm>
            <a:custGeom>
              <a:rect l="l" t="t" r="r" b="b"/>
              <a:pathLst>
                <a:path w="1422400" h="549910">
                  <a:moveTo>
                    <a:pt x="0" y="59174"/>
                  </a:moveTo>
                  <a:lnTo>
                    <a:pt x="59174" y="0"/>
                  </a:lnTo>
                  <a:lnTo>
                    <a:pt x="1422171" y="0"/>
                  </a:lnTo>
                  <a:lnTo>
                    <a:pt x="1422171" y="490570"/>
                  </a:lnTo>
                  <a:lnTo>
                    <a:pt x="1362997" y="549745"/>
                  </a:lnTo>
                  <a:lnTo>
                    <a:pt x="0" y="549745"/>
                  </a:lnTo>
                  <a:lnTo>
                    <a:pt x="0" y="59174"/>
                  </a:lnTo>
                  <a:close/>
                </a:path>
                <a:path w="1422400" h="549910">
                  <a:moveTo>
                    <a:pt x="0" y="59174"/>
                  </a:moveTo>
                  <a:lnTo>
                    <a:pt x="1362997" y="59174"/>
                  </a:lnTo>
                  <a:lnTo>
                    <a:pt x="1422171" y="0"/>
                  </a:lnTo>
                </a:path>
                <a:path w="1422400" h="549910">
                  <a:moveTo>
                    <a:pt x="1362997" y="59174"/>
                  </a:moveTo>
                  <a:lnTo>
                    <a:pt x="1362997" y="549745"/>
                  </a:lnTo>
                </a:path>
              </a:pathLst>
            </a:custGeom>
            <a:ln w="9525">
              <a:solidFill>
                <a:srgbClr val="CC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2" name="object 42"/>
          <p:cNvSpPr txBox="1"/>
          <p:nvPr/>
        </p:nvSpPr>
        <p:spPr>
          <a:xfrm>
            <a:off x="4984751" y="2645991"/>
            <a:ext cx="13582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9855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黑体"/>
                <a:cs typeface="黑体"/>
              </a:rPr>
              <a:t>滚雪球抽样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43" name="object 43"/>
          <p:cNvGrpSpPr/>
          <p:nvPr/>
        </p:nvGrpSpPr>
        <p:grpSpPr>
          <a:xfrm>
            <a:off x="6875688" y="2479485"/>
            <a:ext cx="1435100" cy="559435"/>
            <a:chOff x="6875688" y="2479485"/>
            <a:chExt cx="1435100" cy="559435"/>
          </a:xfrm>
        </p:grpSpPr>
        <p:pic>
          <p:nvPicPr>
            <p:cNvPr id="44" name="object 4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80450" y="2484248"/>
              <a:ext cx="1425349" cy="549745"/>
            </a:xfrm>
            <a:prstGeom prst="rect">
              <a:avLst/>
            </a:prstGeom>
          </p:spPr>
        </p:pic>
        <p:sp>
          <p:nvSpPr>
            <p:cNvPr id="45" name="object 45"/>
            <p:cNvSpPr/>
            <p:nvPr/>
          </p:nvSpPr>
          <p:spPr>
            <a:xfrm>
              <a:off x="6880450" y="2484248"/>
              <a:ext cx="1425575" cy="549910"/>
            </a:xfrm>
            <a:custGeom>
              <a:rect l="l" t="t" r="r" b="b"/>
              <a:pathLst>
                <a:path w="1425575" h="549910">
                  <a:moveTo>
                    <a:pt x="0" y="59174"/>
                  </a:moveTo>
                  <a:lnTo>
                    <a:pt x="59174" y="0"/>
                  </a:lnTo>
                  <a:lnTo>
                    <a:pt x="1425349" y="0"/>
                  </a:lnTo>
                  <a:lnTo>
                    <a:pt x="1425349" y="490570"/>
                  </a:lnTo>
                  <a:lnTo>
                    <a:pt x="1366175" y="549745"/>
                  </a:lnTo>
                  <a:lnTo>
                    <a:pt x="0" y="549745"/>
                  </a:lnTo>
                  <a:lnTo>
                    <a:pt x="0" y="59174"/>
                  </a:lnTo>
                  <a:close/>
                </a:path>
                <a:path w="1425575" h="549910">
                  <a:moveTo>
                    <a:pt x="0" y="59174"/>
                  </a:moveTo>
                  <a:lnTo>
                    <a:pt x="1366175" y="59174"/>
                  </a:lnTo>
                  <a:lnTo>
                    <a:pt x="1425349" y="0"/>
                  </a:lnTo>
                </a:path>
                <a:path w="1425575" h="549910">
                  <a:moveTo>
                    <a:pt x="1366175" y="59174"/>
                  </a:moveTo>
                  <a:lnTo>
                    <a:pt x="1366175" y="549745"/>
                  </a:lnTo>
                </a:path>
              </a:pathLst>
            </a:custGeom>
            <a:ln w="9525">
              <a:solidFill>
                <a:srgbClr val="CC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6" name="object 46"/>
          <p:cNvSpPr txBox="1"/>
          <p:nvPr/>
        </p:nvSpPr>
        <p:spPr>
          <a:xfrm>
            <a:off x="6877738" y="2645991"/>
            <a:ext cx="1371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黑体"/>
                <a:cs typeface="黑体"/>
              </a:rPr>
              <a:t>简单随机抽样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47" name="object 47"/>
          <p:cNvGrpSpPr/>
          <p:nvPr/>
        </p:nvGrpSpPr>
        <p:grpSpPr>
          <a:xfrm>
            <a:off x="6875688" y="3303306"/>
            <a:ext cx="1435100" cy="2205355"/>
            <a:chOff x="6875688" y="3303306"/>
            <a:chExt cx="1435100" cy="2205355"/>
          </a:xfrm>
        </p:grpSpPr>
        <p:pic>
          <p:nvPicPr>
            <p:cNvPr id="48" name="object 4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80450" y="3308069"/>
              <a:ext cx="1425349" cy="549745"/>
            </a:xfrm>
            <a:prstGeom prst="rect">
              <a:avLst/>
            </a:prstGeom>
          </p:spPr>
        </p:pic>
        <p:sp>
          <p:nvSpPr>
            <p:cNvPr id="49" name="object 49"/>
            <p:cNvSpPr/>
            <p:nvPr/>
          </p:nvSpPr>
          <p:spPr>
            <a:xfrm>
              <a:off x="6880450" y="3308069"/>
              <a:ext cx="1425575" cy="549910"/>
            </a:xfrm>
            <a:custGeom>
              <a:rect l="l" t="t" r="r" b="b"/>
              <a:pathLst>
                <a:path w="1425575" h="549910">
                  <a:moveTo>
                    <a:pt x="0" y="59174"/>
                  </a:moveTo>
                  <a:lnTo>
                    <a:pt x="59174" y="0"/>
                  </a:lnTo>
                  <a:lnTo>
                    <a:pt x="1425349" y="0"/>
                  </a:lnTo>
                  <a:lnTo>
                    <a:pt x="1425349" y="490570"/>
                  </a:lnTo>
                  <a:lnTo>
                    <a:pt x="1366175" y="549745"/>
                  </a:lnTo>
                  <a:lnTo>
                    <a:pt x="0" y="549745"/>
                  </a:lnTo>
                  <a:lnTo>
                    <a:pt x="0" y="59174"/>
                  </a:lnTo>
                  <a:close/>
                </a:path>
                <a:path w="1425575" h="549910">
                  <a:moveTo>
                    <a:pt x="0" y="59174"/>
                  </a:moveTo>
                  <a:lnTo>
                    <a:pt x="1366175" y="59174"/>
                  </a:lnTo>
                  <a:lnTo>
                    <a:pt x="1425349" y="0"/>
                  </a:lnTo>
                </a:path>
                <a:path w="1425575" h="549910">
                  <a:moveTo>
                    <a:pt x="1366175" y="59174"/>
                  </a:moveTo>
                  <a:lnTo>
                    <a:pt x="1366175" y="549745"/>
                  </a:lnTo>
                </a:path>
              </a:pathLst>
            </a:custGeom>
            <a:ln w="9525">
              <a:solidFill>
                <a:srgbClr val="CCCC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0" name="object 5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80450" y="4131890"/>
              <a:ext cx="1425349" cy="549745"/>
            </a:xfrm>
            <a:prstGeom prst="rect">
              <a:avLst/>
            </a:prstGeom>
          </p:spPr>
        </p:pic>
        <p:sp>
          <p:nvSpPr>
            <p:cNvPr id="51" name="object 51"/>
            <p:cNvSpPr/>
            <p:nvPr/>
          </p:nvSpPr>
          <p:spPr>
            <a:xfrm>
              <a:off x="6880450" y="4131890"/>
              <a:ext cx="1425575" cy="549910"/>
            </a:xfrm>
            <a:custGeom>
              <a:rect l="l" t="t" r="r" b="b"/>
              <a:pathLst>
                <a:path w="1425575" h="549910">
                  <a:moveTo>
                    <a:pt x="0" y="59174"/>
                  </a:moveTo>
                  <a:lnTo>
                    <a:pt x="59174" y="0"/>
                  </a:lnTo>
                  <a:lnTo>
                    <a:pt x="1425349" y="0"/>
                  </a:lnTo>
                  <a:lnTo>
                    <a:pt x="1425349" y="490570"/>
                  </a:lnTo>
                  <a:lnTo>
                    <a:pt x="1366175" y="549745"/>
                  </a:lnTo>
                  <a:lnTo>
                    <a:pt x="0" y="549745"/>
                  </a:lnTo>
                  <a:lnTo>
                    <a:pt x="0" y="59174"/>
                  </a:lnTo>
                  <a:close/>
                </a:path>
                <a:path w="1425575" h="549910">
                  <a:moveTo>
                    <a:pt x="0" y="59174"/>
                  </a:moveTo>
                  <a:lnTo>
                    <a:pt x="1366175" y="59174"/>
                  </a:lnTo>
                  <a:lnTo>
                    <a:pt x="1425349" y="0"/>
                  </a:lnTo>
                </a:path>
                <a:path w="1425575" h="549910">
                  <a:moveTo>
                    <a:pt x="1366175" y="59174"/>
                  </a:moveTo>
                  <a:lnTo>
                    <a:pt x="1366175" y="549745"/>
                  </a:lnTo>
                </a:path>
              </a:pathLst>
            </a:custGeom>
            <a:ln w="9525">
              <a:solidFill>
                <a:srgbClr val="CCCC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2" name="object 5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80450" y="4955710"/>
              <a:ext cx="1425349" cy="548151"/>
            </a:xfrm>
            <a:prstGeom prst="rect">
              <a:avLst/>
            </a:prstGeom>
          </p:spPr>
        </p:pic>
        <p:sp>
          <p:nvSpPr>
            <p:cNvPr id="53" name="object 53"/>
            <p:cNvSpPr/>
            <p:nvPr/>
          </p:nvSpPr>
          <p:spPr>
            <a:xfrm>
              <a:off x="6880450" y="4955710"/>
              <a:ext cx="1425575" cy="548640"/>
            </a:xfrm>
            <a:custGeom>
              <a:rect l="l" t="t" r="r" b="b"/>
              <a:pathLst>
                <a:path w="1425575" h="548639">
                  <a:moveTo>
                    <a:pt x="0" y="59002"/>
                  </a:moveTo>
                  <a:lnTo>
                    <a:pt x="59002" y="0"/>
                  </a:lnTo>
                  <a:lnTo>
                    <a:pt x="1425349" y="0"/>
                  </a:lnTo>
                  <a:lnTo>
                    <a:pt x="1425349" y="489148"/>
                  </a:lnTo>
                  <a:lnTo>
                    <a:pt x="1366346" y="548151"/>
                  </a:lnTo>
                  <a:lnTo>
                    <a:pt x="0" y="548151"/>
                  </a:lnTo>
                  <a:lnTo>
                    <a:pt x="0" y="59002"/>
                  </a:lnTo>
                  <a:close/>
                </a:path>
                <a:path w="1425575" h="548639">
                  <a:moveTo>
                    <a:pt x="0" y="59002"/>
                  </a:moveTo>
                  <a:lnTo>
                    <a:pt x="1366346" y="59002"/>
                  </a:lnTo>
                  <a:lnTo>
                    <a:pt x="1425349" y="0"/>
                  </a:lnTo>
                </a:path>
                <a:path w="1425575" h="548639">
                  <a:moveTo>
                    <a:pt x="1366346" y="59002"/>
                  </a:moveTo>
                  <a:lnTo>
                    <a:pt x="1366346" y="548151"/>
                  </a:lnTo>
                </a:path>
              </a:pathLst>
            </a:custGeom>
            <a:ln w="9525">
              <a:solidFill>
                <a:srgbClr val="CC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4" name="object 54"/>
          <p:cNvSpPr txBox="1"/>
          <p:nvPr/>
        </p:nvSpPr>
        <p:spPr>
          <a:xfrm>
            <a:off x="6880450" y="3469812"/>
            <a:ext cx="1362075" cy="1946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5425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latin typeface="黑体"/>
                <a:cs typeface="黑体"/>
              </a:rPr>
              <a:t>系统抽样</a:t>
            </a:r>
            <a:endParaRPr sz="1800">
              <a:latin typeface="黑体"/>
              <a:cs typeface="黑体"/>
            </a:endParaRPr>
          </a:p>
          <a:p>
            <a:pPr marL="225425" marR="213360" indent="-635">
              <a:lnSpc>
                <a:spcPct val="300000"/>
              </a:lnSpc>
              <a:spcBef>
                <a:spcPts val="5"/>
              </a:spcBef>
            </a:pPr>
            <a:r>
              <a:rPr sz="1800" spc="-15">
                <a:latin typeface="黑体"/>
                <a:cs typeface="黑体"/>
              </a:rPr>
              <a:t>分层抽样整群抽样</a:t>
            </a:r>
            <a:endParaRPr sz="1800">
              <a:latin typeface="黑体"/>
              <a:cs typeface="黑体"/>
            </a:endParaRPr>
          </a:p>
        </p:txBody>
      </p:sp>
      <p:pic>
        <p:nvPicPr>
          <p:cNvPr id="55" name="object 55"/>
          <p:cNvPicPr/>
          <p:nvPr/>
        </p:nvPicPr>
        <p:blipFill>
          <a:blip r:embed="rId14"/>
          <a:stretch>
            <a:fillRect/>
          </a:stretch>
        </p:blipFill>
        <p:spPr>
          <a:xfrm>
            <a:off x="457200" y="3429000"/>
            <a:ext cx="4851273" cy="207468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27400" y="60959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便利抽样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4940" y="882332"/>
            <a:ext cx="8191500" cy="4513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361315" indent="-342900" algn="just">
              <a:lnSpc>
                <a:spcPct val="100000"/>
              </a:lnSpc>
              <a:spcBef>
                <a:spcPts val="100"/>
              </a:spcBef>
              <a:buSzPct val="101785"/>
              <a:buFont typeface="Impact"/>
              <a:buChar char="•"/>
              <a:tabLst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以研究者或访问者方便来选择被访者，通常被访者由于碰巧在恰当的时间正处在恰当的地点而被</a:t>
            </a:r>
            <a:r>
              <a:rPr sz="2800" spc="-25">
                <a:solidFill>
                  <a:srgbClr val="4D4D4D"/>
                </a:solidFill>
                <a:latin typeface="宋体"/>
                <a:cs typeface="宋体"/>
              </a:rPr>
              <a:t>选中</a:t>
            </a:r>
            <a:endParaRPr sz="28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560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使用学生以及社会组织成员；</a:t>
            </a:r>
            <a:endParaRPr sz="24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580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10">
                <a:solidFill>
                  <a:srgbClr val="4D4D4D"/>
                </a:solidFill>
                <a:latin typeface="宋体"/>
                <a:cs typeface="宋体"/>
              </a:rPr>
              <a:t>商场拦截购物者；</a:t>
            </a:r>
            <a:endParaRPr sz="24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575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使用费用帐目清单确定的百货商店；</a:t>
            </a:r>
            <a:endParaRPr sz="24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480"/>
              </a:spcBef>
              <a:buSzPct val="102083"/>
              <a:buChar char="•"/>
              <a:tabLst>
                <a:tab pos="755015"/>
                <a:tab pos="755650"/>
              </a:tabLst>
            </a:pPr>
            <a:r>
              <a:rPr sz="2400">
                <a:solidFill>
                  <a:srgbClr val="4D4D4D"/>
                </a:solidFill>
                <a:latin typeface="Impact"/>
                <a:cs typeface="Impact"/>
              </a:rPr>
              <a:t>“</a:t>
            </a:r>
            <a:r>
              <a:rPr sz="2400">
                <a:solidFill>
                  <a:srgbClr val="4D4D4D"/>
                </a:solidFill>
                <a:latin typeface="宋体"/>
                <a:cs typeface="宋体"/>
              </a:rPr>
              <a:t>街上的行人</a:t>
            </a:r>
            <a:r>
              <a:rPr sz="2400">
                <a:solidFill>
                  <a:srgbClr val="4D4D4D"/>
                </a:solidFill>
                <a:latin typeface="Impact"/>
                <a:cs typeface="Impact"/>
              </a:rPr>
              <a:t>”</a:t>
            </a:r>
            <a:r>
              <a:rPr sz="2400" spc="-20">
                <a:solidFill>
                  <a:srgbClr val="4D4D4D"/>
                </a:solidFill>
                <a:latin typeface="宋体"/>
                <a:cs typeface="宋体"/>
              </a:rPr>
              <a:t>访谈。</a:t>
            </a:r>
            <a:endParaRPr sz="2400">
              <a:latin typeface="宋体"/>
              <a:cs typeface="宋体"/>
            </a:endParaRPr>
          </a:p>
          <a:p>
            <a:pPr marL="354965" marR="5080" indent="-342900">
              <a:lnSpc>
                <a:spcPct val="100000"/>
              </a:lnSpc>
              <a:spcBef>
                <a:spcPts val="780"/>
              </a:spcBef>
              <a:buSzPct val="101785"/>
              <a:buFont typeface="Impact"/>
              <a:buChar char="•"/>
              <a:tabLst>
                <a:tab pos="354965"/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便利抽样在所有抽样技术中成本最低、耗时最少，</a:t>
            </a:r>
            <a:r>
              <a:rPr sz="2800" spc="-10">
                <a:solidFill>
                  <a:srgbClr val="4D4D4D"/>
                </a:solidFill>
                <a:latin typeface="宋体"/>
                <a:cs typeface="宋体"/>
              </a:rPr>
              <a:t>抽样单位易于接近；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SzPct val="101785"/>
              <a:buFont typeface="Impact"/>
              <a:buChar char="•"/>
              <a:tabLst>
                <a:tab pos="354965"/>
                <a:tab pos="355600"/>
              </a:tabLst>
            </a:pPr>
            <a:r>
              <a:rPr sz="2800" spc="-10">
                <a:solidFill>
                  <a:srgbClr val="4D4D4D"/>
                </a:solidFill>
                <a:latin typeface="宋体"/>
                <a:cs typeface="宋体"/>
              </a:rPr>
              <a:t>不能代表总体。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400800" y="4826000"/>
            <a:ext cx="2743200" cy="129857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0" y="654049"/>
            <a:ext cx="8317230" cy="76200"/>
          </a:xfrm>
          <a:custGeom>
            <a:rect l="l" t="t" r="r" b="b"/>
            <a:pathLst>
              <a:path w="8317230" h="76200">
                <a:moveTo>
                  <a:pt x="8316900" y="63500"/>
                </a:moveTo>
                <a:lnTo>
                  <a:pt x="0" y="63500"/>
                </a:lnTo>
                <a:lnTo>
                  <a:pt x="0" y="76200"/>
                </a:lnTo>
                <a:lnTo>
                  <a:pt x="8316900" y="76200"/>
                </a:lnTo>
                <a:lnTo>
                  <a:pt x="8316900" y="63500"/>
                </a:lnTo>
                <a:close/>
              </a:path>
              <a:path w="8317230" h="76200">
                <a:moveTo>
                  <a:pt x="8316900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8316900" y="50800"/>
                </a:lnTo>
                <a:lnTo>
                  <a:pt x="8316900" y="25400"/>
                </a:lnTo>
                <a:close/>
              </a:path>
              <a:path w="8317230" h="76200">
                <a:moveTo>
                  <a:pt x="8316900" y="0"/>
                </a:moveTo>
                <a:lnTo>
                  <a:pt x="0" y="0"/>
                </a:lnTo>
                <a:lnTo>
                  <a:pt x="0" y="12700"/>
                </a:lnTo>
                <a:lnTo>
                  <a:pt x="8316900" y="12700"/>
                </a:lnTo>
                <a:lnTo>
                  <a:pt x="8316900" y="0"/>
                </a:lnTo>
                <a:close/>
              </a:path>
            </a:pathLst>
          </a:custGeom>
          <a:solidFill>
            <a:srgbClr val="FFFF66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27400" y="60959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判断抽样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4940" y="882332"/>
            <a:ext cx="8083550" cy="31483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252729" indent="-342900">
              <a:lnSpc>
                <a:spcPct val="100000"/>
              </a:lnSpc>
              <a:spcBef>
                <a:spcPts val="100"/>
              </a:spcBef>
              <a:buSzPct val="101785"/>
              <a:buFont typeface="Impact"/>
              <a:buChar char="•"/>
              <a:tabLst>
                <a:tab pos="354965"/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判断抽样是便利抽样的一种形式，根据研究人员的判断选出总体中的个体</a:t>
            </a:r>
            <a:endParaRPr sz="28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560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进行判断的研究人员或专家选出要被包括进样本的个体</a:t>
            </a:r>
            <a:endParaRPr sz="2400">
              <a:latin typeface="宋体"/>
              <a:cs typeface="宋体"/>
            </a:endParaRPr>
          </a:p>
          <a:p>
            <a:pPr marL="755015" marR="5080" lvl="1" indent="-285115">
              <a:lnSpc>
                <a:spcPct val="100000"/>
              </a:lnSpc>
              <a:spcBef>
                <a:spcPts val="580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是主观的判断，其价值完全取决于研究人员的判断、专</a:t>
            </a:r>
            <a:r>
              <a:rPr sz="2400" spc="-10">
                <a:solidFill>
                  <a:srgbClr val="4D4D4D"/>
                </a:solidFill>
                <a:latin typeface="宋体"/>
                <a:cs typeface="宋体"/>
              </a:rPr>
              <a:t>业知识以及创造力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80"/>
              </a:spcBef>
              <a:buSzPct val="101785"/>
              <a:buFont typeface="Impact"/>
              <a:buChar char="•"/>
              <a:tabLst>
                <a:tab pos="354965"/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缺点是不支持特定总体的直接推断</a:t>
            </a:r>
            <a:endParaRPr sz="28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75"/>
              </a:spcBef>
              <a:buSzPct val="101785"/>
              <a:buFont typeface="Impact"/>
              <a:buChar char="•"/>
              <a:tabLst>
                <a:tab pos="354965"/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优点是成本低、便利且快速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400800" y="4826000"/>
            <a:ext cx="2743200" cy="129857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0" y="654049"/>
            <a:ext cx="8317230" cy="76200"/>
          </a:xfrm>
          <a:custGeom>
            <a:rect l="l" t="t" r="r" b="b"/>
            <a:pathLst>
              <a:path w="8317230" h="76200">
                <a:moveTo>
                  <a:pt x="8316900" y="63500"/>
                </a:moveTo>
                <a:lnTo>
                  <a:pt x="0" y="63500"/>
                </a:lnTo>
                <a:lnTo>
                  <a:pt x="0" y="76200"/>
                </a:lnTo>
                <a:lnTo>
                  <a:pt x="8316900" y="76200"/>
                </a:lnTo>
                <a:lnTo>
                  <a:pt x="8316900" y="63500"/>
                </a:lnTo>
                <a:close/>
              </a:path>
              <a:path w="8317230" h="76200">
                <a:moveTo>
                  <a:pt x="8316900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8316900" y="50800"/>
                </a:lnTo>
                <a:lnTo>
                  <a:pt x="8316900" y="25400"/>
                </a:lnTo>
                <a:close/>
              </a:path>
              <a:path w="8317230" h="76200">
                <a:moveTo>
                  <a:pt x="8316900" y="0"/>
                </a:moveTo>
                <a:lnTo>
                  <a:pt x="0" y="0"/>
                </a:lnTo>
                <a:lnTo>
                  <a:pt x="0" y="12700"/>
                </a:lnTo>
                <a:lnTo>
                  <a:pt x="8316900" y="12700"/>
                </a:lnTo>
                <a:lnTo>
                  <a:pt x="8316900" y="0"/>
                </a:lnTo>
                <a:close/>
              </a:path>
            </a:pathLst>
          </a:custGeom>
          <a:solidFill>
            <a:srgbClr val="FFFF66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27400" y="60959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配额抽样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4940" y="807801"/>
            <a:ext cx="8191500" cy="3952875"/>
          </a:xfrm>
          <a:prstGeom prst="rect">
            <a:avLst/>
          </a:prstGeom>
        </p:spPr>
        <p:txBody>
          <a:bodyPr vert="horz" wrap="square" lIns="0" tIns="8699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85"/>
              </a:spcBef>
              <a:buSzPct val="101785"/>
              <a:buFont typeface="Impact"/>
              <a:buChar char="•"/>
              <a:tabLst>
                <a:tab pos="354965"/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配额抽样可以被看成两阶段有约束的判断抽样</a:t>
            </a:r>
            <a:endParaRPr sz="2800">
              <a:latin typeface="宋体"/>
              <a:cs typeface="宋体"/>
            </a:endParaRPr>
          </a:p>
          <a:p>
            <a:pPr marL="755650" marR="113664" lvl="1" indent="-285750" algn="just">
              <a:lnSpc>
                <a:spcPct val="100000"/>
              </a:lnSpc>
              <a:spcBef>
                <a:spcPts val="565"/>
              </a:spcBef>
              <a:buSzPct val="102083"/>
              <a:buFont typeface="Impact"/>
              <a:buChar char="•"/>
              <a:tabLst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第一阶段，由确定总体中的个体的控制类别或者配额组成，配额确保了样本的组成与总体的组成在特定特征方</a:t>
            </a:r>
            <a:r>
              <a:rPr sz="2400" spc="-15">
                <a:solidFill>
                  <a:srgbClr val="4D4D4D"/>
                </a:solidFill>
                <a:latin typeface="宋体"/>
                <a:cs typeface="宋体"/>
              </a:rPr>
              <a:t>面相同；</a:t>
            </a:r>
            <a:endParaRPr sz="2400">
              <a:latin typeface="宋体"/>
              <a:cs typeface="宋体"/>
            </a:endParaRPr>
          </a:p>
          <a:p>
            <a:pPr marL="755650" marR="113664" lvl="1" indent="-285750" algn="just">
              <a:lnSpc>
                <a:spcPct val="100000"/>
              </a:lnSpc>
              <a:spcBef>
                <a:spcPts val="575"/>
              </a:spcBef>
              <a:buSzPct val="102083"/>
              <a:buFont typeface="Impact"/>
              <a:buChar char="•"/>
              <a:tabLst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第二阶段，样本个体在便利或者判断的基础上被选择出</a:t>
            </a:r>
            <a:r>
              <a:rPr sz="2400" spc="-50">
                <a:solidFill>
                  <a:srgbClr val="4D4D4D"/>
                </a:solidFill>
                <a:latin typeface="宋体"/>
                <a:cs typeface="宋体"/>
              </a:rPr>
              <a:t>来</a:t>
            </a:r>
            <a:endParaRPr sz="24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520"/>
              </a:spcBef>
              <a:buSzPct val="101785"/>
              <a:buFont typeface="Impact"/>
              <a:buChar char="•"/>
              <a:tabLst>
                <a:tab pos="354965"/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缺点是缺乏对总体的代表性，无法计算抽样误 差</a:t>
            </a:r>
            <a:endParaRPr sz="2800">
              <a:latin typeface="宋体"/>
              <a:cs typeface="宋体"/>
            </a:endParaRPr>
          </a:p>
          <a:p>
            <a:pPr marL="354965" marR="5080" indent="-342900">
              <a:lnSpc>
                <a:spcPct val="100000"/>
              </a:lnSpc>
              <a:spcBef>
                <a:spcPts val="835"/>
              </a:spcBef>
              <a:buSzPct val="101785"/>
              <a:buFont typeface="Impact"/>
              <a:buChar char="•"/>
              <a:tabLst>
                <a:tab pos="354965"/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优点是低成本，并且为每个配额选择个体对访谈人</a:t>
            </a:r>
            <a:r>
              <a:rPr sz="2800" spc="-10">
                <a:solidFill>
                  <a:srgbClr val="4D4D4D"/>
                </a:solidFill>
                <a:latin typeface="宋体"/>
                <a:cs typeface="宋体"/>
              </a:rPr>
              <a:t>人员而言较为容易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400800" y="4826000"/>
            <a:ext cx="2743200" cy="129857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0" y="654049"/>
            <a:ext cx="8317230" cy="76200"/>
          </a:xfrm>
          <a:custGeom>
            <a:rect l="l" t="t" r="r" b="b"/>
            <a:pathLst>
              <a:path w="8317230" h="76200">
                <a:moveTo>
                  <a:pt x="8316900" y="63500"/>
                </a:moveTo>
                <a:lnTo>
                  <a:pt x="0" y="63500"/>
                </a:lnTo>
                <a:lnTo>
                  <a:pt x="0" y="76200"/>
                </a:lnTo>
                <a:lnTo>
                  <a:pt x="8316900" y="76200"/>
                </a:lnTo>
                <a:lnTo>
                  <a:pt x="8316900" y="63500"/>
                </a:lnTo>
                <a:close/>
              </a:path>
              <a:path w="8317230" h="76200">
                <a:moveTo>
                  <a:pt x="8316900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8316900" y="50800"/>
                </a:lnTo>
                <a:lnTo>
                  <a:pt x="8316900" y="25400"/>
                </a:lnTo>
                <a:close/>
              </a:path>
              <a:path w="8317230" h="76200">
                <a:moveTo>
                  <a:pt x="8316900" y="0"/>
                </a:moveTo>
                <a:lnTo>
                  <a:pt x="0" y="0"/>
                </a:lnTo>
                <a:lnTo>
                  <a:pt x="0" y="12700"/>
                </a:lnTo>
                <a:lnTo>
                  <a:pt x="8316900" y="12700"/>
                </a:lnTo>
                <a:lnTo>
                  <a:pt x="8316900" y="0"/>
                </a:lnTo>
                <a:close/>
              </a:path>
            </a:pathLst>
          </a:custGeom>
          <a:solidFill>
            <a:srgbClr val="FFFF66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滚雪球抽样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4940" y="882332"/>
            <a:ext cx="8388350" cy="34150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202565" indent="-342900" algn="just">
              <a:lnSpc>
                <a:spcPct val="100000"/>
              </a:lnSpc>
              <a:spcBef>
                <a:spcPts val="100"/>
              </a:spcBef>
              <a:buSzPct val="101785"/>
              <a:buFont typeface="Impact"/>
              <a:buChar char="•"/>
              <a:tabLst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通常是先选出一组最初的调查对象，通常是随机选选出的，在访谈之后，要求这些被访者推荐一些属属于目标总体的其他人，根据这些推选出后面的被</a:t>
            </a:r>
            <a:r>
              <a:rPr sz="2800" spc="-15">
                <a:solidFill>
                  <a:srgbClr val="4D4D4D"/>
                </a:solidFill>
                <a:latin typeface="宋体"/>
                <a:cs typeface="宋体"/>
              </a:rPr>
              <a:t>被访者。</a:t>
            </a:r>
            <a:endParaRPr sz="2800">
              <a:latin typeface="宋体"/>
              <a:cs typeface="宋体"/>
            </a:endParaRPr>
          </a:p>
          <a:p>
            <a:pPr marL="755015" marR="5080" lvl="1" indent="-285115">
              <a:lnSpc>
                <a:spcPct val="100000"/>
              </a:lnSpc>
              <a:spcBef>
                <a:spcPts val="560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与随机的方式相比，被推举的人将具备与推荐人更为翔实实的人口及心理特征。</a:t>
            </a:r>
            <a:endParaRPr sz="24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580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主要目的是估计总体中非常稀少的某些特征。</a:t>
            </a:r>
            <a:endParaRPr sz="24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575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缺点是这种方式非常耗时。</a:t>
            </a:r>
            <a:endParaRPr sz="24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400800" y="4826000"/>
            <a:ext cx="2743200" cy="129857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0" y="654049"/>
            <a:ext cx="8317230" cy="76200"/>
          </a:xfrm>
          <a:custGeom>
            <a:rect l="l" t="t" r="r" b="b"/>
            <a:pathLst>
              <a:path w="8317230" h="76200">
                <a:moveTo>
                  <a:pt x="8316900" y="63500"/>
                </a:moveTo>
                <a:lnTo>
                  <a:pt x="0" y="63500"/>
                </a:lnTo>
                <a:lnTo>
                  <a:pt x="0" y="76200"/>
                </a:lnTo>
                <a:lnTo>
                  <a:pt x="8316900" y="76200"/>
                </a:lnTo>
                <a:lnTo>
                  <a:pt x="8316900" y="63500"/>
                </a:lnTo>
                <a:close/>
              </a:path>
              <a:path w="8317230" h="76200">
                <a:moveTo>
                  <a:pt x="8316900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8316900" y="50800"/>
                </a:lnTo>
                <a:lnTo>
                  <a:pt x="8316900" y="25400"/>
                </a:lnTo>
                <a:close/>
              </a:path>
              <a:path w="8317230" h="76200">
                <a:moveTo>
                  <a:pt x="8316900" y="0"/>
                </a:moveTo>
                <a:lnTo>
                  <a:pt x="0" y="0"/>
                </a:lnTo>
                <a:lnTo>
                  <a:pt x="0" y="12700"/>
                </a:lnTo>
                <a:lnTo>
                  <a:pt x="8316900" y="12700"/>
                </a:lnTo>
                <a:lnTo>
                  <a:pt x="8316900" y="0"/>
                </a:lnTo>
                <a:close/>
              </a:path>
            </a:pathLst>
          </a:custGeom>
          <a:solidFill>
            <a:srgbClr val="FFFF66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21000" y="60959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简单随机抽样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4940" y="882332"/>
            <a:ext cx="8388350" cy="5158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202565" indent="-342900">
              <a:lnSpc>
                <a:spcPct val="100000"/>
              </a:lnSpc>
              <a:spcBef>
                <a:spcPts val="100"/>
              </a:spcBef>
              <a:buSzPct val="101785"/>
              <a:buFont typeface="Impact"/>
              <a:buChar char="•"/>
              <a:tabLst>
                <a:tab pos="354965"/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在简单随机抽样中，总体中每一个个体都有一个已已知且相等的抽中概率</a:t>
            </a:r>
            <a:endParaRPr sz="2800">
              <a:latin typeface="宋体"/>
              <a:cs typeface="宋体"/>
            </a:endParaRPr>
          </a:p>
          <a:p>
            <a:pPr marL="755015" marR="5080" lvl="1" indent="-285115">
              <a:lnSpc>
                <a:spcPct val="100000"/>
              </a:lnSpc>
              <a:spcBef>
                <a:spcPts val="560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首先确定一个抽样框架，其中的每一个个体被分配了一个</a:t>
            </a:r>
            <a:r>
              <a:rPr sz="2400" spc="-10">
                <a:solidFill>
                  <a:srgbClr val="4D4D4D"/>
                </a:solidFill>
                <a:latin typeface="宋体"/>
                <a:cs typeface="宋体"/>
              </a:rPr>
              <a:t>个唯一的号码</a:t>
            </a:r>
            <a:endParaRPr sz="2400">
              <a:latin typeface="宋体"/>
              <a:cs typeface="宋体"/>
            </a:endParaRPr>
          </a:p>
          <a:p>
            <a:pPr marL="755015" lvl="1" indent="-285115">
              <a:lnSpc>
                <a:spcPct val="100000"/>
              </a:lnSpc>
              <a:spcBef>
                <a:spcPts val="580"/>
              </a:spcBef>
              <a:buSzPct val="102083"/>
              <a:buFont typeface="Impact"/>
              <a:buChar char="•"/>
              <a:tabLst>
                <a:tab pos="755015"/>
                <a:tab pos="755650"/>
              </a:tabLst>
            </a:pPr>
            <a:r>
              <a:rPr sz="2400" spc="-5">
                <a:solidFill>
                  <a:srgbClr val="4D4D4D"/>
                </a:solidFill>
                <a:latin typeface="宋体"/>
                <a:cs typeface="宋体"/>
              </a:rPr>
              <a:t>然后产生出随机的数字来确定那些个体被包括进样本中</a:t>
            </a:r>
            <a:endParaRPr sz="2400">
              <a:latin typeface="宋体"/>
              <a:cs typeface="宋体"/>
            </a:endParaRPr>
          </a:p>
          <a:p>
            <a:pPr marL="1155065" lvl="2" indent="-227965">
              <a:lnSpc>
                <a:spcPct val="100000"/>
              </a:lnSpc>
              <a:spcBef>
                <a:spcPts val="390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>
                <a:solidFill>
                  <a:srgbClr val="4D4D4D"/>
                </a:solidFill>
                <a:latin typeface="宋体"/>
                <a:cs typeface="宋体"/>
              </a:rPr>
              <a:t>盲选</a:t>
            </a:r>
            <a:r>
              <a:rPr sz="2000" spc="-10">
                <a:solidFill>
                  <a:srgbClr val="4D4D4D"/>
                </a:solidFill>
                <a:latin typeface="Impact"/>
                <a:cs typeface="Impact"/>
              </a:rPr>
              <a:t>BlindDraw</a:t>
            </a:r>
            <a:endParaRPr sz="2000">
              <a:latin typeface="Impact"/>
              <a:cs typeface="Impact"/>
            </a:endParaRPr>
          </a:p>
          <a:p>
            <a:pPr marL="1155065" lvl="2" indent="-227965">
              <a:lnSpc>
                <a:spcPct val="100000"/>
              </a:lnSpc>
              <a:spcBef>
                <a:spcPts val="480"/>
              </a:spcBef>
              <a:buSzPct val="102500"/>
              <a:buFont typeface="Impact"/>
              <a:buChar char="•"/>
              <a:tabLst>
                <a:tab pos="1155065"/>
                <a:tab pos="1155700"/>
              </a:tabLst>
            </a:pPr>
            <a:r>
              <a:rPr sz="2000">
                <a:solidFill>
                  <a:srgbClr val="4D4D4D"/>
                </a:solidFill>
                <a:latin typeface="宋体"/>
                <a:cs typeface="宋体"/>
              </a:rPr>
              <a:t>随机数表</a:t>
            </a:r>
            <a:r>
              <a:rPr sz="2000" spc="-10">
                <a:solidFill>
                  <a:srgbClr val="4D4D4D"/>
                </a:solidFill>
                <a:latin typeface="Impact"/>
                <a:cs typeface="Impact"/>
              </a:rPr>
              <a:t>thetableofrandomnumber</a:t>
            </a:r>
            <a:endParaRPr sz="2000">
              <a:latin typeface="Impact"/>
              <a:cs typeface="Impact"/>
            </a:endParaRPr>
          </a:p>
          <a:p>
            <a:pPr marL="354965" marR="202565" indent="-342900" algn="just">
              <a:lnSpc>
                <a:spcPct val="100000"/>
              </a:lnSpc>
              <a:spcBef>
                <a:spcPts val="775"/>
              </a:spcBef>
              <a:buSzPct val="101785"/>
              <a:buFont typeface="Impact"/>
              <a:buChar char="•"/>
              <a:tabLst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优点是易于理解，样本结果可以推断总体，大多数数统计推论方法都假定数据是由简单随机抽样法法</a:t>
            </a:r>
            <a:r>
              <a:rPr sz="2800" spc="-15">
                <a:solidFill>
                  <a:srgbClr val="4D4D4D"/>
                </a:solidFill>
                <a:latin typeface="宋体"/>
                <a:cs typeface="宋体"/>
              </a:rPr>
              <a:t>法获得的</a:t>
            </a:r>
            <a:endParaRPr sz="2800">
              <a:latin typeface="宋体"/>
              <a:cs typeface="宋体"/>
            </a:endParaRPr>
          </a:p>
          <a:p>
            <a:pPr marL="354965" marR="202565" indent="-342900" algn="just">
              <a:lnSpc>
                <a:spcPct val="100000"/>
              </a:lnSpc>
              <a:spcBef>
                <a:spcPts val="670"/>
              </a:spcBef>
              <a:buSzPct val="101785"/>
              <a:buFont typeface="Impact"/>
              <a:buChar char="•"/>
              <a:tabLst>
                <a:tab pos="355600"/>
              </a:tabLst>
            </a:pPr>
            <a:r>
              <a:rPr sz="2800" spc="-5">
                <a:solidFill>
                  <a:srgbClr val="4D4D4D"/>
                </a:solidFill>
                <a:latin typeface="宋体"/>
                <a:cs typeface="宋体"/>
              </a:rPr>
              <a:t>局限性：抽样框难以构建；数据收集时间和成本高高；比其他概率抽样精确度低，标准差较大。</a:t>
            </a:r>
            <a:endParaRPr sz="28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6349999"/>
            <a:ext cx="2057400" cy="369887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0" y="654049"/>
            <a:ext cx="8317230" cy="76200"/>
          </a:xfrm>
          <a:custGeom>
            <a:rect l="l" t="t" r="r" b="b"/>
            <a:pathLst>
              <a:path w="8317230" h="76200">
                <a:moveTo>
                  <a:pt x="8316900" y="63500"/>
                </a:moveTo>
                <a:lnTo>
                  <a:pt x="0" y="63500"/>
                </a:lnTo>
                <a:lnTo>
                  <a:pt x="0" y="76200"/>
                </a:lnTo>
                <a:lnTo>
                  <a:pt x="8316900" y="76200"/>
                </a:lnTo>
                <a:lnTo>
                  <a:pt x="8316900" y="63500"/>
                </a:lnTo>
                <a:close/>
              </a:path>
              <a:path w="8317230" h="76200">
                <a:moveTo>
                  <a:pt x="8316900" y="25400"/>
                </a:moveTo>
                <a:lnTo>
                  <a:pt x="0" y="25400"/>
                </a:lnTo>
                <a:lnTo>
                  <a:pt x="0" y="50800"/>
                </a:lnTo>
                <a:lnTo>
                  <a:pt x="8316900" y="50800"/>
                </a:lnTo>
                <a:lnTo>
                  <a:pt x="8316900" y="25400"/>
                </a:lnTo>
                <a:close/>
              </a:path>
              <a:path w="8317230" h="76200">
                <a:moveTo>
                  <a:pt x="8316900" y="0"/>
                </a:moveTo>
                <a:lnTo>
                  <a:pt x="0" y="0"/>
                </a:lnTo>
                <a:lnTo>
                  <a:pt x="0" y="12700"/>
                </a:lnTo>
                <a:lnTo>
                  <a:pt x="8316900" y="12700"/>
                </a:lnTo>
                <a:lnTo>
                  <a:pt x="8316900" y="0"/>
                </a:lnTo>
                <a:close/>
              </a:path>
            </a:pathLst>
          </a:custGeom>
          <a:solidFill>
            <a:srgbClr val="FFFF66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https://d.book118.com/028142074056006025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99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黑体</vt:lpstr>
      <vt:lpstr>Microsoft JhengHei</vt:lpstr>
      <vt:lpstr>宋体</vt:lpstr>
      <vt:lpstr>Impact</vt:lpstr>
      <vt:lpstr>Office Theme</vt:lpstr>
      <vt:lpstr>抽样设计和样本量的确定</vt:lpstr>
      <vt:lpstr>本章主要内容</vt:lpstr>
      <vt:lpstr>一、定义总体</vt:lpstr>
      <vt:lpstr>定义目标总体</vt:lpstr>
      <vt:lpstr>统计推断过程</vt:lpstr>
      <vt:lpstr>二、确定抽样框架</vt:lpstr>
      <vt:lpstr>确定抽样框架</vt:lpstr>
      <vt:lpstr>三、选择一种抽样技术</vt:lpstr>
      <vt:lpstr>抽样技术的分类</vt:lpstr>
      <vt:lpstr>抽样技术的分类</vt:lpstr>
      <vt:lpstr>便利抽样</vt:lpstr>
      <vt:lpstr>判断抽样</vt:lpstr>
      <vt:lpstr>配额抽样</vt:lpstr>
      <vt:lpstr>滚雪球抽样</vt:lpstr>
      <vt:lpstr>简单随机抽样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2024-09-02T02:23:40.655</cp:lastPrinted>
  <dcterms:created xsi:type="dcterms:W3CDTF">2024-09-01T18:23:40Z</dcterms:created>
  <dcterms:modified xsi:type="dcterms:W3CDTF">2024-09-01T18:23:42Z</dcterms:modified>
</cp:coreProperties>
</file>