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7C53A-2C7C-4619-AFC4-D0AF94EF9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8E8FBB-B594-4D45-A92C-94D18B490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A175E-FD9D-47E9-A544-BD7F40446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C04D1A-97BA-4B7B-A56A-12155FC53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18E10E-8696-4497-8119-7FB0E057D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BFD32F-EB1F-4983-87D5-407285E32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4584F0-6F0F-4AAA-BD88-52605EC2D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900373-C922-4DB1-9543-5D877F353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AACD1-EC73-4438-A8FD-8B689BCF0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6533F-B857-4DC9-83B2-54654EF83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57BF4-3498-4647-825F-DC5F0C8CB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14211110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平面设计技法分析方法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汇报时间：2024-01-25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平面设计基本概念与原则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色彩运用与搭配技巧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图形图像处理技术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文字排版与设计风格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布局构图与空间感营造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动态元素应用及交互设计趋势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平面设计基本概念与原则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064" r="1606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平面设计是一种通过视觉元素（如文字、图形、色彩等）的组合和排列，传达特定信息或表达某种意境的创造性活动。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平面设计在各个领域都有广泛应用，如广告、包装、品牌形象设计、网页设计、UI设计等，对于提升视觉效果、增强信息传递和吸引受众注意力具有重要作用。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平面设计定义及作用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82" b="34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平面设计通过视觉元素传达信息，需要遵循一定的视觉原理和法则，如对比、重复、对齐、色彩搭配等，以实现设计的视觉平衡和美感。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包括简洁明了、突出重点、保持一致性、运用象征性元素等，这些法则有助于设计师创造出更具吸引力和有效性的平面设计作品。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视觉传达原理与法则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视觉传达法则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视觉传达原理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创意构思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平面设计的核心在于创意，设计师需要具备独特的创意思维和想象力，通过不同的视角和表现手法来呈现设计主题。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表现技巧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包括文字排版、图形设计、色彩运用、质感表现等，这些技巧的运用能够提升设计作品的视觉效果和表现力，使其更具吸引力和感染力。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创意构思与表现技巧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色彩运用与搭配技巧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三原色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红、黄、蓝，是色彩的基础，通过不同比例的混合可以产生丰富的色彩。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色彩三属性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色相、明度、饱和度，是描述色彩的基本属性。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冷暖色调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冷色调如蓝、绿等给人清凉、宁静的感觉；暖色调如红、黄等给人温暖、兴奋的感觉。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色彩基础知识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象征热情、活力、危险等，具有强烈的视觉冲击力。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75885" y="1990630"/>
            <a:ext cx="182880" cy="73533"/>
          </a:xfrm>
          <a:custGeom>
            <a:rect l="l" t="t" r="r" b="b"/>
            <a:pathLst>
              <a:path w="189" h="76">
                <a:moveTo>
                  <a:pt x="189" y="76"/>
                </a:moveTo>
                <a:lnTo>
                  <a:pt x="0" y="76"/>
                </a:lnTo>
                <a:lnTo>
                  <a:pt x="0" y="0"/>
                </a:lnTo>
                <a:lnTo>
                  <a:pt x="19" y="0"/>
                </a:lnTo>
                <a:lnTo>
                  <a:pt x="19" y="57"/>
                </a:lnTo>
                <a:lnTo>
                  <a:pt x="170" y="57"/>
                </a:lnTo>
                <a:lnTo>
                  <a:pt x="170" y="0"/>
                </a:lnTo>
                <a:lnTo>
                  <a:pt x="189" y="0"/>
                </a:lnTo>
                <a:lnTo>
                  <a:pt x="189" y="7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67801" y="1990630"/>
            <a:ext cx="54197" cy="36766"/>
          </a:xfrm>
          <a:custGeom>
            <a:rect l="l" t="t" r="r" b="b"/>
            <a:pathLst>
              <a:path w="56" h="38">
                <a:moveTo>
                  <a:pt x="56" y="38"/>
                </a:moveTo>
                <a:lnTo>
                  <a:pt x="0" y="38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lnTo>
                  <a:pt x="37" y="19"/>
                </a:lnTo>
                <a:lnTo>
                  <a:pt x="37" y="0"/>
                </a:lnTo>
                <a:lnTo>
                  <a:pt x="56" y="0"/>
                </a:lnTo>
                <a:lnTo>
                  <a:pt x="56" y="3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21688" y="1936528"/>
            <a:ext cx="292227" cy="292227"/>
          </a:xfrm>
          <a:custGeom>
            <a:rect l="l" t="t" r="r" b="b"/>
            <a:pathLst>
              <a:path w="302" h="302">
                <a:moveTo>
                  <a:pt x="302" y="302"/>
                </a:moveTo>
                <a:lnTo>
                  <a:pt x="0" y="302"/>
                </a:lnTo>
                <a:lnTo>
                  <a:pt x="0" y="0"/>
                </a:lnTo>
                <a:lnTo>
                  <a:pt x="245" y="0"/>
                </a:lnTo>
                <a:lnTo>
                  <a:pt x="245" y="18"/>
                </a:lnTo>
                <a:lnTo>
                  <a:pt x="18" y="18"/>
                </a:lnTo>
                <a:lnTo>
                  <a:pt x="18" y="283"/>
                </a:lnTo>
                <a:lnTo>
                  <a:pt x="283" y="283"/>
                </a:lnTo>
                <a:lnTo>
                  <a:pt x="283" y="56"/>
                </a:lnTo>
                <a:lnTo>
                  <a:pt x="302" y="56"/>
                </a:lnTo>
                <a:lnTo>
                  <a:pt x="302" y="30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75885" y="2100929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175885" y="2136743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175885" y="2173510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象征快乐、明亮、希望等，具有积极向上的寓意。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黄色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569452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624601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679752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734901" y="2072926"/>
            <a:ext cx="17431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8569452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624601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8679752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734901" y="2036159"/>
            <a:ext cx="17431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587835" y="2128075"/>
            <a:ext cx="147066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515255" y="1990630"/>
            <a:ext cx="292227" cy="201263"/>
          </a:xfrm>
          <a:custGeom>
            <a:rect l="l" t="t" r="r" b="b"/>
            <a:pathLst>
              <a:path w="302" h="208">
                <a:moveTo>
                  <a:pt x="302" y="208"/>
                </a:moveTo>
                <a:lnTo>
                  <a:pt x="0" y="208"/>
                </a:lnTo>
                <a:lnTo>
                  <a:pt x="0" y="28"/>
                </a:lnTo>
                <a:lnTo>
                  <a:pt x="19" y="28"/>
                </a:lnTo>
                <a:lnTo>
                  <a:pt x="19" y="189"/>
                </a:lnTo>
                <a:lnTo>
                  <a:pt x="283" y="189"/>
                </a:lnTo>
                <a:lnTo>
                  <a:pt x="283" y="19"/>
                </a:lnTo>
                <a:lnTo>
                  <a:pt x="0" y="19"/>
                </a:lnTo>
                <a:lnTo>
                  <a:pt x="0" y="0"/>
                </a:lnTo>
                <a:lnTo>
                  <a:pt x="302" y="0"/>
                </a:lnTo>
                <a:lnTo>
                  <a:pt x="302" y="2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象征宁静、深邃、科技等，具有稳定和平静的感觉。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蓝色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27" name="Freeform 27"/>
          <p:cNvSpPr/>
          <p:nvPr/>
        </p:nvSpPr>
        <p:spPr>
          <a:xfrm>
            <a:off x="5182267" y="4370832"/>
            <a:ext cx="176879" cy="175927"/>
          </a:xfrm>
          <a:custGeom>
            <a:rect l="l" t="t" r="r" b="b"/>
            <a:pathLst>
              <a:path w="187" h="186">
                <a:moveTo>
                  <a:pt x="81" y="186"/>
                </a:moveTo>
                <a:lnTo>
                  <a:pt x="0" y="106"/>
                </a:lnTo>
                <a:lnTo>
                  <a:pt x="107" y="0"/>
                </a:lnTo>
                <a:lnTo>
                  <a:pt x="187" y="80"/>
                </a:lnTo>
                <a:lnTo>
                  <a:pt x="81" y="186"/>
                </a:lnTo>
                <a:close/>
                <a:moveTo>
                  <a:pt x="26" y="106"/>
                </a:moveTo>
                <a:lnTo>
                  <a:pt x="81" y="158"/>
                </a:lnTo>
                <a:lnTo>
                  <a:pt x="159" y="80"/>
                </a:lnTo>
                <a:lnTo>
                  <a:pt x="107" y="26"/>
                </a:lnTo>
                <a:lnTo>
                  <a:pt x="26" y="10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5122640" y="4484275"/>
            <a:ext cx="120110" cy="116300"/>
          </a:xfrm>
          <a:custGeom>
            <a:rect l="l" t="t" r="r" b="b"/>
            <a:pathLst>
              <a:path w="54" h="52">
                <a:moveTo>
                  <a:pt x="26" y="52"/>
                </a:moveTo>
                <a:cubicBezTo>
                  <a:pt x="20" y="52"/>
                  <a:pt x="14" y="50"/>
                  <a:pt x="9" y="45"/>
                </a:cubicBezTo>
                <a:cubicBezTo>
                  <a:pt x="0" y="36"/>
                  <a:pt x="0" y="20"/>
                  <a:pt x="9" y="11"/>
                </a:cubicBezTo>
                <a:cubicBezTo>
                  <a:pt x="20" y="0"/>
                  <a:pt x="20" y="0"/>
                  <a:pt x="20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20"/>
                  <a:pt x="10" y="24"/>
                  <a:pt x="10" y="28"/>
                </a:cubicBezTo>
                <a:cubicBezTo>
                  <a:pt x="10" y="32"/>
                  <a:pt x="12" y="36"/>
                  <a:pt x="15" y="39"/>
                </a:cubicBezTo>
                <a:cubicBezTo>
                  <a:pt x="18" y="42"/>
                  <a:pt x="22" y="44"/>
                  <a:pt x="26" y="44"/>
                </a:cubicBezTo>
                <a:cubicBezTo>
                  <a:pt x="30" y="44"/>
                  <a:pt x="34" y="42"/>
                  <a:pt x="37" y="39"/>
                </a:cubicBezTo>
                <a:cubicBezTo>
                  <a:pt x="48" y="28"/>
                  <a:pt x="48" y="28"/>
                  <a:pt x="48" y="28"/>
                </a:cubicBezTo>
                <a:cubicBezTo>
                  <a:pt x="54" y="34"/>
                  <a:pt x="54" y="34"/>
                  <a:pt x="54" y="34"/>
                </a:cubicBezTo>
                <a:cubicBezTo>
                  <a:pt x="43" y="45"/>
                  <a:pt x="43" y="45"/>
                  <a:pt x="43" y="45"/>
                </a:cubicBezTo>
                <a:cubicBezTo>
                  <a:pt x="38" y="50"/>
                  <a:pt x="32" y="52"/>
                  <a:pt x="26" y="5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296662" y="4315015"/>
            <a:ext cx="116300" cy="115348"/>
          </a:xfrm>
          <a:custGeom>
            <a:rect l="l" t="t" r="r" b="b"/>
            <a:pathLst>
              <a:path w="52" h="52">
                <a:moveTo>
                  <a:pt x="34" y="52"/>
                </a:moveTo>
                <a:cubicBezTo>
                  <a:pt x="28" y="46"/>
                  <a:pt x="28" y="46"/>
                  <a:pt x="28" y="46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2"/>
                  <a:pt x="44" y="28"/>
                  <a:pt x="44" y="24"/>
                </a:cubicBezTo>
                <a:cubicBezTo>
                  <a:pt x="44" y="20"/>
                  <a:pt x="42" y="16"/>
                  <a:pt x="39" y="13"/>
                </a:cubicBezTo>
                <a:cubicBezTo>
                  <a:pt x="33" y="7"/>
                  <a:pt x="23" y="7"/>
                  <a:pt x="17" y="13"/>
                </a:cubicBezTo>
                <a:cubicBezTo>
                  <a:pt x="6" y="24"/>
                  <a:pt x="6" y="24"/>
                  <a:pt x="6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11" y="7"/>
                  <a:pt x="11" y="7"/>
                  <a:pt x="11" y="7"/>
                </a:cubicBezTo>
                <a:cubicBezTo>
                  <a:pt x="16" y="2"/>
                  <a:pt x="22" y="0"/>
                  <a:pt x="28" y="0"/>
                </a:cubicBezTo>
                <a:cubicBezTo>
                  <a:pt x="34" y="0"/>
                  <a:pt x="40" y="2"/>
                  <a:pt x="45" y="7"/>
                </a:cubicBezTo>
                <a:cubicBezTo>
                  <a:pt x="50" y="12"/>
                  <a:pt x="52" y="18"/>
                  <a:pt x="52" y="24"/>
                </a:cubicBezTo>
                <a:cubicBezTo>
                  <a:pt x="52" y="30"/>
                  <a:pt x="50" y="36"/>
                  <a:pt x="45" y="41"/>
                </a:cubicBezTo>
                <a:lnTo>
                  <a:pt x="34" y="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220081" y="4453128"/>
            <a:ext cx="27432" cy="26479"/>
          </a:xfrm>
          <a:custGeom>
            <a:rect l="l" t="t" r="r" b="b"/>
            <a:pathLst>
              <a:path w="28" h="28">
                <a:moveTo>
                  <a:pt x="15" y="28"/>
                </a:moveTo>
                <a:lnTo>
                  <a:pt x="0" y="14"/>
                </a:lnTo>
                <a:lnTo>
                  <a:pt x="15" y="0"/>
                </a:lnTo>
                <a:lnTo>
                  <a:pt x="29" y="14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255990" y="4444555"/>
            <a:ext cx="27432" cy="26479"/>
          </a:xfrm>
          <a:custGeom>
            <a:rect l="l" t="t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9" y="14"/>
                </a:lnTo>
                <a:lnTo>
                  <a:pt x="14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265420" y="4408646"/>
            <a:ext cx="26479" cy="26479"/>
          </a:xfrm>
          <a:custGeom>
            <a:rect l="l" t="t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47513" y="4479607"/>
            <a:ext cx="26479" cy="27432"/>
          </a:xfrm>
          <a:custGeom>
            <a:rect l="l" t="t" r="r" b="b"/>
            <a:pathLst>
              <a:path w="28" h="28">
                <a:moveTo>
                  <a:pt x="14" y="29"/>
                </a:moveTo>
                <a:lnTo>
                  <a:pt x="0" y="15"/>
                </a:lnTo>
                <a:lnTo>
                  <a:pt x="14" y="0"/>
                </a:lnTo>
                <a:lnTo>
                  <a:pt x="28" y="15"/>
                </a:lnTo>
                <a:lnTo>
                  <a:pt x="14" y="2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91900" y="4435126"/>
            <a:ext cx="26479" cy="27432"/>
          </a:xfrm>
          <a:custGeom>
            <a:rect l="l" t="t" r="r" b="b"/>
            <a:pathLst>
              <a:path w="28" h="28">
                <a:moveTo>
                  <a:pt x="14" y="29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象征自然、生态、健康等，具有清新和舒适的感觉。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8562499" y="4316063"/>
            <a:ext cx="253460" cy="254508"/>
          </a:xfrm>
          <a:custGeom>
            <a:rect l="l" t="t" r="r" b="b"/>
            <a:pathLst>
              <a:path w="262" h="263">
                <a:moveTo>
                  <a:pt x="102" y="263"/>
                </a:moveTo>
                <a:lnTo>
                  <a:pt x="0" y="159"/>
                </a:lnTo>
                <a:lnTo>
                  <a:pt x="203" y="0"/>
                </a:lnTo>
                <a:lnTo>
                  <a:pt x="262" y="59"/>
                </a:lnTo>
                <a:lnTo>
                  <a:pt x="102" y="263"/>
                </a:lnTo>
                <a:close/>
                <a:moveTo>
                  <a:pt x="29" y="161"/>
                </a:moveTo>
                <a:lnTo>
                  <a:pt x="100" y="234"/>
                </a:lnTo>
                <a:lnTo>
                  <a:pt x="237" y="62"/>
                </a:lnTo>
                <a:lnTo>
                  <a:pt x="201" y="26"/>
                </a:lnTo>
                <a:lnTo>
                  <a:pt x="29" y="16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8624507" y="4371213"/>
            <a:ext cx="134493" cy="109347"/>
          </a:xfrm>
          <a:custGeom>
            <a:rect l="l" t="t" r="r" b="b"/>
            <a:pathLst>
              <a:path w="139" h="113">
                <a:moveTo>
                  <a:pt x="12" y="113"/>
                </a:moveTo>
                <a:lnTo>
                  <a:pt x="0" y="99"/>
                </a:lnTo>
                <a:lnTo>
                  <a:pt x="128" y="0"/>
                </a:lnTo>
                <a:lnTo>
                  <a:pt x="139" y="14"/>
                </a:lnTo>
                <a:lnTo>
                  <a:pt x="12" y="11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8540305" y="4495038"/>
            <a:ext cx="97727" cy="97727"/>
          </a:xfrm>
          <a:custGeom>
            <a:rect l="l" t="t" r="r" b="b"/>
            <a:pathLst>
              <a:path w="43" h="43">
                <a:moveTo>
                  <a:pt x="12" y="43"/>
                </a:moveTo>
                <a:cubicBezTo>
                  <a:pt x="0" y="31"/>
                  <a:pt x="0" y="31"/>
                  <a:pt x="0" y="31"/>
                </a:cubicBezTo>
                <a:cubicBezTo>
                  <a:pt x="3" y="29"/>
                  <a:pt x="3" y="29"/>
                  <a:pt x="3" y="29"/>
                </a:cubicBezTo>
                <a:cubicBezTo>
                  <a:pt x="8" y="24"/>
                  <a:pt x="8" y="16"/>
                  <a:pt x="3" y="12"/>
                </a:cubicBezTo>
                <a:cubicBezTo>
                  <a:pt x="0" y="9"/>
                  <a:pt x="0" y="9"/>
                  <a:pt x="0" y="9"/>
                </a:cubicBezTo>
                <a:cubicBezTo>
                  <a:pt x="9" y="0"/>
                  <a:pt x="9" y="0"/>
                  <a:pt x="9" y="0"/>
                </a:cubicBezTo>
                <a:cubicBezTo>
                  <a:pt x="14" y="6"/>
                  <a:pt x="14" y="6"/>
                  <a:pt x="14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16" y="16"/>
                  <a:pt x="16" y="25"/>
                  <a:pt x="11" y="31"/>
                </a:cubicBezTo>
                <a:cubicBezTo>
                  <a:pt x="12" y="32"/>
                  <a:pt x="12" y="32"/>
                  <a:pt x="12" y="32"/>
                </a:cubicBezTo>
                <a:cubicBezTo>
                  <a:pt x="18" y="27"/>
                  <a:pt x="27" y="27"/>
                  <a:pt x="34" y="32"/>
                </a:cubicBezTo>
                <a:cubicBezTo>
                  <a:pt x="37" y="29"/>
                  <a:pt x="37" y="29"/>
                  <a:pt x="37" y="29"/>
                </a:cubicBezTo>
                <a:cubicBezTo>
                  <a:pt x="43" y="34"/>
                  <a:pt x="43" y="34"/>
                  <a:pt x="43" y="34"/>
                </a:cubicBezTo>
                <a:cubicBezTo>
                  <a:pt x="34" y="43"/>
                  <a:pt x="34" y="43"/>
                  <a:pt x="34" y="43"/>
                </a:cubicBezTo>
                <a:cubicBezTo>
                  <a:pt x="31" y="40"/>
                  <a:pt x="31" y="40"/>
                  <a:pt x="31" y="40"/>
                </a:cubicBezTo>
                <a:cubicBezTo>
                  <a:pt x="27" y="35"/>
                  <a:pt x="19" y="35"/>
                  <a:pt x="14" y="40"/>
                </a:cubicBezTo>
                <a:lnTo>
                  <a:pt x="12" y="4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8533542" y="4565713"/>
            <a:ext cx="33909" cy="33909"/>
          </a:xfrm>
          <a:custGeom>
            <a:rect l="l" t="t" r="r" b="b"/>
            <a:pathLst>
              <a:path w="35" h="35">
                <a:moveTo>
                  <a:pt x="14" y="35"/>
                </a:moveTo>
                <a:lnTo>
                  <a:pt x="0" y="21"/>
                </a:lnTo>
                <a:lnTo>
                  <a:pt x="21" y="0"/>
                </a:lnTo>
                <a:lnTo>
                  <a:pt x="35" y="14"/>
                </a:lnTo>
                <a:lnTo>
                  <a:pt x="14" y="3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rcRect l="26858" r="26858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sp>
        <p:nvSpPr>
          <p:cNvPr id="43" name="AutoShape 4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TextBox 6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色彩心理感受与象征意义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利用色相环中相对的两种颜色进行搭配，产生强烈的视觉对比效果。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对比色配色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采用同一色相的不同明度或饱和度进行搭配，形成层次感和立体感。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同一色配色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选择色相环中相邻的几种颜色进行搭配，营造出和谐统一的视觉效果。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类似色配色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在整体色调中加入小面积的鲜艳色彩，突出重点或增加趣味性。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强调色配色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配色方案制定与实施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图形图像处理技术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利用不同元素间的相似性，通过组合、拼接等方式创造出新的图形形象，表达特定主题或情感。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同构图形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在光影效果的基础上，通过改变物体的影子形状或颜色来表达创意，增强视觉冲击力。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异影图形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将图形中的某一部分用其他相似形状或物体替换，形成强烈的视觉对比和新颖感。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换置图形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图形创意表现手法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通过调整图像的色相、饱和度、明度等参数，改变图像的整体色调和氛围，增强视觉效果。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色彩调整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对比度优化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锐化与模糊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495" r="74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提高或降低图像的对比度，突出图像中的重要元素，增强层次感。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对图像进行锐化处理可以突出细节和轮廓，而模糊处理则可以柔化图像，营造柔和的氛围。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图像调整与优化方法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https://d.book118.com/028142111100006041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2024-09-20T11:14:11.332</cp:lastPrinted>
  <dcterms:created xsi:type="dcterms:W3CDTF">2024-09-20T03:14:11Z</dcterms:created>
  <dcterms:modified xsi:type="dcterms:W3CDTF">2024-09-20T03:14:13Z</dcterms:modified>
</cp:coreProperties>
</file>