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6" r:id="rId49"/>
  </p:sldIdLst>
  <p:sldSz cx="9144000" cy="68580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tags" Target="tags/tag1.xml" /><Relationship Id="rId51" Type="http://schemas.openxmlformats.org/officeDocument/2006/relationships/presProps" Target="presProps.xml" /><Relationship Id="rId52" Type="http://schemas.openxmlformats.org/officeDocument/2006/relationships/viewProps" Target="viewProps.xml" /><Relationship Id="rId53" Type="http://schemas.openxmlformats.org/officeDocument/2006/relationships/theme" Target="theme/theme1.xml" /><Relationship Id="rId54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1E38C-A016-46FA-804F-B16AA7D6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5F3AC-F302-4BD7-A3AD-D5F30D84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E9D8F-E620-4193-B897-1DCC5CC6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B682A-E1DC-45E2-9AF3-140B1639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B18D0-8C9C-4286-96E5-07B7FFF8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BD7CE-BA70-400D-ABB0-8961F0F1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B9318-8173-4E18-9A06-70F688E2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18F3E-6EC9-4BDF-8C7E-2A684595E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D1350-C680-4807-98A1-EA96DE28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31A4C-75D4-4D43-A8B9-9C853158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254A4-7C05-4405-833A-6ED831FF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742622" y="382270"/>
            <a:ext cx="2565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B2B2B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B2B2B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B2B2B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B2B2B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882899" y="813901"/>
            <a:ext cx="33782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B2B2B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540" y="1973566"/>
            <a:ext cx="7586345" cy="25177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14800" y="6311979"/>
            <a:ext cx="914400" cy="203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50859" y="62946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5.jpeg" /><Relationship Id="rId3" Type="http://schemas.openxmlformats.org/officeDocument/2006/relationships/image" Target="../media/image36.jpeg" /><Relationship Id="rId4" Type="http://schemas.openxmlformats.org/officeDocument/2006/relationships/image" Target="../media/image37.jpeg" /><Relationship Id="rId5" Type="http://schemas.openxmlformats.org/officeDocument/2006/relationships/image" Target="../media/image38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0.jpeg" /><Relationship Id="rId3" Type="http://schemas.openxmlformats.org/officeDocument/2006/relationships/image" Target="../media/image41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2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3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4.jpeg" /><Relationship Id="rId3" Type="http://schemas.openxmlformats.org/officeDocument/2006/relationships/image" Target="../media/image45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6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7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8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9.jpe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20323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2981" y="65880"/>
            <a:ext cx="533400" cy="673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抑郁症</a:t>
            </a:r>
            <a:endParaRPr sz="40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00000"/>
              </a:lnSpc>
            </a:pP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、焦虑症及其治疗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0" y="0"/>
            <a:ext cx="5794375" cy="6858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651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1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14800" y="6286976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宋体"/>
                <a:cs typeface="宋体"/>
              </a:rPr>
              <a:t>完整版课件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622300"/>
            <a:ext cx="3713162" cy="40735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9928" y="5132069"/>
            <a:ext cx="7797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抑郁症是以显著而持久的情绪低落、心境障碍为主要特征的一种疾病。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216400" y="622300"/>
            <a:ext cx="4751388" cy="378618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100" y="85058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solidFill>
                  <a:srgbClr val="FFFF00"/>
                </a:solidFill>
                <a:latin typeface="宋体"/>
                <a:cs typeface="宋体"/>
              </a:rPr>
              <a:t>抑郁症表现及后果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2026920"/>
            <a:ext cx="7277100" cy="2659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常有兴趣丧失、自罪感、注意力集中困难、食欲丧失和有死亡或自杀观念。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其他症状包括认知功能、睡眠异常等。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这些结果导致患者人际关系、社会和职业功能的损害。或者导致患者自杀。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41400" y="762000"/>
            <a:ext cx="6192837" cy="59848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992643"/>
            <a:ext cx="8547100" cy="461454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marR="5080" indent="-342900" algn="just">
              <a:lnSpc>
                <a:spcPts val="3020"/>
              </a:lnSpc>
              <a:spcBef>
                <a:spcPts val="480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近年来，随着社会竞争日趋激烈，各种应激性生活事件不断增加，人们的心理压力增大，使抑郁症的患病率呈上升趋势，它已成为威胁人类健康和影响生活幸</a:t>
            </a:r>
            <a:r>
              <a:rPr sz="2800" spc="-10">
                <a:solidFill>
                  <a:srgbClr val="FFFF00"/>
                </a:solidFill>
                <a:latin typeface="宋体"/>
                <a:cs typeface="宋体"/>
              </a:rPr>
              <a:t>福度的严重疾病。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ts val="3020"/>
              </a:lnSpc>
              <a:spcBef>
                <a:spcPts val="525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北京地区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2003</a:t>
            </a: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年通过对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9000</a:t>
            </a: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人进行的抑郁症调查表明</a:t>
            </a:r>
            <a:r>
              <a:rPr sz="2800" spc="-50">
                <a:solidFill>
                  <a:srgbClr val="FFFF00"/>
                </a:solidFill>
                <a:latin typeface="宋体"/>
                <a:cs typeface="宋体"/>
              </a:rPr>
              <a:t> 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15</a:t>
            </a: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岁以上人群终身患病率为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6.87</a:t>
            </a:r>
            <a:r>
              <a:rPr sz="2800" spc="-10">
                <a:solidFill>
                  <a:srgbClr val="FFFF00"/>
                </a:solidFill>
                <a:latin typeface="宋体"/>
                <a:cs typeface="宋体"/>
              </a:rPr>
              <a:t>％，调查时的患病率</a:t>
            </a: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为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3.31</a:t>
            </a:r>
            <a:r>
              <a:rPr sz="2800" spc="-65">
                <a:solidFill>
                  <a:srgbClr val="FFFF00"/>
                </a:solidFill>
                <a:latin typeface="宋体"/>
                <a:cs typeface="宋体"/>
              </a:rPr>
              <a:t>％。 以此推算，北京地区现患人数可达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30</a:t>
            </a:r>
            <a:r>
              <a:rPr sz="2800" spc="-25">
                <a:solidFill>
                  <a:srgbClr val="FFFF00"/>
                </a:solidFill>
                <a:latin typeface="宋体"/>
                <a:cs typeface="宋体"/>
              </a:rPr>
              <a:t>万。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300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我国目前抑郁症患者达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3000</a:t>
            </a:r>
            <a:r>
              <a:rPr sz="2800" spc="-25">
                <a:solidFill>
                  <a:srgbClr val="FFFF00"/>
                </a:solidFill>
                <a:latin typeface="宋体"/>
                <a:cs typeface="宋体"/>
              </a:rPr>
              <a:t>万。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ts val="3190"/>
              </a:lnSpc>
              <a:spcBef>
                <a:spcPts val="580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到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2020</a:t>
            </a: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年，抑郁症将成为中国继心脏血管病后的第二大疾病。全世界的抑郁症患者数目将超过两亿。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95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全球处方量最多的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10</a:t>
            </a: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种药品中，抗抑郁药占了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3</a:t>
            </a:r>
            <a:r>
              <a:rPr sz="2800" spc="-25">
                <a:solidFill>
                  <a:srgbClr val="FFFF00"/>
                </a:solidFill>
                <a:latin typeface="宋体"/>
                <a:cs typeface="宋体"/>
              </a:rPr>
              <a:t>种。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11328" y="379095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15">
                <a:solidFill>
                  <a:srgbClr val="FFFFFF"/>
                </a:solidFill>
                <a:latin typeface="宋体"/>
                <a:cs typeface="宋体"/>
              </a:rPr>
              <a:t>发病情况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67087" y="2085657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临床表现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13890" y="3476307"/>
            <a:ext cx="4826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FFFF"/>
                </a:solidFill>
                <a:latin typeface="宋体"/>
                <a:cs typeface="宋体"/>
              </a:rPr>
              <a:t>主要临床表现:</a:t>
            </a:r>
            <a:r>
              <a:rPr sz="36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情绪低落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867400" y="0"/>
            <a:ext cx="3276600" cy="248602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0">
              <a:lnSpc>
                <a:spcPts val="1630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266700"/>
            <a:ext cx="3384550" cy="33845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825500" y="0"/>
            <a:ext cx="3008312" cy="36449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34390" y="3904932"/>
            <a:ext cx="7670800" cy="215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、情绪症状：主要特点为</a:t>
            </a:r>
            <a:r>
              <a:rPr sz="28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情绪低落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，可从轻度的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心情不佳到压抑、苦闷，甚至悲观、绝望。患者常感到心情沉重，失去对生活和工作的兴趣，对前途悲观失望，觉得“活着不如死了好”，并伴有强烈的自责、内疚、无用感，以消极的态度来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66865" y="73469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Microsoft JhengHei"/>
                <a:cs typeface="Microsoft JhengHei"/>
              </a:rPr>
              <a:t>抑郁症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65159" y="6275305"/>
            <a:ext cx="114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Times New Roman"/>
                <a:cs typeface="Times New Roman"/>
              </a:rPr>
              <a:t>7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8990" y="6038532"/>
            <a:ext cx="505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看待自己的过去、现</a:t>
            </a:r>
            <a:r>
              <a:rPr sz="2800" b="1" spc="-2170">
                <a:solidFill>
                  <a:srgbClr val="FFFFFF"/>
                </a:solidFill>
                <a:latin typeface="Microsoft JhengHei"/>
                <a:cs typeface="Microsoft JhengHei"/>
              </a:rPr>
              <a:t>在</a:t>
            </a:r>
            <a:r>
              <a:rPr sz="2100" spc="-472" baseline="-21825">
                <a:latin typeface="宋体"/>
                <a:cs typeface="宋体"/>
              </a:rPr>
              <a:t>完整</a:t>
            </a:r>
            <a:r>
              <a:rPr sz="2800" b="1" spc="-2170">
                <a:solidFill>
                  <a:srgbClr val="FFFFFF"/>
                </a:solidFill>
                <a:latin typeface="Microsoft JhengHei"/>
                <a:cs typeface="Microsoft JhengHei"/>
              </a:rPr>
              <a:t>和</a:t>
            </a:r>
            <a:r>
              <a:rPr sz="2100" spc="-472" baseline="-21825">
                <a:latin typeface="宋体"/>
                <a:cs typeface="宋体"/>
              </a:rPr>
              <a:t>版课</a:t>
            </a:r>
            <a:r>
              <a:rPr sz="2800" b="1" spc="-2170">
                <a:solidFill>
                  <a:srgbClr val="FFFFFF"/>
                </a:solidFill>
                <a:latin typeface="Microsoft JhengHei"/>
                <a:cs typeface="Microsoft JhengHei"/>
              </a:rPr>
              <a:t>未</a:t>
            </a:r>
            <a:r>
              <a:rPr sz="2100" spc="52" baseline="-21825">
                <a:latin typeface="宋体"/>
                <a:cs typeface="宋体"/>
              </a:rPr>
              <a:t>件 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来。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3050187"/>
            <a:ext cx="180975" cy="398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50">
                <a:solidFill>
                  <a:srgbClr val="FFFFFF"/>
                </a:solidFill>
                <a:latin typeface="宋体"/>
                <a:cs typeface="宋体"/>
              </a:rPr>
              <a:t>•</a:t>
            </a:r>
            <a:endParaRPr sz="245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4440074"/>
            <a:ext cx="180975" cy="398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50">
                <a:solidFill>
                  <a:srgbClr val="FFFFFF"/>
                </a:solidFill>
                <a:latin typeface="宋体"/>
                <a:cs typeface="宋体"/>
              </a:rPr>
              <a:t>•</a:t>
            </a:r>
            <a:endParaRPr sz="24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4540" y="1995832"/>
            <a:ext cx="7531100" cy="382968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158115" indent="-342900" algn="just">
              <a:lnSpc>
                <a:spcPts val="2590"/>
              </a:lnSpc>
              <a:spcBef>
                <a:spcPts val="425"/>
              </a:spcBef>
              <a:buSzPct val="102083"/>
              <a:buFont typeface="Arial"/>
              <a:buChar char="•"/>
              <a:tabLst>
                <a:tab pos="355600"/>
              </a:tabLst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意志消沉</a:t>
            </a:r>
            <a:r>
              <a:rPr sz="2400" b="1" spc="325">
                <a:solidFill>
                  <a:srgbClr val="FFFFFF"/>
                </a:solidFill>
                <a:latin typeface="Verdana"/>
                <a:cs typeface="Verdana"/>
              </a:rPr>
              <a:t>,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情绪低落</a:t>
            </a:r>
            <a:r>
              <a:rPr sz="2400" b="1" spc="229">
                <a:solidFill>
                  <a:srgbClr val="FFFFFF"/>
                </a:solidFill>
                <a:latin typeface="Verdana"/>
                <a:cs typeface="Verdana"/>
              </a:rPr>
              <a:t>:</a:t>
            </a: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这是抑郁症患者最主要的特征，轻者心情不佳、苦恼、忧伤，终日唉声叹气；重者情绪低沉、悲观、绝望，有自杀倾向。</a:t>
            </a:r>
            <a:endParaRPr sz="2400">
              <a:latin typeface="Microsoft JhengHei"/>
              <a:cs typeface="Microsoft JhengHei"/>
            </a:endParaRPr>
          </a:p>
          <a:p>
            <a:pPr marL="355600" marR="158115" indent="1219200" algn="just">
              <a:lnSpc>
                <a:spcPts val="2590"/>
              </a:lnSpc>
              <a:spcBef>
                <a:spcPts val="58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抑郁心境程度不同，可从轻度心境不佳到忧伤、悲观、绝望。病人感到心情沉重，生活没意思，高兴不起来，郁郁寡欢，度日如年，痛苦难熬，不能自拨。有些病人也可出现焦虑、易激动、紧张不安。</a:t>
            </a:r>
            <a:endParaRPr sz="2400">
              <a:latin typeface="Microsoft JhengHei"/>
              <a:cs typeface="Microsoft JhengHei"/>
            </a:endParaRPr>
          </a:p>
          <a:p>
            <a:pPr marL="355600" marR="5080" indent="1219200">
              <a:lnSpc>
                <a:spcPts val="2590"/>
              </a:lnSpc>
              <a:spcBef>
                <a:spcPts val="58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患者一天中的大部分时间意志消沉，几乎每</a:t>
            </a:r>
            <a:r>
              <a:rPr sz="2400" b="1" spc="15">
                <a:solidFill>
                  <a:srgbClr val="FFFFFF"/>
                </a:solidFill>
                <a:latin typeface="Microsoft JhengHei"/>
                <a:cs typeface="Microsoft JhengHei"/>
              </a:rPr>
              <a:t>天如此，通过两种方式得到证明，一个是主观表达(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如</a:t>
            </a:r>
            <a:r>
              <a:rPr sz="2400" b="1" spc="15">
                <a:solidFill>
                  <a:srgbClr val="FFFFFF"/>
                </a:solidFill>
                <a:latin typeface="Microsoft JhengHei"/>
                <a:cs typeface="Microsoft JhengHei"/>
              </a:rPr>
              <a:t>感到空虚、无助、悲伤等)，另一个是别人的观察(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爱</a:t>
            </a:r>
            <a:r>
              <a:rPr sz="2400" b="1" spc="55">
                <a:solidFill>
                  <a:srgbClr val="FFFFFF"/>
                </a:solidFill>
                <a:latin typeface="Microsoft JhengHei"/>
                <a:cs typeface="Microsoft JhengHei"/>
              </a:rPr>
              <a:t>哭泣等)。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898900" y="0"/>
            <a:ext cx="52451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10652" y="1745932"/>
            <a:ext cx="431800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终日郁郁寡欢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406400"/>
            <a:ext cx="7489825" cy="599281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200" y="698500"/>
            <a:ext cx="5080000" cy="5080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216400" y="330200"/>
            <a:ext cx="4762500" cy="50673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266700"/>
            <a:ext cx="2441575" cy="253047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0200" y="3009900"/>
            <a:ext cx="3851275" cy="38481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3606800"/>
            <a:ext cx="3135312" cy="324961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4343400"/>
            <a:ext cx="2665412" cy="25146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469900" y="482600"/>
            <a:ext cx="3311525" cy="300672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035290" y="1239519"/>
            <a:ext cx="635000" cy="295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度 日 如 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年，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痛 苦 难 熬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4064000" y="508000"/>
            <a:ext cx="3817938" cy="286385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266700"/>
            <a:ext cx="3954462" cy="504031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711700" y="1701800"/>
            <a:ext cx="3810000" cy="30479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82540" y="5059045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激动，易动情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3336566"/>
            <a:ext cx="819150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  <a:tab pos="4444365"/>
              </a:tabLst>
            </a:pPr>
            <a:r>
              <a:rPr sz="2800" b="1" spc="-180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、思维改变</a:t>
            </a:r>
            <a:r>
              <a:rPr sz="2800" b="1" spc="610">
                <a:solidFill>
                  <a:srgbClr val="FFFFFF"/>
                </a:solidFill>
                <a:latin typeface="Arial"/>
                <a:cs typeface="Arial"/>
              </a:rPr>
              <a:t>,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自我评价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低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：感觉前途一片黑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暗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ts val="2690"/>
              </a:lnSpc>
              <a:spcBef>
                <a:spcPts val="645"/>
              </a:spcBef>
              <a:buSzPct val="101785"/>
              <a:buChar char="•"/>
              <a:tabLst>
                <a:tab pos="355600"/>
                <a:tab pos="5511165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病人往往过分贬低自己的能力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	以批判、消极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和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否定的态度看待自己的现在、过去和将来，这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也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不行，那也不对，把自己说得一无是处，前途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一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片黑暗。强烈的自责、内疚、无用感、无价值感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无助感，严重时可出现自罪、疑病观念，甚至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选 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择自杀作为自我惩罚的途径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546100"/>
            <a:ext cx="2663825" cy="21558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632200" y="546100"/>
            <a:ext cx="2376488" cy="225901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6223000" y="482600"/>
            <a:ext cx="2520950" cy="2287588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4540" y="85058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FFFF"/>
                </a:solidFill>
              </a:rPr>
              <a:t>有自杀观念和行为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511800" y="698500"/>
            <a:ext cx="3024187" cy="35242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8489" y="1817370"/>
            <a:ext cx="7556500" cy="404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3636645" indent="-342900" algn="just">
              <a:lnSpc>
                <a:spcPct val="100000"/>
              </a:lnSpc>
              <a:spcBef>
                <a:spcPts val="100"/>
              </a:spcBef>
              <a:buSzPct val="101785"/>
              <a:buFont typeface="Times New Roman"/>
              <a:buChar char="•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抑郁症病人对自我的评价往往不高，觉得活着没什么价值，痛苦地活着对家人是拖累，所以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他们想到了去死。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Clr>
                <a:srgbClr val="FFFFFF"/>
              </a:buClr>
              <a:buFont typeface="Times New Roman"/>
              <a:buChar char="•"/>
            </a:pPr>
            <a:endParaRPr sz="2500">
              <a:latin typeface="Microsoft JhengHei"/>
              <a:cs typeface="Microsoft JhengHei"/>
            </a:endParaRPr>
          </a:p>
          <a:p>
            <a:pPr marL="660400" marR="5080" lvl="1" indent="127635">
              <a:lnSpc>
                <a:spcPct val="100000"/>
              </a:lnSpc>
              <a:buSzPct val="98214"/>
              <a:buFont typeface="Times New Roman"/>
              <a:buChar char="•"/>
              <a:tabLst>
                <a:tab pos="788035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自杀观念和行为，是抑郁症最危险的行为。患有严重抑郁症的患者常选择自杀来摆脱</a:t>
            </a:r>
            <a:endParaRPr sz="2800">
              <a:latin typeface="Microsoft JhengHei"/>
              <a:cs typeface="Microsoft JhengHei"/>
            </a:endParaRPr>
          </a:p>
          <a:p>
            <a:pPr marL="660400">
              <a:lnSpc>
                <a:spcPts val="3350"/>
              </a:lnSpc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自己的痛苦。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838200"/>
            <a:ext cx="3529012" cy="23431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140200" y="838200"/>
            <a:ext cx="1952625" cy="26035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6515100" y="838200"/>
            <a:ext cx="1905000" cy="25384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62952" y="3737128"/>
            <a:ext cx="7340600" cy="2525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3.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情感缺失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1920"/>
              </a:spcBef>
              <a:tabLst>
                <a:tab pos="1078865"/>
              </a:tabLst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丧失兴趣是抑郁病人常见症状之一。对日常生活的兴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趣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丧失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	对各种娱乐或令人高兴的事体验不到乐趣。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体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验不出天伦之乐，对既往爱好不屑一顾，常闭门独居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，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疏远亲友，回避社交。病人常主诉“没有感情了”、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“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情感麻木了”、“高兴不起来了”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762000"/>
            <a:ext cx="3810000" cy="50863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864100" y="685800"/>
            <a:ext cx="3705225" cy="549433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19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1652" y="6211570"/>
            <a:ext cx="535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200" spc="-80">
                <a:solidFill>
                  <a:srgbClr val="FFFFFF"/>
                </a:solidFill>
                <a:latin typeface="宋体"/>
                <a:cs typeface="宋体"/>
              </a:rPr>
              <a:t>好独处，疏远亲友，</a:t>
            </a:r>
            <a:r>
              <a:rPr sz="2100" spc="-1042" baseline="47619">
                <a:latin typeface="宋体"/>
                <a:cs typeface="宋体"/>
              </a:rPr>
              <a:t>完</a:t>
            </a:r>
            <a:r>
              <a:rPr sz="3200" spc="-2510">
                <a:solidFill>
                  <a:srgbClr val="FFFFFF"/>
                </a:solidFill>
                <a:latin typeface="宋体"/>
                <a:cs typeface="宋体"/>
              </a:rPr>
              <a:t>回</a:t>
            </a:r>
            <a:r>
              <a:rPr sz="2100" spc="-225" baseline="47619">
                <a:latin typeface="宋体"/>
                <a:cs typeface="宋体"/>
              </a:rPr>
              <a:t>整版</a:t>
            </a:r>
            <a:r>
              <a:rPr sz="3200" spc="-2910">
                <a:solidFill>
                  <a:srgbClr val="FFFFFF"/>
                </a:solidFill>
                <a:latin typeface="宋体"/>
                <a:cs typeface="宋体"/>
              </a:rPr>
              <a:t>避</a:t>
            </a:r>
            <a:r>
              <a:rPr sz="2100" spc="75" baseline="47619">
                <a:latin typeface="宋体"/>
                <a:cs typeface="宋体"/>
              </a:rPr>
              <a:t>课件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社交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2133600"/>
            <a:ext cx="2857500" cy="28479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064000" y="2209800"/>
            <a:ext cx="3960812" cy="28511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355340" y="541940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儿童抑郁症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2728216"/>
            <a:ext cx="7835900" cy="3621404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7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睡眠障碍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475"/>
              </a:spcBef>
              <a:buClr>
                <a:srgbClr val="FFFFFF"/>
              </a:buClr>
              <a:buSzPct val="101785"/>
              <a:buFont typeface="Times New Roman"/>
              <a:buChar char="•"/>
              <a:tabLst>
                <a:tab pos="711200"/>
              </a:tabLst>
            </a:pPr>
            <a:r>
              <a:rPr/>
              <a:t>	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约有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70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％～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80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％的抑郁症患者伴有睡眠障碍，患者通常入睡无困难，但几小时后即醒，醒后又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处于抑郁心情之中，比平时早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2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～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3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小时，醒后不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复入睡，陷入悲哀气氛中，故称为</a:t>
            </a:r>
            <a:r>
              <a:rPr sz="2800" b="1" u="heavy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清晨失眠症、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中途觉醒及末期失眠症。</a:t>
            </a:r>
            <a:r>
              <a:rPr sz="2800" b="1" u="heavy" spc="-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伴有焦虑症者表现为入</a:t>
            </a:r>
            <a:r>
              <a:rPr sz="2800" b="1" u="heavy" spc="70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 </a:t>
            </a:r>
            <a:r>
              <a:rPr sz="28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睡困难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和恶梦多，还有少数的抑郁症患者睡眠过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多，称为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“</a:t>
            </a:r>
            <a:r>
              <a:rPr sz="28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多睡性抑郁</a:t>
            </a:r>
            <a:r>
              <a:rPr sz="2800" b="1" u="heavy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”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784600" y="406400"/>
            <a:ext cx="3814762" cy="277018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1963403"/>
            <a:ext cx="7378700" cy="311277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 spc="-15">
                <a:solidFill>
                  <a:srgbClr val="FFFFFF"/>
                </a:solidFill>
                <a:latin typeface="Microsoft JhengHei"/>
                <a:cs typeface="Microsoft JhengHei"/>
              </a:rPr>
              <a:t>食欲改变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1400"/>
              </a:lnSpc>
              <a:spcBef>
                <a:spcPts val="505"/>
              </a:spcBef>
              <a:buClr>
                <a:srgbClr val="FFFFFF"/>
              </a:buClr>
              <a:buSzPct val="101562"/>
              <a:buFont typeface="Times New Roman"/>
              <a:buChar char="•"/>
              <a:tabLst>
                <a:tab pos="762000"/>
              </a:tabLst>
            </a:pPr>
            <a:r>
              <a:rPr/>
              <a:t>	</a:t>
            </a:r>
            <a:r>
              <a:rPr sz="3200" spc="-65">
                <a:solidFill>
                  <a:srgbClr val="FFFFFF"/>
                </a:solidFill>
                <a:latin typeface="宋体"/>
                <a:cs typeface="宋体"/>
              </a:rPr>
              <a:t>表现为进食减少， 体重减轻，多数病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人都有食欲不振，胃纳差症状，美味佳肴不再具有诱惑力，病人不思茶饭或食</a:t>
            </a:r>
            <a:r>
              <a:rPr sz="3200" spc="-65">
                <a:solidFill>
                  <a:srgbClr val="FFFFFF"/>
                </a:solidFill>
                <a:latin typeface="宋体"/>
                <a:cs typeface="宋体"/>
              </a:rPr>
              <a:t>之无味，常伴有体重减轻。 但也有少数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患者有食欲增强的现象。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22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3200" y="762000"/>
            <a:ext cx="5180012" cy="57308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243128" y="1747519"/>
            <a:ext cx="4826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怎么办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？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23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841500"/>
            <a:ext cx="5434012" cy="41846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243128" y="2107882"/>
            <a:ext cx="4826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怎么办呀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？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24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1700" y="8505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solidFill>
                  <a:srgbClr val="FFFF00"/>
                </a:solidFill>
              </a:rPr>
              <a:t>药物治疗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25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2026920"/>
            <a:ext cx="72771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虽然抑郁症的确切病因及病理机制尚不清楚，但在现有的研究基础上已经找到</a:t>
            </a:r>
            <a:r>
              <a:rPr sz="3200" b="1" spc="-10">
                <a:solidFill>
                  <a:srgbClr val="FFFF00"/>
                </a:solidFill>
                <a:latin typeface="Microsoft JhengHei"/>
                <a:cs typeface="Microsoft JhengHei"/>
              </a:rPr>
              <a:t>了有效的治疗药物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368257" y="1495425"/>
            <a:ext cx="6381115" cy="3943350"/>
            <a:chOff x="1368257" y="1495425"/>
            <a:chExt cx="6381115" cy="3943350"/>
          </a:xfrm>
        </p:grpSpPr>
        <p:sp>
          <p:nvSpPr>
            <p:cNvPr id="3" name="object 3"/>
            <p:cNvSpPr/>
            <p:nvPr/>
          </p:nvSpPr>
          <p:spPr>
            <a:xfrm>
              <a:off x="4063343" y="3352800"/>
              <a:ext cx="1524000" cy="1371600"/>
            </a:xfrm>
            <a:custGeom>
              <a:rect l="l" t="t" r="r" b="b"/>
              <a:pathLst>
                <a:path w="1524000" h="1371600">
                  <a:moveTo>
                    <a:pt x="1523720" y="1371600"/>
                  </a:moveTo>
                  <a:lnTo>
                    <a:pt x="0" y="1371600"/>
                  </a:lnTo>
                  <a:lnTo>
                    <a:pt x="761860" y="0"/>
                  </a:lnTo>
                  <a:lnTo>
                    <a:pt x="1523720" y="137160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063343" y="3352800"/>
              <a:ext cx="1524000" cy="1371600"/>
            </a:xfrm>
            <a:custGeom>
              <a:rect l="l" t="t" r="r" b="b"/>
              <a:pathLst>
                <a:path w="1524000" h="1371600">
                  <a:moveTo>
                    <a:pt x="0" y="1371600"/>
                  </a:moveTo>
                  <a:lnTo>
                    <a:pt x="761860" y="0"/>
                  </a:lnTo>
                  <a:lnTo>
                    <a:pt x="1523720" y="1371600"/>
                  </a:lnTo>
                  <a:lnTo>
                    <a:pt x="0" y="1371600"/>
                  </a:lnTo>
                  <a:close/>
                </a:path>
              </a:pathLst>
            </a:custGeom>
            <a:ln w="9525">
              <a:solidFill>
                <a:srgbClr val="00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396832" y="1524000"/>
              <a:ext cx="6323965" cy="3886200"/>
            </a:xfrm>
            <a:custGeom>
              <a:rect l="l" t="t" r="r" b="b"/>
              <a:pathLst>
                <a:path w="6323965" h="3886200">
                  <a:moveTo>
                    <a:pt x="0" y="3886200"/>
                  </a:moveTo>
                  <a:lnTo>
                    <a:pt x="6323441" y="0"/>
                  </a:lnTo>
                </a:path>
              </a:pathLst>
            </a:custGeom>
            <a:ln w="57150">
              <a:solidFill>
                <a:srgbClr val="00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6897106" y="988047"/>
            <a:ext cx="2159000" cy="92583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0"/>
              </a:spcBef>
            </a:pPr>
            <a:r>
              <a:rPr sz="2800" b="1" spc="-10">
                <a:solidFill>
                  <a:srgbClr val="FFFFFF"/>
                </a:solidFill>
                <a:latin typeface="Times New Roman"/>
                <a:cs typeface="Times New Roman"/>
              </a:rPr>
              <a:t>Anxiety</a:t>
            </a:r>
            <a:endParaRPr sz="28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85"/>
              </a:spcBef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5-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羟色胺过多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26</a:t>
            </a:fld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1340" y="4647095"/>
            <a:ext cx="6811645" cy="1600835"/>
          </a:xfrm>
          <a:prstGeom prst="rect">
            <a:avLst/>
          </a:prstGeom>
        </p:spPr>
        <p:txBody>
          <a:bodyPr vert="horz" wrap="square" lIns="0" tIns="147955" rIns="0" bIns="0" rtlCol="0">
            <a:spAutoFit/>
          </a:bodyPr>
          <a:lstStyle/>
          <a:p>
            <a:pPr marL="2886710">
              <a:lnSpc>
                <a:spcPct val="100000"/>
              </a:lnSpc>
              <a:spcBef>
                <a:spcPts val="1165"/>
              </a:spcBef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5-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羟色胺</a:t>
            </a:r>
            <a:r>
              <a:rPr sz="2800" b="1" spc="-60">
                <a:solidFill>
                  <a:srgbClr val="FFFFFF"/>
                </a:solidFill>
                <a:latin typeface="Microsoft JhengHei"/>
                <a:cs typeface="Microsoft JhengHei"/>
              </a:rPr>
              <a:t>(5-</a:t>
            </a:r>
            <a:r>
              <a:rPr sz="2800" b="1" spc="-70">
                <a:solidFill>
                  <a:srgbClr val="FFFFFF"/>
                </a:solidFill>
                <a:latin typeface="Microsoft JhengHei"/>
                <a:cs typeface="Microsoft JhengHei"/>
              </a:rPr>
              <a:t>HT)</a:t>
            </a: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神经突触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z="2800" b="1" spc="-10">
                <a:solidFill>
                  <a:srgbClr val="FFFFFF"/>
                </a:solidFill>
                <a:latin typeface="Times New Roman"/>
                <a:cs typeface="Times New Roman"/>
              </a:rPr>
              <a:t>Depression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5-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羟色胺缺乏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13568" y="335597"/>
            <a:ext cx="3378200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FFFF"/>
                </a:solidFill>
              </a:rPr>
              <a:t>焦虑症和抑郁症的基础知识与药物治疗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89" y="4338320"/>
            <a:ext cx="36195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同类药：帕罗西汀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575300" y="2489200"/>
            <a:ext cx="3024187" cy="30241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47052" y="1372388"/>
            <a:ext cx="7448550" cy="137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8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氟西汀</a:t>
            </a:r>
            <a:r>
              <a:rPr sz="2800" b="1" spc="-10">
                <a:solidFill>
                  <a:srgbClr val="FFFFFF"/>
                </a:solidFill>
                <a:latin typeface="Times New Roman"/>
                <a:cs typeface="Times New Roman"/>
              </a:rPr>
              <a:t>(fluoxetine):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一般认为抑郁症的发病原因和</a:t>
            </a:r>
            <a:r>
              <a:rPr sz="2400" b="1" spc="-25">
                <a:solidFill>
                  <a:srgbClr val="FFFFFF"/>
                </a:solidFill>
                <a:latin typeface="Times New Roman"/>
                <a:cs typeface="Times New Roman"/>
              </a:rPr>
              <a:t>5-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3320"/>
              </a:lnSpc>
            </a:pP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HT 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能神经机能降低有关。氟西汀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发挥拟</a:t>
            </a:r>
            <a:r>
              <a:rPr sz="2800" b="1">
                <a:solidFill>
                  <a:srgbClr val="FFFFFF"/>
                </a:solidFill>
                <a:latin typeface="Times New Roman"/>
                <a:cs typeface="Times New Roman"/>
              </a:rPr>
              <a:t>5-</a:t>
            </a:r>
            <a:r>
              <a:rPr sz="2800" b="1" spc="-10">
                <a:solidFill>
                  <a:srgbClr val="FFFFFF"/>
                </a:solidFill>
                <a:latin typeface="Times New Roman"/>
                <a:cs typeface="Times New Roman"/>
              </a:rPr>
              <a:t>HT</a:t>
            </a: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作用，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用于抑郁症的治疗。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27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71005" y="54451"/>
            <a:ext cx="2768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5">
                <a:solidFill>
                  <a:srgbClr val="FFFFFF"/>
                </a:solidFill>
              </a:rPr>
              <a:t>药物治疗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FFFF"/>
                </a:solidFill>
              </a:rPr>
              <a:t>用药注意事项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28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1971499"/>
            <a:ext cx="7611745" cy="388874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545465" marR="5080" indent="-532765">
              <a:lnSpc>
                <a:spcPct val="92500"/>
              </a:lnSpc>
              <a:spcBef>
                <a:spcPts val="350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初治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:</a:t>
            </a: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对第一次患抑郁症的人来讲，为了使效</a:t>
            </a:r>
            <a:r>
              <a:rPr sz="2800">
                <a:solidFill>
                  <a:srgbClr val="FFFF00"/>
                </a:solidFill>
                <a:latin typeface="宋体"/>
                <a:cs typeface="宋体"/>
              </a:rPr>
              <a:t>果更好，有效防止复发，用药时间以</a:t>
            </a:r>
            <a:r>
              <a:rPr sz="2800">
                <a:solidFill>
                  <a:srgbClr val="FFFF00"/>
                </a:solidFill>
                <a:latin typeface="Times New Roman"/>
                <a:cs typeface="Times New Roman"/>
              </a:rPr>
              <a:t>6-12</a:t>
            </a:r>
            <a:r>
              <a:rPr sz="2800" spc="-25">
                <a:solidFill>
                  <a:srgbClr val="FFFF00"/>
                </a:solidFill>
                <a:latin typeface="宋体"/>
                <a:cs typeface="宋体"/>
              </a:rPr>
              <a:t>个月</a:t>
            </a:r>
            <a:r>
              <a:rPr sz="2800" spc="-20">
                <a:solidFill>
                  <a:srgbClr val="FFFF00"/>
                </a:solidFill>
                <a:latin typeface="宋体"/>
                <a:cs typeface="宋体"/>
              </a:rPr>
              <a:t>为宜。</a:t>
            </a:r>
            <a:endParaRPr sz="2800">
              <a:latin typeface="宋体"/>
              <a:cs typeface="宋体"/>
            </a:endParaRPr>
          </a:p>
          <a:p>
            <a:pPr marL="545465" indent="-532765">
              <a:lnSpc>
                <a:spcPct val="100000"/>
              </a:lnSpc>
              <a:spcBef>
                <a:spcPts val="170"/>
              </a:spcBef>
              <a:buSzPct val="101785"/>
              <a:buFont typeface="Times New Roman"/>
              <a:buChar char="•"/>
              <a:tabLst>
                <a:tab pos="545465"/>
                <a:tab pos="546100"/>
              </a:tabLst>
            </a:pP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复治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:</a:t>
            </a:r>
            <a:r>
              <a:rPr sz="2800" spc="-15">
                <a:solidFill>
                  <a:srgbClr val="FFFF00"/>
                </a:solidFill>
                <a:latin typeface="宋体"/>
                <a:cs typeface="宋体"/>
              </a:rPr>
              <a:t>五年以上</a:t>
            </a:r>
            <a:endParaRPr sz="2800">
              <a:latin typeface="宋体"/>
              <a:cs typeface="宋体"/>
            </a:endParaRPr>
          </a:p>
          <a:p>
            <a:pPr marL="546100" marR="300990" indent="-533400" algn="just">
              <a:lnSpc>
                <a:spcPts val="3020"/>
              </a:lnSpc>
              <a:spcBef>
                <a:spcPts val="885"/>
              </a:spcBef>
              <a:buSzPct val="101785"/>
              <a:buFont typeface="Times New Roman"/>
              <a:buChar char="•"/>
              <a:tabLst>
                <a:tab pos="546100"/>
              </a:tabLst>
            </a:pP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如果医生确定你的病情正在好转，那么你可以适当减少药量，如果确定不再用药，则必须定期接受观察，每三个月一次。</a:t>
            </a:r>
            <a:endParaRPr sz="2800">
              <a:latin typeface="宋体"/>
              <a:cs typeface="宋体"/>
            </a:endParaRPr>
          </a:p>
          <a:p>
            <a:pPr marL="546100" indent="-533400" algn="just">
              <a:lnSpc>
                <a:spcPct val="100000"/>
              </a:lnSpc>
              <a:spcBef>
                <a:spcPts val="300"/>
              </a:spcBef>
              <a:buSzPct val="101785"/>
              <a:buFont typeface="Times New Roman"/>
              <a:buChar char="•"/>
              <a:tabLst>
                <a:tab pos="546100"/>
              </a:tabLst>
            </a:pP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没有经过医生同意，不能擅自停止用药。</a:t>
            </a:r>
            <a:endParaRPr sz="2800">
              <a:latin typeface="宋体"/>
              <a:cs typeface="宋体"/>
            </a:endParaRPr>
          </a:p>
          <a:p>
            <a:pPr marL="546100" indent="-533400" algn="just">
              <a:lnSpc>
                <a:spcPct val="100000"/>
              </a:lnSpc>
              <a:spcBef>
                <a:spcPts val="340"/>
              </a:spcBef>
              <a:buSzPct val="101785"/>
              <a:buFont typeface="Times New Roman"/>
              <a:buChar char="•"/>
              <a:tabLst>
                <a:tab pos="546100"/>
              </a:tabLst>
            </a:pPr>
            <a:r>
              <a:rPr sz="2800" spc="-5">
                <a:solidFill>
                  <a:srgbClr val="FFFF00"/>
                </a:solidFill>
                <a:latin typeface="宋体"/>
                <a:cs typeface="宋体"/>
              </a:rPr>
              <a:t>抗抑郁药物，不会上瘾，不会产生赖药性。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5300" y="850582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FFFF00"/>
                </a:solidFill>
              </a:rPr>
              <a:t>被忽视了的精神抑郁症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29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128" y="1941007"/>
            <a:ext cx="8389620" cy="337312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4965" marR="5080" indent="-342265">
              <a:lnSpc>
                <a:spcPts val="2690"/>
              </a:lnSpc>
              <a:spcBef>
                <a:spcPts val="74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在上世纪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80</a:t>
            </a: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年代以前，我国精神病学界对抑郁症认</a:t>
            </a: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识不清，诊断率非常低。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1993</a:t>
            </a: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年，</a:t>
            </a:r>
            <a:r>
              <a:rPr sz="2800" b="1" spc="-10">
                <a:solidFill>
                  <a:srgbClr val="FFFF00"/>
                </a:solidFill>
                <a:latin typeface="Times New Roman"/>
                <a:cs typeface="Times New Roman"/>
              </a:rPr>
              <a:t>WHO</a:t>
            </a:r>
            <a:r>
              <a:rPr sz="2800" b="1" spc="-10">
                <a:solidFill>
                  <a:srgbClr val="FFFF00"/>
                </a:solidFill>
                <a:latin typeface="Microsoft JhengHei"/>
                <a:cs typeface="Microsoft JhengHei"/>
              </a:rPr>
              <a:t>调查显示，</a:t>
            </a:r>
            <a:r>
              <a:rPr sz="2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15</a:t>
            </a: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个不同国家或地区的内科医生对抑郁症的识别率</a:t>
            </a: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平均为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55.6%</a:t>
            </a: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，当年，上海的医院内科对抑郁症的</a:t>
            </a: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识别率仅为</a:t>
            </a: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21%</a:t>
            </a:r>
            <a:r>
              <a:rPr sz="2800" b="1" spc="-50">
                <a:solidFill>
                  <a:srgbClr val="FFFF00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ts val="2950"/>
              </a:lnSpc>
              <a:spcBef>
                <a:spcPts val="165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目前，全国地市级以上医院对抑郁症的识别率不到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ts val="2950"/>
              </a:lnSpc>
            </a:pPr>
            <a:r>
              <a:rPr sz="2800" b="1">
                <a:solidFill>
                  <a:srgbClr val="FFFF00"/>
                </a:solidFill>
                <a:latin typeface="Times New Roman"/>
                <a:cs typeface="Times New Roman"/>
              </a:rPr>
              <a:t>20%</a:t>
            </a:r>
            <a:r>
              <a:rPr sz="2800" b="1">
                <a:solidFill>
                  <a:srgbClr val="FFFF00"/>
                </a:solidFill>
                <a:latin typeface="Microsoft JhengHei"/>
                <a:cs typeface="Microsoft JhengHei"/>
              </a:rPr>
              <a:t>；接受了相关的正规药物治疗者只有不到</a:t>
            </a:r>
            <a:r>
              <a:rPr sz="2800" b="1" spc="-20">
                <a:solidFill>
                  <a:srgbClr val="FFFF00"/>
                </a:solidFill>
                <a:latin typeface="Times New Roman"/>
                <a:cs typeface="Times New Roman"/>
              </a:rPr>
              <a:t>1/10</a:t>
            </a:r>
            <a:endParaRPr sz="2800">
              <a:latin typeface="Times New Roman"/>
              <a:cs typeface="Times New Roman"/>
            </a:endParaRPr>
          </a:p>
          <a:p>
            <a:pPr marL="354965" marR="202565" indent="-342265">
              <a:lnSpc>
                <a:spcPts val="2690"/>
              </a:lnSpc>
              <a:spcBef>
                <a:spcPts val="800"/>
              </a:spcBef>
              <a:buSzPct val="101785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00"/>
                </a:solidFill>
                <a:latin typeface="Microsoft JhengHei"/>
                <a:cs typeface="Microsoft JhengHei"/>
              </a:rPr>
              <a:t>大多数抑郁症病人在第一次发病的时候并不知道自己得的是抑郁症，首次发病就诊者少之又少。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1269" y="464651"/>
            <a:ext cx="63588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FFFFFF"/>
                </a:solidFill>
              </a:rPr>
              <a:t>心理治疗</a:t>
            </a:r>
            <a:r>
              <a:rPr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b="0" spc="-10">
                <a:solidFill>
                  <a:srgbClr val="FFFF00"/>
                </a:solidFill>
                <a:latin typeface="宋体"/>
                <a:cs typeface="宋体"/>
              </a:rPr>
              <a:t>正确认识抑郁症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30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2188274"/>
            <a:ext cx="7277100" cy="3536950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355600" marR="5080" indent="-342900" algn="just">
              <a:lnSpc>
                <a:spcPct val="97300"/>
              </a:lnSpc>
              <a:spcBef>
                <a:spcPts val="200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抑郁状态是最为常见的一种心理状态，几乎每一个人一生当中都会体验。抑郁</a:t>
            </a: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状态的长期存在，会导致</a:t>
            </a:r>
            <a:r>
              <a:rPr sz="3200" b="1">
                <a:solidFill>
                  <a:srgbClr val="FFFF00"/>
                </a:solidFill>
                <a:latin typeface="Microsoft JhengHei"/>
                <a:cs typeface="Microsoft JhengHei"/>
              </a:rPr>
              <a:t>抑郁症</a:t>
            </a:r>
            <a:r>
              <a:rPr sz="3200" spc="-50">
                <a:solidFill>
                  <a:srgbClr val="FFFF00"/>
                </a:solidFill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980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有人认为抑郁症是一种性格上的缺陷，是可以通过努力克服掉的。事实上，如果症状和病程达到抑郁症的程度，就不是自己调节所能够消除的。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2026920"/>
            <a:ext cx="7277100" cy="343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我们把</a:t>
            </a:r>
            <a:r>
              <a:rPr sz="3200" b="1" u="heavy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Microsoft JhengHei"/>
                <a:cs typeface="Microsoft JhengHei"/>
              </a:rPr>
              <a:t>抑郁症称为精神科的感冒</a:t>
            </a:r>
            <a:r>
              <a:rPr sz="3200" spc="-20">
                <a:solidFill>
                  <a:srgbClr val="FFFF00"/>
                </a:solidFill>
                <a:latin typeface="宋体"/>
                <a:cs typeface="宋体"/>
              </a:rPr>
              <a:t>。一是</a:t>
            </a: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感冒人人会得，谁都有可能得抑郁症，我们不要歧视抑郁症患者；二是感冒好治，抑郁症也好治，大多数抑郁症只需要看门诊就行了，只要你认真治疗不会有大问题。感冒不好好治疗会得肺炎死亡，抑郁症不治疗也会自杀而死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31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460446"/>
            <a:ext cx="7522845" cy="556069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4965" marR="5080" indent="-342265">
              <a:lnSpc>
                <a:spcPct val="92500"/>
              </a:lnSpc>
              <a:spcBef>
                <a:spcPts val="385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>
                <a:solidFill>
                  <a:srgbClr val="FFFF00"/>
                </a:solidFill>
                <a:latin typeface="Times New Roman"/>
                <a:cs typeface="Times New Roman"/>
              </a:rPr>
              <a:t>●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抑郁症是每个人都可能得的心理疾病。患有抑郁症并不能说明你心胸狭窄，也不能说明你意志薄弱。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 algn="just">
              <a:lnSpc>
                <a:spcPct val="100000"/>
              </a:lnSpc>
              <a:spcBef>
                <a:spcPts val="195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 b="1">
                <a:solidFill>
                  <a:srgbClr val="FFFF00"/>
                </a:solidFill>
                <a:latin typeface="Times New Roman"/>
                <a:cs typeface="Times New Roman"/>
              </a:rPr>
              <a:t>●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抑郁症是可以治好的。</a:t>
            </a:r>
            <a:endParaRPr sz="3200">
              <a:latin typeface="Microsoft JhengHei"/>
              <a:cs typeface="Microsoft JhengHei"/>
            </a:endParaRPr>
          </a:p>
          <a:p>
            <a:pPr marL="355600" marR="250190" indent="-342900" algn="just">
              <a:lnSpc>
                <a:spcPts val="3460"/>
              </a:lnSpc>
              <a:spcBef>
                <a:spcPts val="1005"/>
              </a:spcBef>
              <a:buSzPct val="101562"/>
              <a:buFont typeface="Times New Roman"/>
              <a:buChar char="•"/>
              <a:tabLst>
                <a:tab pos="355600"/>
              </a:tabLst>
            </a:pP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抑郁症患者由于戴上了有色眼镜，常常悲观绝望，甚至企图自杀。其实，这是不正确的想法，所有治好的人回头想想自己原来的感觉，都会觉得好笑。抑郁症就像感冒，它只是一种普通的疾病。如果你抑郁了，就告诉自己，我的情绪感冒了，现在很痛苦，但只要吃点药就</a:t>
            </a:r>
            <a:r>
              <a:rPr sz="3200" b="1" spc="-15">
                <a:solidFill>
                  <a:srgbClr val="FFFF00"/>
                </a:solidFill>
                <a:latin typeface="Microsoft JhengHei"/>
                <a:cs typeface="Microsoft JhengHei"/>
              </a:rPr>
              <a:t>会好的。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32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9928" y="1108921"/>
            <a:ext cx="7683500" cy="4655185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1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>
                <a:solidFill>
                  <a:srgbClr val="FFFF00"/>
                </a:solidFill>
                <a:latin typeface="Times New Roman"/>
                <a:cs typeface="Times New Roman"/>
              </a:rPr>
              <a:t>●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抑郁症与精神分裂是两码事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980"/>
              </a:spcBef>
              <a:buSzPct val="101562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抑郁症是可以治好的，而精神分裂基本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上很难治愈，且会复发。抑郁症表现为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自己感到精力不足，情绪低落，情绪减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退，体乏无力，失眠等症状，是可以治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好的。精神分裂症是别人观察到的多疑、猜疑被人迫害感，易暴躁，打人毁物，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FF00"/>
                </a:solidFill>
                <a:latin typeface="Microsoft JhengHei"/>
                <a:cs typeface="Microsoft JhengHei"/>
              </a:rPr>
              <a:t>对朋友缺乏亲切感，不承认有病，不愿</a:t>
            </a:r>
            <a:r>
              <a:rPr sz="3200" b="1" spc="-50">
                <a:solidFill>
                  <a:srgbClr val="FFFF00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FFFF00"/>
                </a:solidFill>
                <a:latin typeface="Microsoft JhengHei"/>
                <a:cs typeface="Microsoft JhengHei"/>
              </a:rPr>
              <a:t>意看医生。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33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762000"/>
            <a:ext cx="2324100" cy="18510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549400" y="698500"/>
            <a:ext cx="2232025" cy="20288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409700" y="3860800"/>
            <a:ext cx="1944688" cy="19208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410652" y="30397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亲子嫌疑妄想症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40337" y="3164199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发财妄想症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10652" y="599249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被迫害妄想症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174" y="17296"/>
            <a:ext cx="3378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FFFF"/>
                </a:solidFill>
              </a:rPr>
              <a:t>精神分裂症</a:t>
            </a:r>
            <a:r>
              <a:rPr sz="3600">
                <a:solidFill>
                  <a:srgbClr val="FFFFFF"/>
                </a:solidFill>
                <a:latin typeface="Times New Roman"/>
                <a:cs typeface="Times New Roman"/>
              </a:rPr>
              <a:t>:</a:t>
            </a:r>
            <a:r>
              <a:rPr sz="3600" spc="-25">
                <a:solidFill>
                  <a:srgbClr val="FFFFFF"/>
                </a:solidFill>
              </a:rPr>
              <a:t>妄想</a:t>
            </a:r>
            <a:endParaRPr sz="36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5219700" y="3568700"/>
            <a:ext cx="1860550" cy="2408237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311775" y="604392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发财妄想症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76259" y="62753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Times New Roman"/>
                <a:cs typeface="Times New Roman"/>
              </a:rPr>
              <a:t>34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114800" y="6286976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>
                <a:latin typeface="宋体"/>
                <a:cs typeface="宋体"/>
              </a:rPr>
              <a:t>完整版课件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97100" y="1270000"/>
            <a:ext cx="4752975" cy="30035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276599" y="4911407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患寄生虫妄想症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35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77900" y="1346200"/>
            <a:ext cx="2844800" cy="335756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864100" y="1485900"/>
            <a:ext cx="2381250" cy="31654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50289" y="5200332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钟情妄想症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36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55565" y="5271770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强迫妄想症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136900" y="838200"/>
            <a:ext cx="3181350" cy="3810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779078" y="5271770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FFFFFF"/>
                </a:solidFill>
                <a:latin typeface="宋体"/>
                <a:cs typeface="宋体"/>
              </a:rPr>
              <a:t>杨丽娟对刘德华的钟情妄想症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37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844800" y="571500"/>
            <a:ext cx="3457575" cy="5715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85830" y="5323199"/>
            <a:ext cx="134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幻觉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幻视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38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17600" y="2273300"/>
            <a:ext cx="2857500" cy="244792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787900" y="2273300"/>
            <a:ext cx="3024188" cy="251618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37627" y="5251762"/>
            <a:ext cx="1346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幻觉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发热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39</a:t>
            </a:fld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38077" y="5323199"/>
            <a:ext cx="1955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幻觉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头上长角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13000" y="330200"/>
            <a:ext cx="4465638" cy="39909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426777" y="5035862"/>
            <a:ext cx="1955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幻觉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-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掉入深渊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40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41500" y="1117600"/>
            <a:ext cx="6005512" cy="428783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42630" y="5703570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梦游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41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9565" y="30289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</a:rPr>
              <a:t>行为异常</a:t>
            </a:r>
            <a:endParaRPr sz="2400"/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25700" y="1511300"/>
            <a:ext cx="4286250" cy="38385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210719" y="591947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攻击他人财物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42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29565" y="30289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</a:rPr>
              <a:t>行为异常</a:t>
            </a:r>
            <a:endParaRPr sz="2400"/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52700" y="482600"/>
            <a:ext cx="3560762" cy="492918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9565" y="30289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</a:rPr>
              <a:t>行为异常</a:t>
            </a:r>
            <a:endParaRPr sz="24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43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02000" y="5899462"/>
            <a:ext cx="2540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攻击他人</a:t>
            </a:r>
            <a:r>
              <a:rPr sz="2400" b="1">
                <a:solidFill>
                  <a:srgbClr val="FFFFFF"/>
                </a:solidFill>
                <a:latin typeface="Times New Roman"/>
                <a:cs typeface="Times New Roman"/>
              </a:rPr>
              <a:t>,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包括家人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2089" y="817245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u="heavy" spc="-10">
                <a:solidFill>
                  <a:srgbClr val="CCCCFF"/>
                </a:solidFill>
                <a:uFill>
                  <a:solidFill>
                    <a:srgbClr val="CCCCFF"/>
                  </a:solidFill>
                </a:uFill>
              </a:rPr>
              <a:t>一个大学生的抑郁症</a:t>
            </a:r>
            <a:endParaRPr sz="4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44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1993893"/>
            <a:ext cx="7559675" cy="2497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895"/>
              </a:lnSpc>
              <a:spcBef>
                <a:spcPts val="100"/>
              </a:spcBef>
            </a:pPr>
            <a:r>
              <a:rPr sz="3250">
                <a:solidFill>
                  <a:srgbClr val="FFFF00"/>
                </a:solidFill>
                <a:latin typeface="Times New Roman"/>
                <a:cs typeface="Times New Roman"/>
              </a:rPr>
              <a:t>•</a:t>
            </a:r>
            <a:endParaRPr sz="3250">
              <a:latin typeface="Times New Roman"/>
              <a:cs typeface="Times New Roman"/>
            </a:endParaRPr>
          </a:p>
          <a:p>
            <a:pPr marL="355600">
              <a:lnSpc>
                <a:spcPts val="3835"/>
              </a:lnSpc>
            </a:pP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美国心理学家史培勒曾说：</a:t>
            </a:r>
            <a:r>
              <a:rPr sz="3200">
                <a:solidFill>
                  <a:srgbClr val="FFFF00"/>
                </a:solidFill>
                <a:latin typeface="Times New Roman"/>
                <a:cs typeface="Times New Roman"/>
              </a:rPr>
              <a:t>“</a:t>
            </a: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这种病（</a:t>
            </a:r>
            <a:r>
              <a:rPr sz="3200" spc="-50">
                <a:solidFill>
                  <a:srgbClr val="FFFF00"/>
                </a:solidFill>
                <a:latin typeface="宋体"/>
                <a:cs typeface="宋体"/>
              </a:rPr>
              <a:t>抑</a:t>
            </a:r>
            <a:endParaRPr sz="3200">
              <a:latin typeface="宋体"/>
              <a:cs typeface="宋体"/>
            </a:endParaRPr>
          </a:p>
          <a:p>
            <a:pPr marL="355600" marR="5080">
              <a:lnSpc>
                <a:spcPct val="100000"/>
              </a:lnSpc>
              <a:spcBef>
                <a:spcPts val="210"/>
              </a:spcBef>
            </a:pP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郁症）</a:t>
            </a: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往往袭击那些最有抱负、最有创</a:t>
            </a:r>
            <a:r>
              <a:rPr sz="3200">
                <a:solidFill>
                  <a:srgbClr val="FFFF00"/>
                </a:solidFill>
                <a:latin typeface="宋体"/>
                <a:cs typeface="宋体"/>
              </a:rPr>
              <a:t>意、工作最认真的人。</a:t>
            </a:r>
            <a:r>
              <a:rPr sz="3200" spc="-70">
                <a:solidFill>
                  <a:srgbClr val="FFFF00"/>
                </a:solidFill>
                <a:latin typeface="Times New Roman"/>
                <a:cs typeface="Times New Roman"/>
              </a:rPr>
              <a:t>” </a:t>
            </a:r>
            <a:r>
              <a:rPr sz="3200" spc="-10">
                <a:solidFill>
                  <a:srgbClr val="FFFF00"/>
                </a:solidFill>
                <a:latin typeface="宋体"/>
                <a:cs typeface="宋体"/>
              </a:rPr>
              <a:t>患抑郁症是不分</a:t>
            </a:r>
            <a:r>
              <a:rPr sz="3200" spc="-5">
                <a:solidFill>
                  <a:srgbClr val="FFFF00"/>
                </a:solidFill>
                <a:latin typeface="宋体"/>
                <a:cs typeface="宋体"/>
              </a:rPr>
              <a:t>阶级、地位和财富多寡的。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24100" y="850582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抑郁症的主要原因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45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1740" y="1963330"/>
            <a:ext cx="3670300" cy="3051175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1600" marR="2138680" indent="-88900" algn="just">
              <a:lnSpc>
                <a:spcPct val="117300"/>
              </a:lnSpc>
              <a:spcBef>
                <a:spcPts val="5"/>
              </a:spcBef>
            </a:pP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遗传倾向环境诱因药物因素</a:t>
            </a:r>
            <a:endParaRPr sz="2800">
              <a:latin typeface="Microsoft JhengHei"/>
              <a:cs typeface="Microsoft JhengHei"/>
            </a:endParaRPr>
          </a:p>
          <a:p>
            <a:pPr marL="101600" marR="2849880">
              <a:lnSpc>
                <a:spcPct val="120000"/>
              </a:lnSpc>
            </a:pP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疾病个性</a:t>
            </a:r>
            <a:endParaRPr sz="2800">
              <a:latin typeface="Microsoft JhengHei"/>
              <a:cs typeface="Microsoft JhengHei"/>
            </a:endParaRPr>
          </a:p>
          <a:p>
            <a:pPr marL="101600">
              <a:lnSpc>
                <a:spcPct val="100000"/>
              </a:lnSpc>
              <a:spcBef>
                <a:spcPts val="67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抽烟、酗酒与滥用药物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62300" y="813901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一、遗传基因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46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85"/>
              </a:lnSpc>
            </a:pPr>
            <a:r>
              <a:rPr spc="-10"/>
              <a:t>完整版课件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9079" marR="5080" indent="-246379">
              <a:lnSpc>
                <a:spcPct val="100000"/>
              </a:lnSpc>
              <a:spcBef>
                <a:spcPts val="100"/>
              </a:spcBef>
              <a:buSzPct val="96875"/>
              <a:buFont typeface="Times New Roman"/>
              <a:buChar char="■"/>
              <a:tabLst>
                <a:tab pos="355600"/>
              </a:tabLst>
            </a:pPr>
            <a:r>
              <a:rPr spc="-5"/>
              <a:t>抑郁症跟家族病史有一定的关系。研究显	</a:t>
            </a:r>
            <a:r>
              <a:rPr/>
              <a:t>示，父母其中</a:t>
            </a:r>
            <a:r>
              <a:rPr>
                <a:latin typeface="Times New Roman"/>
                <a:cs typeface="Times New Roman"/>
              </a:rPr>
              <a:t>1</a:t>
            </a:r>
            <a:r>
              <a:rPr spc="-5"/>
              <a:t>人得忧郁症，子女得病几	</a:t>
            </a:r>
            <a:r>
              <a:rPr/>
              <a:t>率为</a:t>
            </a:r>
            <a:r>
              <a:rPr>
                <a:latin typeface="Times New Roman"/>
                <a:cs typeface="Times New Roman"/>
              </a:rPr>
              <a:t>25</a:t>
            </a:r>
            <a:r>
              <a:rPr spc="-5"/>
              <a:t>％；若双亲都是忧郁症病人，子	</a:t>
            </a:r>
            <a:r>
              <a:rPr/>
              <a:t>女患病率提高至</a:t>
            </a:r>
            <a:r>
              <a:rPr>
                <a:latin typeface="Times New Roman"/>
                <a:cs typeface="Times New Roman"/>
              </a:rPr>
              <a:t>50</a:t>
            </a:r>
            <a:r>
              <a:rPr/>
              <a:t>％～</a:t>
            </a:r>
            <a:r>
              <a:rPr>
                <a:latin typeface="Times New Roman"/>
                <a:cs typeface="Times New Roman"/>
              </a:rPr>
              <a:t>75</a:t>
            </a:r>
            <a:r>
              <a:rPr spc="-25"/>
              <a:t>％。</a:t>
            </a: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https://d.book118.com/035012032310011041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00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47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4">
      <vt:lpstr>Arial</vt:lpstr>
      <vt:lpstr>Calibri</vt:lpstr>
      <vt:lpstr>Microsoft JhengHei</vt:lpstr>
      <vt:lpstr>宋体</vt:lpstr>
      <vt:lpstr>Times New Roman</vt:lpstr>
      <vt:lpstr>Verdana</vt:lpstr>
      <vt:lpstr>Office Theme</vt:lpstr>
      <vt:lpstr>PowerPoint Presentation</vt:lpstr>
      <vt:lpstr>PowerPoint Presentation</vt:lpstr>
      <vt:lpstr>抑郁症表现及后果</vt:lpstr>
      <vt:lpstr>PowerPoint Presentation</vt:lpstr>
      <vt:lpstr>发病情况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有自杀观念和行为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药物治疗</vt:lpstr>
      <vt:lpstr>焦虑症和抑郁症的基础知识与药物治疗</vt:lpstr>
      <vt:lpstr>药物治疗</vt:lpstr>
      <vt:lpstr>用药注意事项</vt:lpstr>
      <vt:lpstr>被忽视了的精神抑郁症</vt:lpstr>
      <vt:lpstr>心理治疗-正确认识抑郁症</vt:lpstr>
      <vt:lpstr>PowerPoint Presentation</vt:lpstr>
      <vt:lpstr>PowerPoint Presentation</vt:lpstr>
      <vt:lpstr>PowerPoint Presentation</vt:lpstr>
      <vt:lpstr>精神分裂症:妄想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行为异常</vt:lpstr>
      <vt:lpstr>行为异常</vt:lpstr>
      <vt:lpstr>行为异常</vt:lpstr>
      <vt:lpstr>一个大学生的抑郁症</vt:lpstr>
      <vt:lpstr>抑郁症的主要原因</vt:lpstr>
      <vt:lpstr>一、遗传基因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2024-09-02T13:18:12.049</cp:lastPrinted>
  <dcterms:created xsi:type="dcterms:W3CDTF">2024-09-02T05:18:12Z</dcterms:created>
  <dcterms:modified xsi:type="dcterms:W3CDTF">2024-09-02T05:18:13Z</dcterms:modified>
</cp:coreProperties>
</file>