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9144000" cy="51435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2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ea typeface="微软雅黑" panose="020b0503020204020204" pitchFamily="34" charset="-122"/>
              </a:defRPr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ea typeface="微软雅黑" panose="020b0503020204020204" pitchFamily="34" charset="-122"/>
              </a:defRPr>
            </a:lvl1pPr>
          </a:lstStyle>
          <a:p>
            <a:fld id="{673B58EF-4ABD-40F4-ACA4-FE81D742E6DD}" type="datetimeFigureOut">
              <a:rPr lang="zh-CN" altLang="en-US" smtClean="0"/>
              <a:t>2020/7/9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ea typeface="微软雅黑" panose="020b0503020204020204" pitchFamily="34" charset="-122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ea typeface="微软雅黑" panose="020b0503020204020204" pitchFamily="34" charset="-122"/>
              </a:defRPr>
            </a:lvl1pPr>
          </a:lstStyle>
          <a:p>
            <a:fld id="{A11FC198-2D83-4DFC-8CDD-7D23AF44D411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微软雅黑" panose="020b0503020204020204" pitchFamily="34" charset="-122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微软雅黑" panose="020b0503020204020204" pitchFamily="34" charset="-122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微软雅黑" panose="020b0503020204020204" pitchFamily="34" charset="-122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微软雅黑" panose="020b0503020204020204" pitchFamily="34" charset="-122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微软雅黑" panose="020b0503020204020204" pitchFamily="34" charset="-122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11FC198-2D83-4DFC-8CDD-7D23AF44D411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2D04BB-4E7C-4696-ABE1-CB17E268D1A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2D04BB-4E7C-4696-ABE1-CB17E268D1A0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11FC198-2D83-4DFC-8CDD-7D23AF44D411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2D04BB-4E7C-4696-ABE1-CB17E268D1A0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638619-31E4-4D17-95D0-5E6F081F29A8}" type="slidenum">
              <a:rPr lang="zh-CN" altLang="en-US" smtClean="0">
                <a:solidFill>
                  <a:prstClr val="black"/>
                </a:solidFill>
              </a:rPr>
              <a:t>6</a:t>
            </a:fld>
            <a:endParaRPr lang="zh-CN" alt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2D04BB-4E7C-4696-ABE1-CB17E268D1A0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2D04BB-4E7C-4696-ABE1-CB17E268D1A0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7CD64D-B72C-4FF8-85BB-4AA899BC1DF5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11FC198-2D83-4DFC-8CDD-7D23AF44D411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66357E-B421-4A59-848A-144D9880F9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FE3F4B-6174-4A41-8F0D-5BB39E6F43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50ECE3-70DD-42DF-AA8B-9A912A29D1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92E8F0-88D2-4DD4-B3E1-4CF6DF7F8A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EF77EA-7A03-4C05-86C5-FCE59595FD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AC408B-6A46-471A-A338-86EFAE1D02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B90F9F-86A1-4E9A-8BFF-1946B677DA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0E37BC-E180-4197-AC0C-8AF7D2FB87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54316D-60DA-486C-8849-CB2F983A3F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39D26E-FF90-4C73-B138-8641CE0818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8A1765-734D-4293-8A69-67766BC861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med" advClick="0" advTm="0" p14:dur="700">
        <p:fade/>
      </p:transition>
    </mc:Choice>
    <mc:Fallback>
      <p:transition spd="med" advClick="0" advTm="0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标题和内容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/>
        </p:nvSpPr>
        <p:spPr>
          <a:xfrm>
            <a:off x="0" y="5020022"/>
            <a:ext cx="9144000" cy="123478"/>
          </a:xfrm>
          <a:prstGeom prst="rect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advClick="0" advTm="0" p14:dur="700">
        <p:fade/>
      </p:transition>
    </mc:Choice>
    <mc:Fallback>
      <p:transition spd="med" advClick="0" advTm="0">
        <p:fade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med" advClick="0" advTm="0" p14:dur="700">
        <p:fade/>
      </p:transition>
    </mc:Choice>
    <mc:Fallback>
      <p:transition spd="med" advClick="0" advTm="0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2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med" advClick="0" advTm="0" p14:dur="700">
        <p:fade/>
      </p:transition>
    </mc:Choice>
    <mc:Fallback>
      <p:transition spd="med" advClick="0" advTm="0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3_标题和内容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med" advClick="0" advTm="0" p14:dur="700">
        <p:fade/>
      </p:transition>
    </mc:Choice>
    <mc:Fallback>
      <p:transition spd="med" advClick="0" advTm="0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4_标题和内容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med" advClick="0" advTm="0" p14:dur="700">
        <p:fade/>
      </p:transition>
    </mc:Choice>
    <mc:Fallback>
      <p:transition spd="med" advClick="0" advTm="0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5_标题和内容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med" advClick="0" advTm="0" p14:dur="700">
        <p:fade/>
      </p:transition>
    </mc:Choice>
    <mc:Fallback>
      <p:transition spd="med" advClick="0" advTm="0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advTm="2000" p14:dur="1500">
        <p:random/>
      </p:transition>
    </mc:Choice>
    <mc:Fallback>
      <p:transition spd="slow" advTm="2000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  <a:prstGeom prst="rect">
            <a:avLst/>
          </a:prstGeo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601A4213-9F72-4B4E-87C1-158C92837F25}" type="datetimeFigureOut">
              <a:rPr lang="zh-CN" altLang="en-US" smtClean="0"/>
              <a:t>2020/7/9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7FCF0A8A-B2F6-42AB-B115-4F7C1C220FFD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advClick="0" advTm="0" p14:dur="700">
        <p:fade/>
      </p:transition>
    </mc:Choice>
    <mc:Fallback>
      <p:transition spd="med" advClick="0" advTm="0">
        <p:fade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</p:sldLayoutIdLst>
  <mc:AlternateContent>
    <mc:Choice xmlns:p14="http://schemas.microsoft.com/office/powerpoint/2010/main" Requires="p14">
      <p:transition spd="med" advClick="0" advTm="0" p14:dur="700">
        <p:fade/>
      </p:transition>
    </mc:Choice>
    <mc:Fallback>
      <p:transition spd="med" advClick="0" advTm="0">
        <p:fade/>
      </p:transition>
    </mc:Fallback>
  </mc:AlternateContent>
  <p:timing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微软雅黑" panose="020b0503020204020204" pitchFamily="34" charset="-122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微软雅黑" panose="020b0503020204020204" pitchFamily="34" charset="-122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微软雅黑" panose="020b0503020204020204" pitchFamily="34" charset="-122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微软雅黑" panose="020b0503020204020204" pitchFamily="34" charset="-122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微软雅黑" panose="020b0503020204020204" pitchFamily="34" charset="-122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微软雅黑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Relationship Id="rId4" Type="http://schemas.openxmlformats.org/officeDocument/2006/relationships/tags" Target="../tags/tag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5.jpeg" /><Relationship Id="rId4" Type="http://schemas.openxmlformats.org/officeDocument/2006/relationships/image" Target="../media/image6.png" /><Relationship Id="rId5" Type="http://schemas.openxmlformats.org/officeDocument/2006/relationships/image" Target="../media/image7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8.png" /><Relationship Id="rId6" Type="http://schemas.openxmlformats.org/officeDocument/2006/relationships/image" Target="../media/image9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12.jpeg" /><Relationship Id="rId6" Type="http://schemas.openxmlformats.org/officeDocument/2006/relationships/image" Target="../media/image1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1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19.jpeg" /><Relationship Id="rId4" Type="http://schemas.openxmlformats.org/officeDocument/2006/relationships/image" Target="../media/image2.pn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5.jpeg" /><Relationship Id="rId4" Type="http://schemas.openxmlformats.org/officeDocument/2006/relationships/image" Target="../media/image6.png" /><Relationship Id="rId5" Type="http://schemas.openxmlformats.org/officeDocument/2006/relationships/image" Target="../media/image7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5013022030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4" name="图片 5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8" name="PA_标题 4"/>
          <p:cNvSpPr txBox="1"/>
          <p:nvPr>
            <p:custDataLst>
              <p:tags r:id="rId4"/>
            </p:custDataLst>
          </p:nvPr>
        </p:nvSpPr>
        <p:spPr>
          <a:xfrm>
            <a:off x="1331640" y="2490996"/>
            <a:ext cx="3744416" cy="36878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zh-CN"/>
            </a:defPPr>
            <a:lvl1pPr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r"/>
            <a:r>
              <a:rPr lang="zh-CN" altLang="en-US" sz="105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简洁实用</a:t>
            </a:r>
            <a:r>
              <a:rPr lang="en-US" altLang="zh-CN" sz="105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·</a:t>
            </a:r>
            <a:r>
              <a:rPr lang="zh-CN" altLang="en-US" sz="105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个人总结</a:t>
            </a:r>
            <a:r>
              <a:rPr lang="en-US" altLang="zh-CN" sz="105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·</a:t>
            </a:r>
            <a:r>
              <a:rPr lang="zh-CN" altLang="en-US" sz="105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团队管理等</a:t>
            </a:r>
          </a:p>
        </p:txBody>
      </p:sp>
      <p:sp>
        <p:nvSpPr>
          <p:cNvPr id="46" name="文本框 45"/>
          <p:cNvSpPr txBox="1"/>
          <p:nvPr/>
        </p:nvSpPr>
        <p:spPr>
          <a:xfrm>
            <a:off x="3238768" y="860197"/>
            <a:ext cx="5516880" cy="1920240"/>
          </a:xfrm>
          <a:prstGeom prst="rect">
            <a:avLst/>
          </a:prstGeom>
          <a:noFill/>
          <a:effectLst>
            <a:glow rad="63500">
              <a:srgbClr val="F58913">
                <a:alpha val="40000"/>
              </a:srgbClr>
            </a:glow>
          </a:effectLst>
        </p:spPr>
        <p:txBody>
          <a:bodyPr wrap="none" rtlCol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6000"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latin typeface="汉仪菱心体简" panose="02010609000101010101" pitchFamily="49" charset="-122"/>
                <a:ea typeface="汉仪菱心体简" panose="02010609000101010101" pitchFamily="49" charset="-122"/>
              </a:rPr>
              <a:t>抓住机遇 </a:t>
            </a:r>
          </a:p>
          <a:p>
            <a:r>
              <a:rPr lang="zh-CN" altLang="en-US" sz="6000"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latin typeface="汉仪菱心体简" panose="02010609000101010101" pitchFamily="49" charset="-122"/>
                <a:ea typeface="汉仪菱心体简" panose="02010609000101010101" pitchFamily="49" charset="-122"/>
              </a:rPr>
              <a:t>      成就梦想</a:t>
            </a:r>
          </a:p>
        </p:txBody>
      </p:sp>
      <p:sp>
        <p:nvSpPr>
          <p:cNvPr id="56" name="文本框 55"/>
          <p:cNvSpPr txBox="1"/>
          <p:nvPr/>
        </p:nvSpPr>
        <p:spPr>
          <a:xfrm>
            <a:off x="467544" y="1146764"/>
            <a:ext cx="492443" cy="1346522"/>
          </a:xfrm>
          <a:prstGeom prst="rect">
            <a:avLst/>
          </a:prstGeom>
          <a:noFill/>
        </p:spPr>
        <p:txBody>
          <a:bodyPr vert="eaVert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600">
                <a:solidFill>
                  <a:srgbClr val="C00000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努力奋斗</a:t>
            </a:r>
            <a:endParaRPr lang="en-US" altLang="zh-CN" sz="1600">
              <a:solidFill>
                <a:srgbClr val="C00000"/>
              </a:solidFill>
              <a:latin typeface="华文行楷" panose="02010800040101010101" pitchFamily="2" charset="-122"/>
              <a:ea typeface="华文行楷" panose="02010800040101010101" pitchFamily="2" charset="-122"/>
            </a:endParaRPr>
          </a:p>
          <a:p>
            <a:r>
              <a:rPr lang="zh-CN" altLang="en-US" sz="1600">
                <a:solidFill>
                  <a:schemeClr val="tx1">
                    <a:lumMod val="85000"/>
                    <a:lumOff val="15000"/>
                  </a:schemeClr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在巅峰等着你</a:t>
            </a:r>
          </a:p>
        </p:txBody>
      </p:sp>
      <p:sp>
        <p:nvSpPr>
          <p:cNvPr id="2" name="矩形 1"/>
          <p:cNvSpPr/>
          <p:nvPr/>
        </p:nvSpPr>
        <p:spPr>
          <a:xfrm>
            <a:off x="6292215" y="3253105"/>
            <a:ext cx="2182495" cy="328930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1400" b="1">
                <a:latin typeface="微软雅黑" panose="020b0503020204020204" pitchFamily="34" charset="-122"/>
                <a:ea typeface="微软雅黑" panose="020b0503020204020204" pitchFamily="34" charset="-122"/>
              </a:rPr>
              <a:t>分公司  人力发展部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Click="0" advTm="0" p14:dur="4000">
        <p14:vortex dir="r"/>
      </p:transition>
    </mc:Choice>
    <mc:Fallback>
      <p:transition spd="slow" advClick="0" advTm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1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 tmFilter="0,0; .5, 1; 1, 1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6" presetID="42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46" grpId="0"/>
      <p:bldP spid="56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84"/>
          <p:cNvGrpSpPr/>
          <p:nvPr/>
        </p:nvGrpSpPr>
        <p:grpSpPr>
          <a:xfrm>
            <a:off x="323528" y="51470"/>
            <a:ext cx="8676965" cy="760430"/>
            <a:chOff x="323528" y="51470"/>
            <a:chExt cx="8676965" cy="760430"/>
          </a:xfrm>
        </p:grpSpPr>
        <p:grpSp>
          <p:nvGrpSpPr>
            <p:cNvPr id="3" name="组合 85"/>
            <p:cNvGrpSpPr/>
            <p:nvPr/>
          </p:nvGrpSpPr>
          <p:grpSpPr>
            <a:xfrm>
              <a:off x="8028384" y="51470"/>
              <a:ext cx="792088" cy="677463"/>
              <a:chOff x="88636" y="2403732"/>
              <a:chExt cx="3223576" cy="2757087"/>
            </a:xfrm>
          </p:grpSpPr>
          <p:pic>
            <p:nvPicPr>
              <p:cNvPr id="93" name="图片 92"/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88636" y="3158847"/>
                <a:ext cx="1146084" cy="1987036"/>
              </a:xfrm>
              <a:prstGeom prst="rect">
                <a:avLst/>
              </a:prstGeom>
            </p:spPr>
          </p:pic>
          <p:pic>
            <p:nvPicPr>
              <p:cNvPr id="94" name="图片 93"/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166128" y="3173783"/>
                <a:ext cx="1146084" cy="1987036"/>
              </a:xfrm>
              <a:prstGeom prst="rect">
                <a:avLst/>
              </a:prstGeom>
            </p:spPr>
          </p:pic>
          <p:pic>
            <p:nvPicPr>
              <p:cNvPr id="95" name="图片 94"/>
              <p:cNvPicPr>
                <a:picLocks noChangeAspect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847110" y="2403732"/>
                <a:ext cx="1577496" cy="2735001"/>
              </a:xfrm>
              <a:prstGeom prst="rect">
                <a:avLst/>
              </a:prstGeom>
            </p:spPr>
          </p:pic>
        </p:grpSp>
        <p:cxnSp>
          <p:nvCxnSpPr>
            <p:cNvPr id="87" name="直接连接符 86"/>
            <p:cNvCxnSpPr/>
            <p:nvPr/>
          </p:nvCxnSpPr>
          <p:spPr>
            <a:xfrm>
              <a:off x="3193513" y="746498"/>
              <a:ext cx="4693047" cy="0"/>
            </a:xfrm>
            <a:prstGeom prst="line">
              <a:avLst/>
            </a:prstGeom>
            <a:ln w="12700"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0" name="矩形 89"/>
            <p:cNvSpPr/>
            <p:nvPr/>
          </p:nvSpPr>
          <p:spPr>
            <a:xfrm>
              <a:off x="323528" y="339504"/>
              <a:ext cx="360040" cy="360038"/>
            </a:xfrm>
            <a:prstGeom prst="rect">
              <a:avLst/>
            </a:prstGeom>
            <a:noFill/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endParaRPr lang="zh-CN" altLang="en-US"/>
            </a:p>
          </p:txBody>
        </p:sp>
        <p:sp>
          <p:nvSpPr>
            <p:cNvPr id="91" name="矩形 90"/>
            <p:cNvSpPr/>
            <p:nvPr/>
          </p:nvSpPr>
          <p:spPr>
            <a:xfrm>
              <a:off x="539552" y="555527"/>
              <a:ext cx="216024" cy="216023"/>
            </a:xfrm>
            <a:prstGeom prst="rect">
              <a:avLst/>
            </a:prstGeom>
            <a:solidFill>
              <a:srgbClr val="C0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endParaRPr lang="zh-CN" altLang="en-US"/>
            </a:p>
          </p:txBody>
        </p:sp>
        <p:sp>
          <p:nvSpPr>
            <p:cNvPr id="92" name="平行四边形 91"/>
            <p:cNvSpPr/>
            <p:nvPr/>
          </p:nvSpPr>
          <p:spPr>
            <a:xfrm>
              <a:off x="7812361" y="627533"/>
              <a:ext cx="1188132" cy="184367"/>
            </a:xfrm>
            <a:prstGeom prst="parallelogram">
              <a:avLst/>
            </a:prstGeom>
            <a:gradFill>
              <a:gsLst>
                <a:gs pos="50000">
                  <a:srgbClr val="C00000"/>
                </a:gs>
                <a:gs pos="50000">
                  <a:schemeClr val="tx1">
                    <a:lumMod val="85000"/>
                    <a:lumOff val="15000"/>
                  </a:schemeClr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zh-CN" altLang="en-US" sz="700"/>
                <a:t>梦想需要努力拼搏</a:t>
              </a:r>
            </a:p>
          </p:txBody>
        </p:sp>
      </p:grpSp>
      <p:sp>
        <p:nvSpPr>
          <p:cNvPr id="72" name="TextBox 39"/>
          <p:cNvSpPr txBox="1"/>
          <p:nvPr/>
        </p:nvSpPr>
        <p:spPr>
          <a:xfrm>
            <a:off x="928662" y="357172"/>
            <a:ext cx="5786478" cy="3693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2000" b="1">
                <a:solidFill>
                  <a:srgbClr val="26262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大企业开启裁员模式，花式裁员老职员躺枪</a:t>
            </a:r>
          </a:p>
        </p:txBody>
      </p:sp>
      <p:pic>
        <p:nvPicPr>
          <p:cNvPr id="4" name="图片 3" descr="jpg[11]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795" y="-36195"/>
            <a:ext cx="9122410" cy="5097780"/>
          </a:xfrm>
          <a:prstGeom prst="rect">
            <a:avLst/>
          </a:prstGeom>
        </p:spPr>
      </p:pic>
      <p:sp>
        <p:nvSpPr>
          <p:cNvPr id="36880" name="文本框 36879"/>
          <p:cNvSpPr txBox="1"/>
          <p:nvPr/>
        </p:nvSpPr>
        <p:spPr>
          <a:xfrm>
            <a:off x="1810385" y="1733550"/>
            <a:ext cx="5826125" cy="155892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r>
              <a:rPr lang="zh-CN" altLang="en-US" sz="3200" b="1">
                <a:solidFill>
                  <a:schemeClr val="accent5"/>
                </a:solidFill>
                <a:latin typeface="方正艺黑简体" panose="03000509000000000000" charset="-122"/>
                <a:ea typeface="方正艺黑简体" panose="03000509000000000000" charset="-122"/>
              </a:rPr>
              <a:t>新的一年又开始了，</a:t>
            </a:r>
          </a:p>
          <a:p>
            <a:pPr lvl="0"/>
            <a:endParaRPr lang="zh-CN" altLang="en-US" sz="3200" b="1">
              <a:solidFill>
                <a:schemeClr val="accent5"/>
              </a:solidFill>
              <a:latin typeface="方正艺黑简体" panose="03000509000000000000" charset="-122"/>
              <a:ea typeface="方正艺黑简体" panose="03000509000000000000" charset="-122"/>
            </a:endParaRPr>
          </a:p>
          <a:p>
            <a:pPr lvl="0"/>
            <a:r>
              <a:rPr lang="zh-CN" altLang="en-US" sz="3200" b="1">
                <a:solidFill>
                  <a:schemeClr val="accent5"/>
                </a:solidFill>
                <a:latin typeface="方正艺黑简体" panose="03000509000000000000" charset="-122"/>
                <a:ea typeface="方正艺黑简体" panose="03000509000000000000" charset="-122"/>
              </a:rPr>
              <a:t>带给寿险业务员怎样的机会？</a:t>
            </a:r>
          </a:p>
        </p:txBody>
      </p:sp>
      <p:sp>
        <p:nvSpPr>
          <p:cNvPr id="6" name="菱形 5"/>
          <p:cNvSpPr/>
          <p:nvPr/>
        </p:nvSpPr>
        <p:spPr>
          <a:xfrm>
            <a:off x="2824480" y="302895"/>
            <a:ext cx="1012190" cy="943610"/>
          </a:xfrm>
          <a:prstGeom prst="diamond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>
                <a:latin typeface="方正新舒体简体" panose="02010601030101010101" charset="-122"/>
                <a:ea typeface="方正新舒体简体" panose="02010601030101010101" charset="-122"/>
              </a:rPr>
              <a:t>迎</a:t>
            </a:r>
          </a:p>
        </p:txBody>
      </p:sp>
      <p:sp>
        <p:nvSpPr>
          <p:cNvPr id="7" name="菱形 6"/>
          <p:cNvSpPr/>
          <p:nvPr/>
        </p:nvSpPr>
        <p:spPr>
          <a:xfrm>
            <a:off x="4257675" y="302895"/>
            <a:ext cx="932180" cy="943610"/>
          </a:xfrm>
          <a:prstGeom prst="diamond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>
                <a:latin typeface="方正新舒体简体" panose="02010601030101010101" charset="-122"/>
                <a:ea typeface="方正新舒体简体" panose="02010601030101010101" charset="-122"/>
              </a:rPr>
              <a:t>春</a:t>
            </a:r>
          </a:p>
        </p:txBody>
      </p:sp>
      <p:sp>
        <p:nvSpPr>
          <p:cNvPr id="8" name="菱形 7"/>
          <p:cNvSpPr/>
          <p:nvPr/>
        </p:nvSpPr>
        <p:spPr>
          <a:xfrm>
            <a:off x="5681345" y="302895"/>
            <a:ext cx="1013460" cy="943610"/>
          </a:xfrm>
          <a:prstGeom prst="diamond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>
                <a:latin typeface="方正新舒体简体" panose="02010601030101010101" charset="-122"/>
                <a:ea typeface="方正新舒体简体" panose="02010601030101010101" charset="-122"/>
              </a:rPr>
              <a:t>节</a:t>
            </a:r>
          </a:p>
        </p:txBody>
      </p:sp>
    </p:spTree>
  </p:cSld>
  <p:clrMapOvr>
    <a:masterClrMapping/>
  </p:clrMapOvr>
  <p:transition spd="slow">
    <p:push/>
  </p:transition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84"/>
          <p:cNvGrpSpPr/>
          <p:nvPr/>
        </p:nvGrpSpPr>
        <p:grpSpPr>
          <a:xfrm>
            <a:off x="323528" y="51470"/>
            <a:ext cx="8676965" cy="760430"/>
            <a:chOff x="323528" y="51470"/>
            <a:chExt cx="8676965" cy="760430"/>
          </a:xfrm>
        </p:grpSpPr>
        <p:grpSp>
          <p:nvGrpSpPr>
            <p:cNvPr id="3" name="组合 85"/>
            <p:cNvGrpSpPr/>
            <p:nvPr/>
          </p:nvGrpSpPr>
          <p:grpSpPr>
            <a:xfrm>
              <a:off x="8028384" y="51470"/>
              <a:ext cx="792088" cy="677463"/>
              <a:chOff x="88636" y="2403732"/>
              <a:chExt cx="3223576" cy="2757087"/>
            </a:xfrm>
          </p:grpSpPr>
          <p:pic>
            <p:nvPicPr>
              <p:cNvPr id="93" name="图片 92"/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88636" y="3158847"/>
                <a:ext cx="1146084" cy="1987036"/>
              </a:xfrm>
              <a:prstGeom prst="rect">
                <a:avLst/>
              </a:prstGeom>
            </p:spPr>
          </p:pic>
          <p:pic>
            <p:nvPicPr>
              <p:cNvPr id="94" name="图片 93"/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166128" y="3173783"/>
                <a:ext cx="1146084" cy="1987036"/>
              </a:xfrm>
              <a:prstGeom prst="rect">
                <a:avLst/>
              </a:prstGeom>
            </p:spPr>
          </p:pic>
          <p:pic>
            <p:nvPicPr>
              <p:cNvPr id="95" name="图片 94"/>
              <p:cNvPicPr>
                <a:picLocks noChangeAspect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847110" y="2403732"/>
                <a:ext cx="1577496" cy="2735001"/>
              </a:xfrm>
              <a:prstGeom prst="rect">
                <a:avLst/>
              </a:prstGeom>
            </p:spPr>
          </p:pic>
        </p:grpSp>
        <p:cxnSp>
          <p:nvCxnSpPr>
            <p:cNvPr id="87" name="直接连接符 86"/>
            <p:cNvCxnSpPr/>
            <p:nvPr/>
          </p:nvCxnSpPr>
          <p:spPr>
            <a:xfrm>
              <a:off x="3193513" y="746498"/>
              <a:ext cx="4693047" cy="0"/>
            </a:xfrm>
            <a:prstGeom prst="line">
              <a:avLst/>
            </a:prstGeom>
            <a:ln w="12700"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0" name="矩形 89"/>
            <p:cNvSpPr/>
            <p:nvPr/>
          </p:nvSpPr>
          <p:spPr>
            <a:xfrm>
              <a:off x="323528" y="339504"/>
              <a:ext cx="360040" cy="360038"/>
            </a:xfrm>
            <a:prstGeom prst="rect">
              <a:avLst/>
            </a:prstGeom>
            <a:noFill/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endParaRPr lang="zh-CN" altLang="en-US"/>
            </a:p>
          </p:txBody>
        </p:sp>
        <p:sp>
          <p:nvSpPr>
            <p:cNvPr id="91" name="矩形 90"/>
            <p:cNvSpPr/>
            <p:nvPr/>
          </p:nvSpPr>
          <p:spPr>
            <a:xfrm>
              <a:off x="539552" y="555527"/>
              <a:ext cx="216024" cy="216023"/>
            </a:xfrm>
            <a:prstGeom prst="rect">
              <a:avLst/>
            </a:prstGeom>
            <a:solidFill>
              <a:srgbClr val="C0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endParaRPr lang="zh-CN" altLang="en-US"/>
            </a:p>
          </p:txBody>
        </p:sp>
        <p:sp>
          <p:nvSpPr>
            <p:cNvPr id="92" name="平行四边形 91"/>
            <p:cNvSpPr/>
            <p:nvPr/>
          </p:nvSpPr>
          <p:spPr>
            <a:xfrm>
              <a:off x="7812361" y="627533"/>
              <a:ext cx="1188132" cy="184367"/>
            </a:xfrm>
            <a:prstGeom prst="parallelogram">
              <a:avLst/>
            </a:prstGeom>
            <a:gradFill>
              <a:gsLst>
                <a:gs pos="50000">
                  <a:srgbClr val="C00000"/>
                </a:gs>
                <a:gs pos="50000">
                  <a:schemeClr val="tx1">
                    <a:lumMod val="85000"/>
                    <a:lumOff val="15000"/>
                  </a:schemeClr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zh-CN" altLang="en-US" sz="700"/>
                <a:t>梦想需要努力拼搏</a:t>
              </a:r>
            </a:p>
          </p:txBody>
        </p:sp>
      </p:grpSp>
      <p:sp>
        <p:nvSpPr>
          <p:cNvPr id="72" name="TextBox 39"/>
          <p:cNvSpPr txBox="1"/>
          <p:nvPr/>
        </p:nvSpPr>
        <p:spPr>
          <a:xfrm>
            <a:off x="928662" y="357172"/>
            <a:ext cx="5786478" cy="3693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2000" b="1">
                <a:solidFill>
                  <a:srgbClr val="26262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大企业开启裁员模式，花式裁员老职员躺枪</a:t>
            </a:r>
          </a:p>
        </p:txBody>
      </p:sp>
      <p:pic>
        <p:nvPicPr>
          <p:cNvPr id="4" name="图片 3" descr="jpg[11]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430" y="-45720"/>
            <a:ext cx="9122410" cy="5097780"/>
          </a:xfrm>
          <a:prstGeom prst="rect">
            <a:avLst/>
          </a:prstGeom>
        </p:spPr>
      </p:pic>
      <p:sp>
        <p:nvSpPr>
          <p:cNvPr id="5123" name="文本占位符 5122"/>
          <p:cNvSpPr>
            <a:spLocks noGrp="1"/>
          </p:cNvSpPr>
          <p:nvPr/>
        </p:nvSpPr>
        <p:spPr>
          <a:xfrm>
            <a:off x="1386840" y="1346835"/>
            <a:ext cx="6370955" cy="120269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buNone/>
            </a:pPr>
            <a:r>
              <a:rPr lang="zh-CN" altLang="en-US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   </a:t>
            </a:r>
            <a:r>
              <a:rPr lang="zh-CN" altLang="en-US" b="1"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zh-CN" altLang="en-US" b="1">
                <a:solidFill>
                  <a:schemeClr val="accent5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一季度</a:t>
            </a:r>
            <a:r>
              <a:rPr lang="zh-CN" altLang="en-US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是全年组织发展，做大做强组织的关键时机！！</a:t>
            </a:r>
          </a:p>
        </p:txBody>
      </p:sp>
      <p:sp>
        <p:nvSpPr>
          <p:cNvPr id="5" name="文本占位符 5122"/>
          <p:cNvSpPr>
            <a:spLocks noGrp="1"/>
          </p:cNvSpPr>
          <p:nvPr/>
        </p:nvSpPr>
        <p:spPr>
          <a:xfrm>
            <a:off x="1515745" y="2549525"/>
            <a:ext cx="6370955" cy="125984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buNone/>
            </a:pPr>
            <a:r>
              <a:rPr lang="zh-CN" altLang="en-US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    </a:t>
            </a:r>
            <a:r>
              <a:rPr lang="zh-CN" altLang="en-US" b="1">
                <a:solidFill>
                  <a:schemeClr val="accent5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春节增员</a:t>
            </a:r>
            <a:r>
              <a:rPr lang="zh-CN" altLang="en-US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是一季度做大做强组织的绝好时机！！</a:t>
            </a:r>
          </a:p>
        </p:txBody>
      </p:sp>
      <p:sp>
        <p:nvSpPr>
          <p:cNvPr id="9" name="菱形 8"/>
          <p:cNvSpPr/>
          <p:nvPr/>
        </p:nvSpPr>
        <p:spPr>
          <a:xfrm>
            <a:off x="2824480" y="374650"/>
            <a:ext cx="1012190" cy="943610"/>
          </a:xfrm>
          <a:prstGeom prst="diamond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>
                <a:latin typeface="方正新舒体简体" panose="02010601030101010101" charset="-122"/>
                <a:ea typeface="方正新舒体简体" panose="02010601030101010101" charset="-122"/>
              </a:rPr>
              <a:t>迎</a:t>
            </a:r>
          </a:p>
        </p:txBody>
      </p:sp>
      <p:sp>
        <p:nvSpPr>
          <p:cNvPr id="10" name="菱形 9"/>
          <p:cNvSpPr/>
          <p:nvPr/>
        </p:nvSpPr>
        <p:spPr>
          <a:xfrm>
            <a:off x="4257675" y="374650"/>
            <a:ext cx="932180" cy="943610"/>
          </a:xfrm>
          <a:prstGeom prst="diamond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>
                <a:latin typeface="方正新舒体简体" panose="02010601030101010101" charset="-122"/>
                <a:ea typeface="方正新舒体简体" panose="02010601030101010101" charset="-122"/>
              </a:rPr>
              <a:t>春</a:t>
            </a:r>
          </a:p>
        </p:txBody>
      </p:sp>
      <p:sp>
        <p:nvSpPr>
          <p:cNvPr id="11" name="菱形 10"/>
          <p:cNvSpPr/>
          <p:nvPr/>
        </p:nvSpPr>
        <p:spPr>
          <a:xfrm>
            <a:off x="5681345" y="374650"/>
            <a:ext cx="1013460" cy="943610"/>
          </a:xfrm>
          <a:prstGeom prst="diamond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>
                <a:latin typeface="方正新舒体简体" panose="02010601030101010101" charset="-122"/>
                <a:ea typeface="方正新舒体简体" panose="02010601030101010101" charset="-122"/>
              </a:rPr>
              <a:t>节</a:t>
            </a:r>
          </a:p>
        </p:txBody>
      </p:sp>
    </p:spTree>
  </p:cSld>
  <p:clrMapOvr>
    <a:masterClrMapping/>
  </p:clrMapOvr>
  <p:transition spd="slow">
    <p:push/>
  </p:transition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5" name="图片 2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grpSp>
        <p:nvGrpSpPr>
          <p:cNvPr id="2" name="组合 2"/>
          <p:cNvGrpSpPr/>
          <p:nvPr/>
        </p:nvGrpSpPr>
        <p:grpSpPr>
          <a:xfrm>
            <a:off x="6588224" y="3181700"/>
            <a:ext cx="2293729" cy="1961799"/>
            <a:chOff x="88636" y="2403732"/>
            <a:chExt cx="3223576" cy="2757087"/>
          </a:xfrm>
        </p:grpSpPr>
        <p:pic>
          <p:nvPicPr>
            <p:cNvPr id="26" name="图片 25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8636" y="3158847"/>
              <a:ext cx="1146084" cy="1987036"/>
            </a:xfrm>
            <a:prstGeom prst="rect">
              <a:avLst/>
            </a:prstGeom>
          </p:spPr>
        </p:pic>
        <p:pic>
          <p:nvPicPr>
            <p:cNvPr id="27" name="图片 26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166128" y="3173783"/>
              <a:ext cx="1146084" cy="1987036"/>
            </a:xfrm>
            <a:prstGeom prst="rect">
              <a:avLst/>
            </a:prstGeom>
          </p:spPr>
        </p:pic>
        <p:pic>
          <p:nvPicPr>
            <p:cNvPr id="28" name="图片 27"/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47110" y="2403732"/>
              <a:ext cx="1577496" cy="2735001"/>
            </a:xfrm>
            <a:prstGeom prst="rect">
              <a:avLst/>
            </a:prstGeom>
          </p:spPr>
        </p:pic>
      </p:grpSp>
      <p:sp>
        <p:nvSpPr>
          <p:cNvPr id="12" name="TextBox 11"/>
          <p:cNvSpPr txBox="1"/>
          <p:nvPr/>
        </p:nvSpPr>
        <p:spPr>
          <a:xfrm>
            <a:off x="1480545" y="2000246"/>
            <a:ext cx="6163310" cy="6451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1" algn="ctr"/>
            <a:r>
              <a:rPr lang="zh-CN" altLang="en-US" sz="3600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春节不得不增员的理由</a:t>
            </a:r>
            <a:r>
              <a:rPr lang="en-US" altLang="zh-CN" sz="3600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—</a:t>
            </a:r>
            <a:r>
              <a:rPr lang="zh-CN" altLang="en-US" sz="3600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天时</a:t>
            </a:r>
            <a:endParaRPr lang="en-US" altLang="zh-CN" sz="3600" b="1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13" name="直接连接符 12"/>
          <p:cNvCxnSpPr/>
          <p:nvPr/>
        </p:nvCxnSpPr>
        <p:spPr>
          <a:xfrm flipH="1" flipV="1">
            <a:off x="3029407" y="1546664"/>
            <a:ext cx="0" cy="1924424"/>
          </a:xfrm>
          <a:prstGeom prst="line">
            <a:avLst/>
          </a:prstGeom>
          <a:ln w="12700"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" name="组合 15"/>
          <p:cNvGrpSpPr/>
          <p:nvPr/>
        </p:nvGrpSpPr>
        <p:grpSpPr>
          <a:xfrm>
            <a:off x="4041309" y="566047"/>
            <a:ext cx="1197175" cy="1197175"/>
            <a:chOff x="304799" y="673100"/>
            <a:chExt cx="4000501" cy="4000499"/>
          </a:xfrm>
          <a:effectLst>
            <a:outerShdw blurRad="444500" dist="254000" dir="8100000" algn="tr" rotWithShape="0">
              <a:prstClr val="black">
                <a:alpha val="50000"/>
              </a:prstClr>
            </a:outerShdw>
          </a:effectLst>
        </p:grpSpPr>
        <p:sp>
          <p:nvSpPr>
            <p:cNvPr id="18" name="同心圆 17"/>
            <p:cNvSpPr/>
            <p:nvPr/>
          </p:nvSpPr>
          <p:spPr>
            <a:xfrm>
              <a:off x="304799" y="673100"/>
              <a:ext cx="4000501" cy="4000499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19" name="椭圆 18"/>
            <p:cNvSpPr/>
            <p:nvPr/>
          </p:nvSpPr>
          <p:spPr>
            <a:xfrm>
              <a:off x="392112" y="760413"/>
              <a:ext cx="3825875" cy="3825873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0" name="文本框 9"/>
          <p:cNvSpPr txBox="1"/>
          <p:nvPr/>
        </p:nvSpPr>
        <p:spPr>
          <a:xfrm>
            <a:off x="2357422" y="3286130"/>
            <a:ext cx="2007940" cy="29337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171450" lvl="1" indent="-171450">
              <a:buFont typeface="Wingdings" panose="05000000000000000000" pitchFamily="2" charset="2"/>
              <a:buChar char="l"/>
            </a:pPr>
            <a:r>
              <a:rPr lang="zh-CN" altLang="en-US" sz="1800" b="1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返乡创业再掀浪潮</a:t>
            </a:r>
          </a:p>
        </p:txBody>
      </p:sp>
      <p:sp>
        <p:nvSpPr>
          <p:cNvPr id="22" name="文本框 9"/>
          <p:cNvSpPr txBox="1"/>
          <p:nvPr/>
        </p:nvSpPr>
        <p:spPr>
          <a:xfrm>
            <a:off x="4973324" y="3286130"/>
            <a:ext cx="2007940" cy="29337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171450" lvl="1" indent="-171450">
              <a:buFont typeface="Wingdings" panose="05000000000000000000" pitchFamily="2" charset="2"/>
              <a:buChar char="l"/>
            </a:pPr>
            <a:r>
              <a:rPr lang="zh-CN" altLang="en-US" sz="1800" b="1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大企业年轻化裁员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4071934" y="740621"/>
            <a:ext cx="1071570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5400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</a:t>
            </a:r>
            <a:endParaRPr lang="zh-CN" altLang="en-US" sz="5400" b="1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25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5" presetID="1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1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0" presetID="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dur="5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20" grpId="0"/>
      <p:bldP spid="2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38"/>
          <p:cNvGrpSpPr>
            <a:grpSpLocks noChangeAspect="1"/>
          </p:cNvGrpSpPr>
          <p:nvPr/>
        </p:nvGrpSpPr>
        <p:grpSpPr>
          <a:xfrm>
            <a:off x="714348" y="1285866"/>
            <a:ext cx="3039873" cy="2448938"/>
            <a:chOff x="1074165" y="1714508"/>
            <a:chExt cx="4863173" cy="3917799"/>
          </a:xfrm>
          <a:effectLst>
            <a:outerShdw blurRad="190500" dist="63500" dir="2700000" algn="tl" rotWithShape="0">
              <a:prstClr val="black">
                <a:alpha val="30000"/>
              </a:prstClr>
            </a:outerShdw>
          </a:effectLst>
        </p:grpSpPr>
        <p:sp>
          <p:nvSpPr>
            <p:cNvPr id="40" name="Freeform 5"/>
            <p:cNvSpPr/>
            <p:nvPr/>
          </p:nvSpPr>
          <p:spPr bwMode="auto">
            <a:xfrm>
              <a:off x="1074165" y="1714508"/>
              <a:ext cx="4863173" cy="2941039"/>
            </a:xfrm>
            <a:custGeom>
              <a:gdLst>
                <a:gd name="T0" fmla="*/ 2537 w 2537"/>
                <a:gd name="T1" fmla="*/ 1533 h 1533"/>
                <a:gd name="T2" fmla="*/ 2537 w 2537"/>
                <a:gd name="T3" fmla="*/ 71 h 1533"/>
                <a:gd name="T4" fmla="*/ 2467 w 2537"/>
                <a:gd name="T5" fmla="*/ 0 h 1533"/>
                <a:gd name="T6" fmla="*/ 71 w 2537"/>
                <a:gd name="T7" fmla="*/ 0 h 1533"/>
                <a:gd name="T8" fmla="*/ 0 w 2537"/>
                <a:gd name="T9" fmla="*/ 71 h 1533"/>
                <a:gd name="T10" fmla="*/ 0 w 2537"/>
                <a:gd name="T11" fmla="*/ 1533 h 1533"/>
                <a:gd name="T12" fmla="*/ 2537 w 2537"/>
                <a:gd name="T13" fmla="*/ 1533 h 153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537" h="1533">
                  <a:moveTo>
                    <a:pt x="2537" y="1533"/>
                  </a:moveTo>
                  <a:cubicBezTo>
                    <a:pt x="2537" y="71"/>
                    <a:pt x="2537" y="71"/>
                    <a:pt x="2537" y="71"/>
                  </a:cubicBezTo>
                  <a:cubicBezTo>
                    <a:pt x="2537" y="32"/>
                    <a:pt x="2506" y="0"/>
                    <a:pt x="2467" y="0"/>
                  </a:cubicBezTo>
                  <a:cubicBezTo>
                    <a:pt x="71" y="0"/>
                    <a:pt x="71" y="0"/>
                    <a:pt x="71" y="0"/>
                  </a:cubicBezTo>
                  <a:cubicBezTo>
                    <a:pt x="32" y="0"/>
                    <a:pt x="0" y="32"/>
                    <a:pt x="0" y="71"/>
                  </a:cubicBezTo>
                  <a:cubicBezTo>
                    <a:pt x="0" y="1533"/>
                    <a:pt x="0" y="1533"/>
                    <a:pt x="0" y="1533"/>
                  </a:cubicBezTo>
                  <a:lnTo>
                    <a:pt x="2537" y="1533"/>
                  </a:lnTo>
                  <a:close/>
                </a:path>
              </a:pathLst>
            </a:custGeom>
            <a:solidFill>
              <a:srgbClr val="1818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34290" tIns="17145" rIns="34290" bIns="17145" numCol="1" anchor="t" anchorCtr="0" compatLnSpc="1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endParaRPr lang="id-ID" sz="675">
                <a:solidFill>
                  <a:srgbClr val="000000"/>
                </a:solidFill>
                <a:latin typeface="微软雅黑" panose="020b0503020204020204" pitchFamily="34" charset="-122"/>
              </a:endParaRPr>
            </a:p>
          </p:txBody>
        </p:sp>
        <p:sp>
          <p:nvSpPr>
            <p:cNvPr id="41" name="Freeform 6"/>
            <p:cNvSpPr>
              <a:spLocks noEditPoints="1"/>
            </p:cNvSpPr>
            <p:nvPr/>
          </p:nvSpPr>
          <p:spPr bwMode="auto">
            <a:xfrm>
              <a:off x="1263444" y="1914594"/>
              <a:ext cx="4484616" cy="2538716"/>
            </a:xfrm>
            <a:custGeom>
              <a:gdLst>
                <a:gd name="T0" fmla="*/ 2075 w 2085"/>
                <a:gd name="T1" fmla="*/ 10 h 1180"/>
                <a:gd name="T2" fmla="*/ 2075 w 2085"/>
                <a:gd name="T3" fmla="*/ 1170 h 1180"/>
                <a:gd name="T4" fmla="*/ 10 w 2085"/>
                <a:gd name="T5" fmla="*/ 1170 h 1180"/>
                <a:gd name="T6" fmla="*/ 10 w 2085"/>
                <a:gd name="T7" fmla="*/ 10 h 1180"/>
                <a:gd name="T8" fmla="*/ 2075 w 2085"/>
                <a:gd name="T9" fmla="*/ 10 h 1180"/>
                <a:gd name="T10" fmla="*/ 2085 w 2085"/>
                <a:gd name="T11" fmla="*/ 0 h 1180"/>
                <a:gd name="T12" fmla="*/ 2075 w 2085"/>
                <a:gd name="T13" fmla="*/ 0 h 1180"/>
                <a:gd name="T14" fmla="*/ 10 w 2085"/>
                <a:gd name="T15" fmla="*/ 0 h 1180"/>
                <a:gd name="T16" fmla="*/ 0 w 2085"/>
                <a:gd name="T17" fmla="*/ 0 h 1180"/>
                <a:gd name="T18" fmla="*/ 0 w 2085"/>
                <a:gd name="T19" fmla="*/ 10 h 1180"/>
                <a:gd name="T20" fmla="*/ 0 w 2085"/>
                <a:gd name="T21" fmla="*/ 1170 h 1180"/>
                <a:gd name="T22" fmla="*/ 0 w 2085"/>
                <a:gd name="T23" fmla="*/ 1180 h 1180"/>
                <a:gd name="T24" fmla="*/ 10 w 2085"/>
                <a:gd name="T25" fmla="*/ 1180 h 1180"/>
                <a:gd name="T26" fmla="*/ 2075 w 2085"/>
                <a:gd name="T27" fmla="*/ 1180 h 1180"/>
                <a:gd name="T28" fmla="*/ 2085 w 2085"/>
                <a:gd name="T29" fmla="*/ 1180 h 1180"/>
                <a:gd name="T30" fmla="*/ 2085 w 2085"/>
                <a:gd name="T31" fmla="*/ 1170 h 1180"/>
                <a:gd name="T32" fmla="*/ 2085 w 2085"/>
                <a:gd name="T33" fmla="*/ 10 h 1180"/>
                <a:gd name="T34" fmla="*/ 2085 w 2085"/>
                <a:gd name="T35" fmla="*/ 0 h 1180"/>
                <a:gd name="T36" fmla="*/ 2085 w 2085"/>
                <a:gd name="T37" fmla="*/ 0 h 118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085" h="1180">
                  <a:moveTo>
                    <a:pt x="2075" y="10"/>
                  </a:moveTo>
                  <a:lnTo>
                    <a:pt x="2075" y="1170"/>
                  </a:lnTo>
                  <a:lnTo>
                    <a:pt x="10" y="1170"/>
                  </a:lnTo>
                  <a:lnTo>
                    <a:pt x="10" y="10"/>
                  </a:lnTo>
                  <a:lnTo>
                    <a:pt x="2075" y="10"/>
                  </a:lnTo>
                  <a:close/>
                  <a:moveTo>
                    <a:pt x="2085" y="0"/>
                  </a:moveTo>
                  <a:lnTo>
                    <a:pt x="2075" y="0"/>
                  </a:lnTo>
                  <a:lnTo>
                    <a:pt x="10" y="0"/>
                  </a:lnTo>
                  <a:lnTo>
                    <a:pt x="0" y="0"/>
                  </a:lnTo>
                  <a:lnTo>
                    <a:pt x="0" y="10"/>
                  </a:lnTo>
                  <a:lnTo>
                    <a:pt x="0" y="1170"/>
                  </a:lnTo>
                  <a:lnTo>
                    <a:pt x="0" y="1180"/>
                  </a:lnTo>
                  <a:lnTo>
                    <a:pt x="10" y="1180"/>
                  </a:lnTo>
                  <a:lnTo>
                    <a:pt x="2075" y="1180"/>
                  </a:lnTo>
                  <a:lnTo>
                    <a:pt x="2085" y="1180"/>
                  </a:lnTo>
                  <a:lnTo>
                    <a:pt x="2085" y="1170"/>
                  </a:lnTo>
                  <a:lnTo>
                    <a:pt x="2085" y="10"/>
                  </a:lnTo>
                  <a:lnTo>
                    <a:pt x="2085" y="0"/>
                  </a:lnTo>
                  <a:lnTo>
                    <a:pt x="2085" y="0"/>
                  </a:lnTo>
                  <a:close/>
                </a:path>
              </a:pathLst>
            </a:custGeom>
            <a:solidFill>
              <a:srgbClr val="0C0D1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34290" tIns="17145" rIns="34290" bIns="17145" numCol="1" anchor="t" anchorCtr="0" compatLnSpc="1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endParaRPr lang="id-ID" sz="675">
                <a:solidFill>
                  <a:srgbClr val="000000"/>
                </a:solidFill>
                <a:latin typeface="微软雅黑" panose="020b0503020204020204" pitchFamily="34" charset="-122"/>
              </a:endParaRPr>
            </a:p>
          </p:txBody>
        </p:sp>
        <p:sp>
          <p:nvSpPr>
            <p:cNvPr id="42" name="Freeform 7"/>
            <p:cNvSpPr>
              <a:spLocks noEditPoints="1"/>
            </p:cNvSpPr>
            <p:nvPr/>
          </p:nvSpPr>
          <p:spPr bwMode="auto">
            <a:xfrm>
              <a:off x="1263444" y="1914594"/>
              <a:ext cx="4484616" cy="2538716"/>
            </a:xfrm>
            <a:custGeom>
              <a:gdLst>
                <a:gd name="T0" fmla="*/ 2075 w 2085"/>
                <a:gd name="T1" fmla="*/ 10 h 1180"/>
                <a:gd name="T2" fmla="*/ 2075 w 2085"/>
                <a:gd name="T3" fmla="*/ 1170 h 1180"/>
                <a:gd name="T4" fmla="*/ 10 w 2085"/>
                <a:gd name="T5" fmla="*/ 1170 h 1180"/>
                <a:gd name="T6" fmla="*/ 10 w 2085"/>
                <a:gd name="T7" fmla="*/ 10 h 1180"/>
                <a:gd name="T8" fmla="*/ 2075 w 2085"/>
                <a:gd name="T9" fmla="*/ 10 h 1180"/>
                <a:gd name="T10" fmla="*/ 2085 w 2085"/>
                <a:gd name="T11" fmla="*/ 0 h 1180"/>
                <a:gd name="T12" fmla="*/ 2075 w 2085"/>
                <a:gd name="T13" fmla="*/ 0 h 1180"/>
                <a:gd name="T14" fmla="*/ 10 w 2085"/>
                <a:gd name="T15" fmla="*/ 0 h 1180"/>
                <a:gd name="T16" fmla="*/ 0 w 2085"/>
                <a:gd name="T17" fmla="*/ 0 h 1180"/>
                <a:gd name="T18" fmla="*/ 0 w 2085"/>
                <a:gd name="T19" fmla="*/ 10 h 1180"/>
                <a:gd name="T20" fmla="*/ 0 w 2085"/>
                <a:gd name="T21" fmla="*/ 1170 h 1180"/>
                <a:gd name="T22" fmla="*/ 0 w 2085"/>
                <a:gd name="T23" fmla="*/ 1180 h 1180"/>
                <a:gd name="T24" fmla="*/ 10 w 2085"/>
                <a:gd name="T25" fmla="*/ 1180 h 1180"/>
                <a:gd name="T26" fmla="*/ 2075 w 2085"/>
                <a:gd name="T27" fmla="*/ 1180 h 1180"/>
                <a:gd name="T28" fmla="*/ 2085 w 2085"/>
                <a:gd name="T29" fmla="*/ 1180 h 1180"/>
                <a:gd name="T30" fmla="*/ 2085 w 2085"/>
                <a:gd name="T31" fmla="*/ 1170 h 1180"/>
                <a:gd name="T32" fmla="*/ 2085 w 2085"/>
                <a:gd name="T33" fmla="*/ 10 h 1180"/>
                <a:gd name="T34" fmla="*/ 2085 w 2085"/>
                <a:gd name="T35" fmla="*/ 0 h 1180"/>
                <a:gd name="T36" fmla="*/ 2085 w 2085"/>
                <a:gd name="T37" fmla="*/ 0 h 118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085" h="1180">
                  <a:moveTo>
                    <a:pt x="2075" y="10"/>
                  </a:moveTo>
                  <a:lnTo>
                    <a:pt x="2075" y="1170"/>
                  </a:lnTo>
                  <a:lnTo>
                    <a:pt x="10" y="1170"/>
                  </a:lnTo>
                  <a:lnTo>
                    <a:pt x="10" y="10"/>
                  </a:lnTo>
                  <a:lnTo>
                    <a:pt x="2075" y="10"/>
                  </a:lnTo>
                  <a:moveTo>
                    <a:pt x="2085" y="0"/>
                  </a:moveTo>
                  <a:lnTo>
                    <a:pt x="2075" y="0"/>
                  </a:lnTo>
                  <a:lnTo>
                    <a:pt x="10" y="0"/>
                  </a:lnTo>
                  <a:lnTo>
                    <a:pt x="0" y="0"/>
                  </a:lnTo>
                  <a:lnTo>
                    <a:pt x="0" y="10"/>
                  </a:lnTo>
                  <a:lnTo>
                    <a:pt x="0" y="1170"/>
                  </a:lnTo>
                  <a:lnTo>
                    <a:pt x="0" y="1180"/>
                  </a:lnTo>
                  <a:lnTo>
                    <a:pt x="10" y="1180"/>
                  </a:lnTo>
                  <a:lnTo>
                    <a:pt x="2075" y="1180"/>
                  </a:lnTo>
                  <a:lnTo>
                    <a:pt x="2085" y="1180"/>
                  </a:lnTo>
                  <a:lnTo>
                    <a:pt x="2085" y="1170"/>
                  </a:lnTo>
                  <a:lnTo>
                    <a:pt x="2085" y="10"/>
                  </a:lnTo>
                  <a:lnTo>
                    <a:pt x="2085" y="0"/>
                  </a:lnTo>
                  <a:lnTo>
                    <a:pt x="2085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34290" tIns="17145" rIns="34290" bIns="17145" numCol="1" anchor="t" anchorCtr="0" compatLnSpc="1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endParaRPr lang="id-ID" sz="675">
                <a:solidFill>
                  <a:srgbClr val="000000"/>
                </a:solidFill>
                <a:latin typeface="微软雅黑" panose="020b0503020204020204" pitchFamily="34" charset="-122"/>
              </a:endParaRPr>
            </a:p>
          </p:txBody>
        </p:sp>
        <p:sp>
          <p:nvSpPr>
            <p:cNvPr id="43" name="Rectangle 8"/>
            <p:cNvSpPr>
              <a:spLocks noChangeArrowheads="1"/>
            </p:cNvSpPr>
            <p:nvPr/>
          </p:nvSpPr>
          <p:spPr bwMode="auto">
            <a:xfrm>
              <a:off x="1284953" y="1936108"/>
              <a:ext cx="4441598" cy="2495687"/>
            </a:xfrm>
            <a:prstGeom prst="rect">
              <a:avLst/>
            </a:prstGeom>
            <a:solidFill>
              <a:srgbClr val="7E7E7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34290" tIns="17145" rIns="34290" bIns="17145" numCol="1" anchor="t" anchorCtr="0" compatLnSpc="1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endParaRPr lang="id-ID" sz="675">
                <a:solidFill>
                  <a:srgbClr val="000000"/>
                </a:solidFill>
                <a:latin typeface="微软雅黑" panose="020b0503020204020204" pitchFamily="34" charset="-122"/>
              </a:endParaRPr>
            </a:p>
          </p:txBody>
        </p:sp>
        <p:sp>
          <p:nvSpPr>
            <p:cNvPr id="44" name="Freeform 9"/>
            <p:cNvSpPr/>
            <p:nvPr/>
          </p:nvSpPr>
          <p:spPr bwMode="auto">
            <a:xfrm>
              <a:off x="2680533" y="5571327"/>
              <a:ext cx="1631265" cy="60980"/>
            </a:xfrm>
            <a:custGeom>
              <a:gdLst>
                <a:gd name="T0" fmla="*/ 852 w 854"/>
                <a:gd name="T1" fmla="*/ 24 h 35"/>
                <a:gd name="T2" fmla="*/ 478 w 854"/>
                <a:gd name="T3" fmla="*/ 5 h 35"/>
                <a:gd name="T4" fmla="*/ 478 w 854"/>
                <a:gd name="T5" fmla="*/ 0 h 35"/>
                <a:gd name="T6" fmla="*/ 427 w 854"/>
                <a:gd name="T7" fmla="*/ 3 h 35"/>
                <a:gd name="T8" fmla="*/ 375 w 854"/>
                <a:gd name="T9" fmla="*/ 0 h 35"/>
                <a:gd name="T10" fmla="*/ 375 w 854"/>
                <a:gd name="T11" fmla="*/ 5 h 35"/>
                <a:gd name="T12" fmla="*/ 1 w 854"/>
                <a:gd name="T13" fmla="*/ 24 h 35"/>
                <a:gd name="T14" fmla="*/ 24 w 854"/>
                <a:gd name="T15" fmla="*/ 35 h 35"/>
                <a:gd name="T16" fmla="*/ 375 w 854"/>
                <a:gd name="T17" fmla="*/ 35 h 35"/>
                <a:gd name="T18" fmla="*/ 478 w 854"/>
                <a:gd name="T19" fmla="*/ 35 h 35"/>
                <a:gd name="T20" fmla="*/ 829 w 854"/>
                <a:gd name="T21" fmla="*/ 35 h 35"/>
                <a:gd name="T22" fmla="*/ 852 w 854"/>
                <a:gd name="T23" fmla="*/ 24 h 35"/>
                <a:gd name="connsiteX0" fmla="*/ 9966 w 9966"/>
                <a:gd name="connsiteY0" fmla="*/ 6857 h 10000"/>
                <a:gd name="connsiteX1" fmla="*/ 5586 w 9966"/>
                <a:gd name="connsiteY1" fmla="*/ 1429 h 10000"/>
                <a:gd name="connsiteX2" fmla="*/ 4989 w 9966"/>
                <a:gd name="connsiteY2" fmla="*/ 857 h 10000"/>
                <a:gd name="connsiteX3" fmla="*/ 4380 w 9966"/>
                <a:gd name="connsiteY3" fmla="*/ 0 h 10000"/>
                <a:gd name="connsiteX4" fmla="*/ 4380 w 9966"/>
                <a:gd name="connsiteY4" fmla="*/ 1429 h 10000"/>
                <a:gd name="connsiteX5" fmla="*/ 1 w 9966"/>
                <a:gd name="connsiteY5" fmla="*/ 6857 h 10000"/>
                <a:gd name="connsiteX6" fmla="*/ 270 w 9966"/>
                <a:gd name="connsiteY6" fmla="*/ 10000 h 10000"/>
                <a:gd name="connsiteX7" fmla="*/ 4380 w 9966"/>
                <a:gd name="connsiteY7" fmla="*/ 10000 h 10000"/>
                <a:gd name="connsiteX8" fmla="*/ 5586 w 9966"/>
                <a:gd name="connsiteY8" fmla="*/ 10000 h 10000"/>
                <a:gd name="connsiteX9" fmla="*/ 9696 w 9966"/>
                <a:gd name="connsiteY9" fmla="*/ 10000 h 10000"/>
                <a:gd name="connsiteX10" fmla="*/ 9966 w 9966"/>
                <a:gd name="connsiteY10" fmla="*/ 6857 h 10000"/>
                <a:gd name="connsiteX0-1" fmla="*/ 10000 w 10000"/>
                <a:gd name="connsiteY0-2" fmla="*/ 6857 h 10000"/>
                <a:gd name="connsiteX1-3" fmla="*/ 5605 w 10000"/>
                <a:gd name="connsiteY1-4" fmla="*/ 1429 h 10000"/>
                <a:gd name="connsiteX2-5" fmla="*/ 5006 w 10000"/>
                <a:gd name="connsiteY2-6" fmla="*/ 857 h 10000"/>
                <a:gd name="connsiteX3-7" fmla="*/ 4395 w 10000"/>
                <a:gd name="connsiteY3-8" fmla="*/ 0 h 10000"/>
                <a:gd name="connsiteX4-9" fmla="*/ 1 w 10000"/>
                <a:gd name="connsiteY4-10" fmla="*/ 6857 h 10000"/>
                <a:gd name="connsiteX5-11" fmla="*/ 271 w 10000"/>
                <a:gd name="connsiteY5-12" fmla="*/ 10000 h 10000"/>
                <a:gd name="connsiteX6-13" fmla="*/ 4395 w 10000"/>
                <a:gd name="connsiteY6-14" fmla="*/ 10000 h 10000"/>
                <a:gd name="connsiteX7-15" fmla="*/ 5605 w 10000"/>
                <a:gd name="connsiteY7-16" fmla="*/ 10000 h 10000"/>
                <a:gd name="connsiteX8-17" fmla="*/ 9729 w 10000"/>
                <a:gd name="connsiteY8-18" fmla="*/ 10000 h 10000"/>
                <a:gd name="connsiteX9-19" fmla="*/ 10000 w 10000"/>
                <a:gd name="connsiteY9-20" fmla="*/ 6857 h 10000"/>
                <a:gd name="connsiteX0-21" fmla="*/ 10000 w 10000"/>
                <a:gd name="connsiteY0-22" fmla="*/ 6000 h 9143"/>
                <a:gd name="connsiteX1-23" fmla="*/ 5605 w 10000"/>
                <a:gd name="connsiteY1-24" fmla="*/ 572 h 9143"/>
                <a:gd name="connsiteX2-25" fmla="*/ 5006 w 10000"/>
                <a:gd name="connsiteY2-26" fmla="*/ 0 h 9143"/>
                <a:gd name="connsiteX3-27" fmla="*/ 1 w 10000"/>
                <a:gd name="connsiteY3-28" fmla="*/ 6000 h 9143"/>
                <a:gd name="connsiteX4-29" fmla="*/ 271 w 10000"/>
                <a:gd name="connsiteY4-30" fmla="*/ 9143 h 9143"/>
                <a:gd name="connsiteX5-31" fmla="*/ 4395 w 10000"/>
                <a:gd name="connsiteY5-32" fmla="*/ 9143 h 9143"/>
                <a:gd name="connsiteX6-33" fmla="*/ 5605 w 10000"/>
                <a:gd name="connsiteY6-34" fmla="*/ 9143 h 9143"/>
                <a:gd name="connsiteX7-35" fmla="*/ 9729 w 10000"/>
                <a:gd name="connsiteY7-36" fmla="*/ 9143 h 9143"/>
                <a:gd name="connsiteX8-37" fmla="*/ 10000 w 10000"/>
                <a:gd name="connsiteY8-38" fmla="*/ 6000 h 9143"/>
                <a:gd name="connsiteX0-39" fmla="*/ 10000 w 10000"/>
                <a:gd name="connsiteY0-40" fmla="*/ 6562 h 10000"/>
                <a:gd name="connsiteX1-41" fmla="*/ 5006 w 10000"/>
                <a:gd name="connsiteY1-42" fmla="*/ 0 h 10000"/>
                <a:gd name="connsiteX2-43" fmla="*/ 1 w 10000"/>
                <a:gd name="connsiteY2-44" fmla="*/ 6562 h 10000"/>
                <a:gd name="connsiteX3-45" fmla="*/ 271 w 10000"/>
                <a:gd name="connsiteY3-46" fmla="*/ 10000 h 10000"/>
                <a:gd name="connsiteX4-47" fmla="*/ 4395 w 10000"/>
                <a:gd name="connsiteY4-48" fmla="*/ 10000 h 10000"/>
                <a:gd name="connsiteX5-49" fmla="*/ 5605 w 10000"/>
                <a:gd name="connsiteY5-50" fmla="*/ 10000 h 10000"/>
                <a:gd name="connsiteX6-51" fmla="*/ 9729 w 10000"/>
                <a:gd name="connsiteY6-52" fmla="*/ 10000 h 10000"/>
                <a:gd name="connsiteX7-53" fmla="*/ 10000 w 10000"/>
                <a:gd name="connsiteY7-54" fmla="*/ 6562 h 10000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13" y="connsiteY6-14"/>
                </a:cxn>
                <a:cxn ang="0">
                  <a:pos x="connsiteX7-15" y="connsiteY7-16"/>
                </a:cxn>
              </a:cxnLst>
              <a:rect l="l" t="t" r="r" b="b"/>
              <a:pathLst>
                <a:path w="10000" h="10000">
                  <a:moveTo>
                    <a:pt x="10000" y="6562"/>
                  </a:moveTo>
                  <a:lnTo>
                    <a:pt x="5006" y="0"/>
                  </a:lnTo>
                  <a:lnTo>
                    <a:pt x="1" y="6562"/>
                  </a:lnTo>
                  <a:cubicBezTo>
                    <a:pt x="1" y="6562"/>
                    <a:pt x="-11" y="10000"/>
                    <a:pt x="271" y="10000"/>
                  </a:cubicBezTo>
                  <a:lnTo>
                    <a:pt x="4395" y="10000"/>
                  </a:lnTo>
                  <a:lnTo>
                    <a:pt x="5605" y="10000"/>
                  </a:lnTo>
                  <a:lnTo>
                    <a:pt x="9729" y="10000"/>
                  </a:lnTo>
                  <a:cubicBezTo>
                    <a:pt x="10023" y="10000"/>
                    <a:pt x="10000" y="6562"/>
                    <a:pt x="10000" y="6562"/>
                  </a:cubicBezTo>
                  <a:close/>
                </a:path>
              </a:pathLst>
            </a:custGeom>
            <a:solidFill>
              <a:srgbClr val="1818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34290" tIns="17145" rIns="34290" bIns="17145" numCol="1" anchor="t" anchorCtr="0" compatLnSpc="1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endParaRPr lang="id-ID" sz="675">
                <a:solidFill>
                  <a:srgbClr val="000000"/>
                </a:solidFill>
                <a:latin typeface="微软雅黑" panose="020b0503020204020204" pitchFamily="34" charset="-122"/>
              </a:endParaRPr>
            </a:p>
          </p:txBody>
        </p:sp>
        <p:sp>
          <p:nvSpPr>
            <p:cNvPr id="45" name="Freeform 10"/>
            <p:cNvSpPr/>
            <p:nvPr/>
          </p:nvSpPr>
          <p:spPr bwMode="auto">
            <a:xfrm>
              <a:off x="2670129" y="5051414"/>
              <a:ext cx="1651887" cy="565833"/>
            </a:xfrm>
            <a:custGeom>
              <a:gdLst>
                <a:gd name="T0" fmla="*/ 790 w 861"/>
                <a:gd name="T1" fmla="*/ 274 h 295"/>
                <a:gd name="T2" fmla="*/ 738 w 861"/>
                <a:gd name="T3" fmla="*/ 224 h 295"/>
                <a:gd name="T4" fmla="*/ 714 w 861"/>
                <a:gd name="T5" fmla="*/ 0 h 295"/>
                <a:gd name="T6" fmla="*/ 431 w 861"/>
                <a:gd name="T7" fmla="*/ 4 h 295"/>
                <a:gd name="T8" fmla="*/ 147 w 861"/>
                <a:gd name="T9" fmla="*/ 0 h 295"/>
                <a:gd name="T10" fmla="*/ 124 w 861"/>
                <a:gd name="T11" fmla="*/ 224 h 295"/>
                <a:gd name="T12" fmla="*/ 72 w 861"/>
                <a:gd name="T13" fmla="*/ 274 h 295"/>
                <a:gd name="T14" fmla="*/ 0 w 861"/>
                <a:gd name="T15" fmla="*/ 291 h 295"/>
                <a:gd name="T16" fmla="*/ 0 w 861"/>
                <a:gd name="T17" fmla="*/ 295 h 295"/>
                <a:gd name="T18" fmla="*/ 379 w 861"/>
                <a:gd name="T19" fmla="*/ 295 h 295"/>
                <a:gd name="T20" fmla="*/ 482 w 861"/>
                <a:gd name="T21" fmla="*/ 295 h 295"/>
                <a:gd name="T22" fmla="*/ 861 w 861"/>
                <a:gd name="T23" fmla="*/ 295 h 295"/>
                <a:gd name="T24" fmla="*/ 861 w 861"/>
                <a:gd name="T25" fmla="*/ 291 h 295"/>
                <a:gd name="T26" fmla="*/ 790 w 861"/>
                <a:gd name="T27" fmla="*/ 274 h 2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861" h="295">
                  <a:moveTo>
                    <a:pt x="790" y="274"/>
                  </a:moveTo>
                  <a:cubicBezTo>
                    <a:pt x="760" y="268"/>
                    <a:pt x="744" y="271"/>
                    <a:pt x="738" y="224"/>
                  </a:cubicBezTo>
                  <a:cubicBezTo>
                    <a:pt x="731" y="177"/>
                    <a:pt x="714" y="0"/>
                    <a:pt x="714" y="0"/>
                  </a:cubicBezTo>
                  <a:cubicBezTo>
                    <a:pt x="431" y="4"/>
                    <a:pt x="431" y="4"/>
                    <a:pt x="431" y="4"/>
                  </a:cubicBezTo>
                  <a:cubicBezTo>
                    <a:pt x="147" y="0"/>
                    <a:pt x="147" y="0"/>
                    <a:pt x="147" y="0"/>
                  </a:cubicBezTo>
                  <a:cubicBezTo>
                    <a:pt x="147" y="0"/>
                    <a:pt x="130" y="177"/>
                    <a:pt x="124" y="224"/>
                  </a:cubicBezTo>
                  <a:cubicBezTo>
                    <a:pt x="117" y="271"/>
                    <a:pt x="102" y="268"/>
                    <a:pt x="72" y="274"/>
                  </a:cubicBezTo>
                  <a:cubicBezTo>
                    <a:pt x="42" y="280"/>
                    <a:pt x="0" y="287"/>
                    <a:pt x="0" y="291"/>
                  </a:cubicBezTo>
                  <a:cubicBezTo>
                    <a:pt x="0" y="295"/>
                    <a:pt x="0" y="295"/>
                    <a:pt x="0" y="295"/>
                  </a:cubicBezTo>
                  <a:cubicBezTo>
                    <a:pt x="379" y="295"/>
                    <a:pt x="379" y="295"/>
                    <a:pt x="379" y="295"/>
                  </a:cubicBezTo>
                  <a:cubicBezTo>
                    <a:pt x="482" y="295"/>
                    <a:pt x="482" y="295"/>
                    <a:pt x="482" y="295"/>
                  </a:cubicBezTo>
                  <a:cubicBezTo>
                    <a:pt x="861" y="295"/>
                    <a:pt x="861" y="295"/>
                    <a:pt x="861" y="295"/>
                  </a:cubicBezTo>
                  <a:cubicBezTo>
                    <a:pt x="861" y="295"/>
                    <a:pt x="861" y="295"/>
                    <a:pt x="861" y="291"/>
                  </a:cubicBezTo>
                  <a:cubicBezTo>
                    <a:pt x="861" y="287"/>
                    <a:pt x="820" y="280"/>
                    <a:pt x="790" y="274"/>
                  </a:cubicBezTo>
                  <a:close/>
                </a:path>
              </a:pathLst>
            </a:custGeom>
            <a:solidFill>
              <a:srgbClr val="D2D3D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34290" tIns="17145" rIns="34290" bIns="17145" numCol="1" anchor="t" anchorCtr="0" compatLnSpc="1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endParaRPr lang="id-ID" sz="675">
                <a:solidFill>
                  <a:srgbClr val="000000"/>
                </a:solidFill>
                <a:latin typeface="微软雅黑" panose="020b0503020204020204" pitchFamily="34" charset="-122"/>
              </a:endParaRPr>
            </a:p>
          </p:txBody>
        </p:sp>
        <p:sp>
          <p:nvSpPr>
            <p:cNvPr id="46" name="Freeform 16"/>
            <p:cNvSpPr/>
            <p:nvPr/>
          </p:nvSpPr>
          <p:spPr bwMode="auto">
            <a:xfrm>
              <a:off x="2670129" y="5051414"/>
              <a:ext cx="1335706" cy="565833"/>
            </a:xfrm>
            <a:custGeom>
              <a:gdLst>
                <a:gd name="T0" fmla="*/ 696 w 696"/>
                <a:gd name="T1" fmla="*/ 10 h 295"/>
                <a:gd name="T2" fmla="*/ 573 w 696"/>
                <a:gd name="T3" fmla="*/ 2 h 295"/>
                <a:gd name="T4" fmla="*/ 431 w 696"/>
                <a:gd name="T5" fmla="*/ 4 h 295"/>
                <a:gd name="T6" fmla="*/ 147 w 696"/>
                <a:gd name="T7" fmla="*/ 0 h 295"/>
                <a:gd name="T8" fmla="*/ 124 w 696"/>
                <a:gd name="T9" fmla="*/ 224 h 295"/>
                <a:gd name="T10" fmla="*/ 72 w 696"/>
                <a:gd name="T11" fmla="*/ 274 h 295"/>
                <a:gd name="T12" fmla="*/ 0 w 696"/>
                <a:gd name="T13" fmla="*/ 291 h 295"/>
                <a:gd name="T14" fmla="*/ 0 w 696"/>
                <a:gd name="T15" fmla="*/ 295 h 295"/>
                <a:gd name="T16" fmla="*/ 379 w 696"/>
                <a:gd name="T17" fmla="*/ 295 h 295"/>
                <a:gd name="T18" fmla="*/ 432 w 696"/>
                <a:gd name="T19" fmla="*/ 295 h 295"/>
                <a:gd name="T20" fmla="*/ 696 w 696"/>
                <a:gd name="T21" fmla="*/ 10 h 2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696" h="295">
                  <a:moveTo>
                    <a:pt x="696" y="10"/>
                  </a:moveTo>
                  <a:cubicBezTo>
                    <a:pt x="573" y="2"/>
                    <a:pt x="573" y="2"/>
                    <a:pt x="573" y="2"/>
                  </a:cubicBezTo>
                  <a:cubicBezTo>
                    <a:pt x="431" y="4"/>
                    <a:pt x="431" y="4"/>
                    <a:pt x="431" y="4"/>
                  </a:cubicBezTo>
                  <a:cubicBezTo>
                    <a:pt x="147" y="0"/>
                    <a:pt x="147" y="0"/>
                    <a:pt x="147" y="0"/>
                  </a:cubicBezTo>
                  <a:cubicBezTo>
                    <a:pt x="147" y="0"/>
                    <a:pt x="130" y="177"/>
                    <a:pt x="124" y="224"/>
                  </a:cubicBezTo>
                  <a:cubicBezTo>
                    <a:pt x="117" y="271"/>
                    <a:pt x="102" y="268"/>
                    <a:pt x="72" y="274"/>
                  </a:cubicBezTo>
                  <a:cubicBezTo>
                    <a:pt x="42" y="280"/>
                    <a:pt x="0" y="287"/>
                    <a:pt x="0" y="291"/>
                  </a:cubicBezTo>
                  <a:cubicBezTo>
                    <a:pt x="0" y="295"/>
                    <a:pt x="0" y="295"/>
                    <a:pt x="0" y="295"/>
                  </a:cubicBezTo>
                  <a:cubicBezTo>
                    <a:pt x="379" y="295"/>
                    <a:pt x="379" y="295"/>
                    <a:pt x="379" y="295"/>
                  </a:cubicBezTo>
                  <a:cubicBezTo>
                    <a:pt x="432" y="295"/>
                    <a:pt x="432" y="295"/>
                    <a:pt x="432" y="295"/>
                  </a:cubicBezTo>
                  <a:lnTo>
                    <a:pt x="696" y="10"/>
                  </a:lnTo>
                  <a:close/>
                </a:path>
              </a:pathLst>
            </a:custGeom>
            <a:solidFill>
              <a:srgbClr val="A8A9A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34290" tIns="17145" rIns="34290" bIns="17145" numCol="1" anchor="t" anchorCtr="0" compatLnSpc="1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endParaRPr lang="id-ID" sz="675">
                <a:solidFill>
                  <a:srgbClr val="000000"/>
                </a:solidFill>
                <a:latin typeface="微软雅黑" panose="020b0503020204020204" pitchFamily="34" charset="-122"/>
              </a:endParaRPr>
            </a:p>
          </p:txBody>
        </p:sp>
        <p:sp>
          <p:nvSpPr>
            <p:cNvPr id="47" name="Freeform 17"/>
            <p:cNvSpPr/>
            <p:nvPr/>
          </p:nvSpPr>
          <p:spPr bwMode="auto">
            <a:xfrm>
              <a:off x="1074165" y="4655547"/>
              <a:ext cx="4863173" cy="462563"/>
            </a:xfrm>
            <a:custGeom>
              <a:gdLst>
                <a:gd name="T0" fmla="*/ 0 w 2537"/>
                <a:gd name="T1" fmla="*/ 0 h 241"/>
                <a:gd name="T2" fmla="*/ 0 w 2537"/>
                <a:gd name="T3" fmla="*/ 170 h 241"/>
                <a:gd name="T4" fmla="*/ 71 w 2537"/>
                <a:gd name="T5" fmla="*/ 241 h 241"/>
                <a:gd name="T6" fmla="*/ 2467 w 2537"/>
                <a:gd name="T7" fmla="*/ 241 h 241"/>
                <a:gd name="T8" fmla="*/ 2537 w 2537"/>
                <a:gd name="T9" fmla="*/ 170 h 241"/>
                <a:gd name="T10" fmla="*/ 2537 w 2537"/>
                <a:gd name="T11" fmla="*/ 0 h 241"/>
                <a:gd name="T12" fmla="*/ 0 w 2537"/>
                <a:gd name="T13" fmla="*/ 0 h 24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537" h="241">
                  <a:moveTo>
                    <a:pt x="0" y="0"/>
                  </a:moveTo>
                  <a:cubicBezTo>
                    <a:pt x="0" y="170"/>
                    <a:pt x="0" y="170"/>
                    <a:pt x="0" y="170"/>
                  </a:cubicBezTo>
                  <a:cubicBezTo>
                    <a:pt x="0" y="209"/>
                    <a:pt x="32" y="241"/>
                    <a:pt x="71" y="241"/>
                  </a:cubicBezTo>
                  <a:cubicBezTo>
                    <a:pt x="2467" y="241"/>
                    <a:pt x="2467" y="241"/>
                    <a:pt x="2467" y="241"/>
                  </a:cubicBezTo>
                  <a:cubicBezTo>
                    <a:pt x="2506" y="241"/>
                    <a:pt x="2537" y="209"/>
                    <a:pt x="2537" y="170"/>
                  </a:cubicBezTo>
                  <a:cubicBezTo>
                    <a:pt x="2537" y="0"/>
                    <a:pt x="2537" y="0"/>
                    <a:pt x="253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D2D3D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34290" tIns="17145" rIns="34290" bIns="17145" numCol="1" anchor="t" anchorCtr="0" compatLnSpc="1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endParaRPr lang="id-ID" sz="675">
                <a:solidFill>
                  <a:srgbClr val="000000"/>
                </a:solidFill>
                <a:latin typeface="微软雅黑" panose="020b0503020204020204" pitchFamily="34" charset="-122"/>
              </a:endParaRPr>
            </a:p>
          </p:txBody>
        </p:sp>
      </p:grpSp>
      <p:sp>
        <p:nvSpPr>
          <p:cNvPr id="60" name="圆角矩形 59"/>
          <p:cNvSpPr>
            <a:spLocks noChangeAspect="1"/>
          </p:cNvSpPr>
          <p:nvPr/>
        </p:nvSpPr>
        <p:spPr>
          <a:xfrm>
            <a:off x="4143372" y="1285866"/>
            <a:ext cx="2782571" cy="324000"/>
          </a:xfrm>
          <a:prstGeom prst="roundRect">
            <a:avLst>
              <a:gd name="adj" fmla="val 24658"/>
            </a:avLst>
          </a:prstGeom>
          <a:solidFill>
            <a:srgbClr val="C00000"/>
          </a:solidFill>
          <a:ln w="25400" cap="flat" cmpd="sng" algn="ctr">
            <a:solidFill>
              <a:srgbClr val="E4E5E6"/>
            </a:solidFill>
            <a:prstDash val="solid"/>
            <a:miter lim="800000"/>
          </a:ln>
          <a:effectLst>
            <a:outerShdw blurRad="190500" dist="63500" dir="2700000" algn="tl" rotWithShape="0">
              <a:prstClr val="black">
                <a:alpha val="30000"/>
              </a:prstClr>
            </a:outerShdw>
          </a:effectLst>
        </p:spPr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defTabSz="685800" fontAlgn="auto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/>
            </a:pPr>
            <a:endParaRPr lang="zh-CN" altLang="en-US" sz="1050" kern="0">
              <a:solidFill>
                <a:prstClr val="white"/>
              </a:solidFill>
            </a:endParaRPr>
          </a:p>
        </p:txBody>
      </p:sp>
      <p:grpSp>
        <p:nvGrpSpPr>
          <p:cNvPr id="3" name="组合 49"/>
          <p:cNvGrpSpPr>
            <a:grpSpLocks noChangeAspect="1"/>
          </p:cNvGrpSpPr>
          <p:nvPr/>
        </p:nvGrpSpPr>
        <p:grpSpPr>
          <a:xfrm>
            <a:off x="2257036" y="3067759"/>
            <a:ext cx="2376716" cy="1361379"/>
            <a:chOff x="4599087" y="3454379"/>
            <a:chExt cx="3802259" cy="2177928"/>
          </a:xfrm>
          <a:effectLst>
            <a:outerShdw blurRad="190500" dist="63500" dir="2700000" algn="tl" rotWithShape="0">
              <a:prstClr val="black">
                <a:alpha val="30000"/>
              </a:prstClr>
            </a:outerShdw>
          </a:effectLst>
        </p:grpSpPr>
        <p:sp>
          <p:nvSpPr>
            <p:cNvPr id="51" name="任意多边形 50"/>
            <p:cNvSpPr/>
            <p:nvPr/>
          </p:nvSpPr>
          <p:spPr bwMode="auto">
            <a:xfrm>
              <a:off x="4599087" y="5547790"/>
              <a:ext cx="3802257" cy="84517"/>
            </a:xfrm>
            <a:custGeom>
              <a:gdLst>
                <a:gd name="connsiteX0" fmla="*/ 0 w 2850125"/>
                <a:gd name="connsiteY0" fmla="*/ 0 h 63353"/>
                <a:gd name="connsiteX1" fmla="*/ 605652 w 2850125"/>
                <a:gd name="connsiteY1" fmla="*/ 0 h 63353"/>
                <a:gd name="connsiteX2" fmla="*/ 1414506 w 2850125"/>
                <a:gd name="connsiteY2" fmla="*/ 0 h 63353"/>
                <a:gd name="connsiteX3" fmla="*/ 1435619 w 2850125"/>
                <a:gd name="connsiteY3" fmla="*/ 0 h 63353"/>
                <a:gd name="connsiteX4" fmla="*/ 2244473 w 2850125"/>
                <a:gd name="connsiteY4" fmla="*/ 0 h 63353"/>
                <a:gd name="connsiteX5" fmla="*/ 2850125 w 2850125"/>
                <a:gd name="connsiteY5" fmla="*/ 0 h 63353"/>
                <a:gd name="connsiteX6" fmla="*/ 2850125 w 2850125"/>
                <a:gd name="connsiteY6" fmla="*/ 25991 h 63353"/>
                <a:gd name="connsiteX7" fmla="*/ 2723453 w 2850125"/>
                <a:gd name="connsiteY7" fmla="*/ 63353 h 63353"/>
                <a:gd name="connsiteX8" fmla="*/ 1608067 w 2850125"/>
                <a:gd name="connsiteY8" fmla="*/ 63353 h 63353"/>
                <a:gd name="connsiteX9" fmla="*/ 1435619 w 2850125"/>
                <a:gd name="connsiteY9" fmla="*/ 63353 h 63353"/>
                <a:gd name="connsiteX10" fmla="*/ 1414506 w 2850125"/>
                <a:gd name="connsiteY10" fmla="*/ 63353 h 63353"/>
                <a:gd name="connsiteX11" fmla="*/ 1242024 w 2850125"/>
                <a:gd name="connsiteY11" fmla="*/ 63353 h 63353"/>
                <a:gd name="connsiteX12" fmla="*/ 126529 w 2850125"/>
                <a:gd name="connsiteY12" fmla="*/ 63353 h 63353"/>
                <a:gd name="connsiteX13" fmla="*/ 0 w 2850125"/>
                <a:gd name="connsiteY13" fmla="*/ 25991 h 6335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850125" h="63353">
                  <a:moveTo>
                    <a:pt x="0" y="0"/>
                  </a:moveTo>
                  <a:cubicBezTo>
                    <a:pt x="0" y="0"/>
                    <a:pt x="0" y="0"/>
                    <a:pt x="605652" y="0"/>
                  </a:cubicBezTo>
                  <a:lnTo>
                    <a:pt x="1414506" y="0"/>
                  </a:lnTo>
                  <a:lnTo>
                    <a:pt x="1435619" y="0"/>
                  </a:lnTo>
                  <a:lnTo>
                    <a:pt x="2244473" y="0"/>
                  </a:lnTo>
                  <a:cubicBezTo>
                    <a:pt x="2850125" y="0"/>
                    <a:pt x="2850125" y="0"/>
                    <a:pt x="2850125" y="0"/>
                  </a:cubicBezTo>
                  <a:lnTo>
                    <a:pt x="2850125" y="25991"/>
                  </a:lnTo>
                  <a:cubicBezTo>
                    <a:pt x="2850125" y="37362"/>
                    <a:pt x="2801405" y="63353"/>
                    <a:pt x="2723453" y="63353"/>
                  </a:cubicBezTo>
                  <a:cubicBezTo>
                    <a:pt x="2664989" y="63353"/>
                    <a:pt x="1957938" y="63353"/>
                    <a:pt x="1608067" y="63353"/>
                  </a:cubicBezTo>
                  <a:lnTo>
                    <a:pt x="1435619" y="63353"/>
                  </a:lnTo>
                  <a:lnTo>
                    <a:pt x="1414506" y="63353"/>
                  </a:lnTo>
                  <a:lnTo>
                    <a:pt x="1242024" y="63353"/>
                  </a:lnTo>
                  <a:cubicBezTo>
                    <a:pt x="892091" y="63353"/>
                    <a:pt x="184927" y="63353"/>
                    <a:pt x="126529" y="63353"/>
                  </a:cubicBezTo>
                  <a:cubicBezTo>
                    <a:pt x="48665" y="63353"/>
                    <a:pt x="0" y="37362"/>
                    <a:pt x="0" y="25991"/>
                  </a:cubicBezTo>
                  <a:close/>
                </a:path>
              </a:pathLst>
            </a:custGeom>
            <a:solidFill>
              <a:srgbClr val="B3B4B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34290" tIns="17145" rIns="34290" bIns="17145" numCol="1" anchor="t" anchorCtr="0" compatLnSpc="1">
              <a:no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endParaRPr lang="id-ID" sz="675">
                <a:solidFill>
                  <a:srgbClr val="000000"/>
                </a:solidFill>
                <a:latin typeface="微软雅黑" panose="020b0503020204020204" pitchFamily="34" charset="-122"/>
              </a:endParaRPr>
            </a:p>
          </p:txBody>
        </p:sp>
        <p:sp>
          <p:nvSpPr>
            <p:cNvPr id="53" name="Freeform 48"/>
            <p:cNvSpPr/>
            <p:nvPr/>
          </p:nvSpPr>
          <p:spPr bwMode="auto">
            <a:xfrm>
              <a:off x="4984730" y="3454379"/>
              <a:ext cx="3061306" cy="2089077"/>
            </a:xfrm>
            <a:custGeom>
              <a:gdLst>
                <a:gd name="T0" fmla="*/ 40 w 1414"/>
                <a:gd name="T1" fmla="*/ 964 h 964"/>
                <a:gd name="T2" fmla="*/ 0 w 1414"/>
                <a:gd name="T3" fmla="*/ 924 h 964"/>
                <a:gd name="T4" fmla="*/ 0 w 1414"/>
                <a:gd name="T5" fmla="*/ 40 h 964"/>
                <a:gd name="T6" fmla="*/ 40 w 1414"/>
                <a:gd name="T7" fmla="*/ 0 h 964"/>
                <a:gd name="T8" fmla="*/ 1373 w 1414"/>
                <a:gd name="T9" fmla="*/ 0 h 964"/>
                <a:gd name="T10" fmla="*/ 1414 w 1414"/>
                <a:gd name="T11" fmla="*/ 40 h 964"/>
                <a:gd name="T12" fmla="*/ 1414 w 1414"/>
                <a:gd name="T13" fmla="*/ 924 h 964"/>
                <a:gd name="T14" fmla="*/ 1373 w 1414"/>
                <a:gd name="T15" fmla="*/ 964 h 964"/>
                <a:gd name="T16" fmla="*/ 40 w 1414"/>
                <a:gd name="T17" fmla="*/ 964 h 96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414" h="964">
                  <a:moveTo>
                    <a:pt x="40" y="964"/>
                  </a:moveTo>
                  <a:cubicBezTo>
                    <a:pt x="18" y="964"/>
                    <a:pt x="0" y="946"/>
                    <a:pt x="0" y="924"/>
                  </a:cubicBezTo>
                  <a:cubicBezTo>
                    <a:pt x="0" y="40"/>
                    <a:pt x="0" y="40"/>
                    <a:pt x="0" y="40"/>
                  </a:cubicBezTo>
                  <a:cubicBezTo>
                    <a:pt x="0" y="18"/>
                    <a:pt x="18" y="0"/>
                    <a:pt x="40" y="0"/>
                  </a:cubicBezTo>
                  <a:cubicBezTo>
                    <a:pt x="1373" y="0"/>
                    <a:pt x="1373" y="0"/>
                    <a:pt x="1373" y="0"/>
                  </a:cubicBezTo>
                  <a:cubicBezTo>
                    <a:pt x="1396" y="0"/>
                    <a:pt x="1414" y="18"/>
                    <a:pt x="1414" y="40"/>
                  </a:cubicBezTo>
                  <a:cubicBezTo>
                    <a:pt x="1414" y="924"/>
                    <a:pt x="1414" y="924"/>
                    <a:pt x="1414" y="924"/>
                  </a:cubicBezTo>
                  <a:cubicBezTo>
                    <a:pt x="1414" y="946"/>
                    <a:pt x="1396" y="964"/>
                    <a:pt x="1373" y="964"/>
                  </a:cubicBezTo>
                  <a:lnTo>
                    <a:pt x="40" y="964"/>
                  </a:lnTo>
                  <a:close/>
                </a:path>
              </a:pathLst>
            </a:custGeom>
            <a:solidFill>
              <a:srgbClr val="1818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34290" tIns="17145" rIns="34290" bIns="17145" numCol="1" anchor="t" anchorCtr="0" compatLnSpc="1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endParaRPr lang="id-ID" sz="675">
                <a:solidFill>
                  <a:srgbClr val="000000"/>
                </a:solidFill>
                <a:latin typeface="微软雅黑" panose="020b0503020204020204" pitchFamily="34" charset="-122"/>
              </a:endParaRPr>
            </a:p>
          </p:txBody>
        </p:sp>
        <p:sp>
          <p:nvSpPr>
            <p:cNvPr id="54" name="Freeform 49"/>
            <p:cNvSpPr/>
            <p:nvPr/>
          </p:nvSpPr>
          <p:spPr bwMode="auto">
            <a:xfrm>
              <a:off x="4984730" y="5454605"/>
              <a:ext cx="3061306" cy="88852"/>
            </a:xfrm>
            <a:custGeom>
              <a:gdLst>
                <a:gd name="T0" fmla="*/ 1414 w 1414"/>
                <a:gd name="T1" fmla="*/ 0 h 41"/>
                <a:gd name="T2" fmla="*/ 1396 w 1414"/>
                <a:gd name="T3" fmla="*/ 9 h 41"/>
                <a:gd name="T4" fmla="*/ 18 w 1414"/>
                <a:gd name="T5" fmla="*/ 9 h 41"/>
                <a:gd name="T6" fmla="*/ 0 w 1414"/>
                <a:gd name="T7" fmla="*/ 0 h 41"/>
                <a:gd name="T8" fmla="*/ 0 w 1414"/>
                <a:gd name="T9" fmla="*/ 1 h 41"/>
                <a:gd name="T10" fmla="*/ 40 w 1414"/>
                <a:gd name="T11" fmla="*/ 41 h 41"/>
                <a:gd name="T12" fmla="*/ 1373 w 1414"/>
                <a:gd name="T13" fmla="*/ 41 h 41"/>
                <a:gd name="T14" fmla="*/ 1414 w 1414"/>
                <a:gd name="T15" fmla="*/ 1 h 41"/>
                <a:gd name="T16" fmla="*/ 1414 w 1414"/>
                <a:gd name="T17" fmla="*/ 0 h 4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414" h="41">
                  <a:moveTo>
                    <a:pt x="1414" y="0"/>
                  </a:moveTo>
                  <a:cubicBezTo>
                    <a:pt x="1409" y="6"/>
                    <a:pt x="1403" y="9"/>
                    <a:pt x="1396" y="9"/>
                  </a:cubicBezTo>
                  <a:cubicBezTo>
                    <a:pt x="18" y="9"/>
                    <a:pt x="18" y="9"/>
                    <a:pt x="18" y="9"/>
                  </a:cubicBezTo>
                  <a:cubicBezTo>
                    <a:pt x="10" y="9"/>
                    <a:pt x="4" y="6"/>
                    <a:pt x="0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23"/>
                    <a:pt x="18" y="41"/>
                    <a:pt x="40" y="41"/>
                  </a:cubicBezTo>
                  <a:cubicBezTo>
                    <a:pt x="1373" y="41"/>
                    <a:pt x="1373" y="41"/>
                    <a:pt x="1373" y="41"/>
                  </a:cubicBezTo>
                  <a:cubicBezTo>
                    <a:pt x="1396" y="41"/>
                    <a:pt x="1414" y="23"/>
                    <a:pt x="1414" y="1"/>
                  </a:cubicBezTo>
                  <a:lnTo>
                    <a:pt x="1414" y="0"/>
                  </a:lnTo>
                  <a:close/>
                </a:path>
              </a:pathLst>
            </a:custGeom>
            <a:solidFill>
              <a:srgbClr val="0C0D1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34290" tIns="17145" rIns="34290" bIns="17145" numCol="1" anchor="t" anchorCtr="0" compatLnSpc="1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endParaRPr lang="id-ID" sz="675">
                <a:solidFill>
                  <a:srgbClr val="000000"/>
                </a:solidFill>
                <a:latin typeface="微软雅黑" panose="020b0503020204020204" pitchFamily="34" charset="-122"/>
              </a:endParaRPr>
            </a:p>
          </p:txBody>
        </p:sp>
        <p:sp>
          <p:nvSpPr>
            <p:cNvPr id="55" name="Rectangle 50"/>
            <p:cNvSpPr>
              <a:spLocks noChangeArrowheads="1"/>
            </p:cNvSpPr>
            <p:nvPr/>
          </p:nvSpPr>
          <p:spPr bwMode="auto">
            <a:xfrm>
              <a:off x="4599087" y="5513116"/>
              <a:ext cx="3802259" cy="69347"/>
            </a:xfrm>
            <a:prstGeom prst="rect">
              <a:avLst/>
            </a:prstGeom>
            <a:solidFill>
              <a:srgbClr val="D2D6D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34290" tIns="17145" rIns="34290" bIns="17145" numCol="1" anchor="t" anchorCtr="0" compatLnSpc="1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endParaRPr lang="id-ID" sz="675">
                <a:solidFill>
                  <a:srgbClr val="000000"/>
                </a:solidFill>
                <a:latin typeface="微软雅黑" panose="020b0503020204020204" pitchFamily="34" charset="-122"/>
              </a:endParaRPr>
            </a:p>
          </p:txBody>
        </p:sp>
        <p:sp>
          <p:nvSpPr>
            <p:cNvPr id="56" name="Rectangle 52"/>
            <p:cNvSpPr>
              <a:spLocks noChangeArrowheads="1"/>
            </p:cNvSpPr>
            <p:nvPr/>
          </p:nvSpPr>
          <p:spPr bwMode="auto">
            <a:xfrm>
              <a:off x="5086555" y="3586572"/>
              <a:ext cx="2857653" cy="1805188"/>
            </a:xfrm>
            <a:prstGeom prst="rect">
              <a:avLst/>
            </a:prstGeom>
            <a:solidFill>
              <a:srgbClr val="0C0D1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34290" tIns="17145" rIns="34290" bIns="17145" numCol="1" anchor="t" anchorCtr="0" compatLnSpc="1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endParaRPr lang="id-ID" sz="675">
                <a:solidFill>
                  <a:srgbClr val="000000"/>
                </a:solidFill>
                <a:latin typeface="微软雅黑" panose="020b0503020204020204" pitchFamily="34" charset="-122"/>
              </a:endParaRPr>
            </a:p>
          </p:txBody>
        </p:sp>
        <p:sp>
          <p:nvSpPr>
            <p:cNvPr id="57" name="Rectangle 53"/>
            <p:cNvSpPr>
              <a:spLocks noChangeArrowheads="1"/>
            </p:cNvSpPr>
            <p:nvPr/>
          </p:nvSpPr>
          <p:spPr bwMode="auto">
            <a:xfrm>
              <a:off x="5095221" y="3597407"/>
              <a:ext cx="2838153" cy="1785684"/>
            </a:xfrm>
            <a:prstGeom prst="rect">
              <a:avLst/>
            </a:prstGeom>
            <a:solidFill>
              <a:srgbClr val="C6C6C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34290" tIns="17145" rIns="34290" bIns="17145" numCol="1" anchor="t" anchorCtr="0" compatLnSpc="1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endParaRPr lang="id-ID" sz="675">
                <a:solidFill>
                  <a:srgbClr val="000000"/>
                </a:solidFill>
                <a:latin typeface="微软雅黑" panose="020b0503020204020204" pitchFamily="34" charset="-122"/>
              </a:endParaRPr>
            </a:p>
          </p:txBody>
        </p:sp>
        <p:sp>
          <p:nvSpPr>
            <p:cNvPr id="58" name="Freeform 51"/>
            <p:cNvSpPr/>
            <p:nvPr/>
          </p:nvSpPr>
          <p:spPr bwMode="auto">
            <a:xfrm>
              <a:off x="6226150" y="5513116"/>
              <a:ext cx="545966" cy="39008"/>
            </a:xfrm>
            <a:custGeom>
              <a:gdLst>
                <a:gd name="T0" fmla="*/ 0 w 252"/>
                <a:gd name="T1" fmla="*/ 0 h 18"/>
                <a:gd name="T2" fmla="*/ 22 w 252"/>
                <a:gd name="T3" fmla="*/ 18 h 18"/>
                <a:gd name="T4" fmla="*/ 230 w 252"/>
                <a:gd name="T5" fmla="*/ 18 h 18"/>
                <a:gd name="T6" fmla="*/ 252 w 252"/>
                <a:gd name="T7" fmla="*/ 0 h 18"/>
                <a:gd name="T8" fmla="*/ 0 w 252"/>
                <a:gd name="T9" fmla="*/ 0 h 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1" h="18">
                  <a:moveTo>
                    <a:pt x="0" y="0"/>
                  </a:moveTo>
                  <a:cubicBezTo>
                    <a:pt x="2" y="10"/>
                    <a:pt x="11" y="18"/>
                    <a:pt x="22" y="18"/>
                  </a:cubicBezTo>
                  <a:cubicBezTo>
                    <a:pt x="230" y="18"/>
                    <a:pt x="230" y="18"/>
                    <a:pt x="230" y="18"/>
                  </a:cubicBezTo>
                  <a:cubicBezTo>
                    <a:pt x="241" y="18"/>
                    <a:pt x="250" y="10"/>
                    <a:pt x="252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A6A7A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34290" tIns="17145" rIns="34290" bIns="17145" numCol="1" anchor="t" anchorCtr="0" compatLnSpc="1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endParaRPr lang="id-ID" sz="675">
                <a:solidFill>
                  <a:srgbClr val="000000"/>
                </a:solidFill>
                <a:latin typeface="微软雅黑" panose="020b0503020204020204" pitchFamily="34" charset="-122"/>
              </a:endParaRPr>
            </a:p>
          </p:txBody>
        </p:sp>
      </p:grpSp>
      <p:sp>
        <p:nvSpPr>
          <p:cNvPr id="61" name="圆角矩形 60"/>
          <p:cNvSpPr>
            <a:spLocks noChangeAspect="1"/>
          </p:cNvSpPr>
          <p:nvPr/>
        </p:nvSpPr>
        <p:spPr>
          <a:xfrm>
            <a:off x="5795738" y="3033568"/>
            <a:ext cx="2276723" cy="324000"/>
          </a:xfrm>
          <a:prstGeom prst="roundRect">
            <a:avLst>
              <a:gd name="adj" fmla="val 24658"/>
            </a:avLst>
          </a:prstGeom>
          <a:solidFill>
            <a:srgbClr val="262626"/>
          </a:solidFill>
          <a:ln w="25400" cap="flat" cmpd="sng" algn="ctr">
            <a:solidFill>
              <a:srgbClr val="E4E5E6"/>
            </a:solidFill>
            <a:prstDash val="solid"/>
            <a:miter lim="800000"/>
          </a:ln>
          <a:effectLst>
            <a:outerShdw blurRad="190500" dist="63500" dir="2700000" algn="tl" rotWithShape="0">
              <a:prstClr val="black">
                <a:alpha val="30000"/>
              </a:prstClr>
            </a:outerShdw>
          </a:effectLst>
        </p:spPr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defTabSz="685800" fontAlgn="auto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/>
            </a:pPr>
            <a:endParaRPr lang="zh-CN" altLang="en-US" sz="1400" kern="0">
              <a:solidFill>
                <a:prstClr val="white"/>
              </a:solidFill>
            </a:endParaRPr>
          </a:p>
        </p:txBody>
      </p:sp>
      <p:sp>
        <p:nvSpPr>
          <p:cNvPr id="62" name="Rectangle 35"/>
          <p:cNvSpPr>
            <a:spLocks noChangeArrowheads="1"/>
          </p:cNvSpPr>
          <p:nvPr/>
        </p:nvSpPr>
        <p:spPr bwMode="auto">
          <a:xfrm>
            <a:off x="4454829" y="1365284"/>
            <a:ext cx="2117567" cy="2215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rgbClr val="5F5F5F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rgbClr val="5F5F5F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rgbClr val="5F5F5F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rgbClr val="5F5F5F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rgbClr val="5F5F5F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rgbClr val="FF9900"/>
              </a:buClr>
              <a:buFont typeface="Wingdings" panose="05000000000000000000" pitchFamily="2" charset="2"/>
              <a:buChar char="n"/>
              <a:defRPr sz="1200" kern="1200">
                <a:solidFill>
                  <a:srgbClr val="5F5F5F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rgbClr val="FF9900"/>
              </a:buClr>
              <a:buFont typeface="Wingdings" panose="05000000000000000000" pitchFamily="2" charset="2"/>
              <a:buChar char="n"/>
              <a:defRPr sz="1200" kern="1200">
                <a:solidFill>
                  <a:srgbClr val="5F5F5F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rgbClr val="FF9900"/>
              </a:buClr>
              <a:buFont typeface="Wingdings" panose="05000000000000000000" pitchFamily="2" charset="2"/>
              <a:buChar char="n"/>
              <a:defRPr sz="1200" kern="1200">
                <a:solidFill>
                  <a:srgbClr val="5F5F5F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rgbClr val="FF9900"/>
              </a:buClr>
              <a:buFont typeface="Wingdings" panose="05000000000000000000" pitchFamily="2" charset="2"/>
              <a:buChar char="n"/>
              <a:defRPr sz="1200" kern="1200">
                <a:solidFill>
                  <a:srgbClr val="5F5F5F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9pPr>
          </a:lstStyle>
          <a:p>
            <a:pPr algn="ctr" eaLnBrk="1" hangingPunct="1">
              <a:lnSpc>
                <a:spcPct val="120000"/>
              </a:lnSpc>
            </a:pPr>
            <a:r>
              <a:rPr lang="en-US" altLang="zh-CN" b="1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2019</a:t>
            </a:r>
            <a:r>
              <a:rPr lang="zh-CN" altLang="en-US" b="1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年底 大量农民工提前返乡</a:t>
            </a:r>
            <a:endParaRPr lang="zh-CN" altLang="en-US" b="1">
              <a:solidFill>
                <a:srgbClr val="FFFFFF"/>
              </a:solidFill>
              <a:ea typeface="宋体" panose="02010600030101010101" pitchFamily="2" charset="-122"/>
            </a:endParaRPr>
          </a:p>
        </p:txBody>
      </p:sp>
      <p:sp>
        <p:nvSpPr>
          <p:cNvPr id="63" name="Rectangle 35"/>
          <p:cNvSpPr>
            <a:spLocks noChangeArrowheads="1"/>
          </p:cNvSpPr>
          <p:nvPr/>
        </p:nvSpPr>
        <p:spPr bwMode="auto">
          <a:xfrm>
            <a:off x="5929322" y="3071816"/>
            <a:ext cx="2000549" cy="2215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rgbClr val="5F5F5F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rgbClr val="5F5F5F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rgbClr val="5F5F5F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rgbClr val="5F5F5F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rgbClr val="5F5F5F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rgbClr val="FF9900"/>
              </a:buClr>
              <a:buFont typeface="Wingdings" panose="05000000000000000000" pitchFamily="2" charset="2"/>
              <a:buChar char="n"/>
              <a:defRPr sz="1200" kern="1200">
                <a:solidFill>
                  <a:srgbClr val="5F5F5F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rgbClr val="FF9900"/>
              </a:buClr>
              <a:buFont typeface="Wingdings" panose="05000000000000000000" pitchFamily="2" charset="2"/>
              <a:buChar char="n"/>
              <a:defRPr sz="1200" kern="1200">
                <a:solidFill>
                  <a:srgbClr val="5F5F5F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rgbClr val="FF9900"/>
              </a:buClr>
              <a:buFont typeface="Wingdings" panose="05000000000000000000" pitchFamily="2" charset="2"/>
              <a:buChar char="n"/>
              <a:defRPr sz="1200" kern="1200">
                <a:solidFill>
                  <a:srgbClr val="5F5F5F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rgbClr val="FF9900"/>
              </a:buClr>
              <a:buFont typeface="Wingdings" panose="05000000000000000000" pitchFamily="2" charset="2"/>
              <a:buChar char="n"/>
              <a:defRPr sz="1200" kern="1200">
                <a:solidFill>
                  <a:srgbClr val="5F5F5F"/>
                </a:solidFill>
                <a:latin typeface="Arial" pitchFamily="34" charset="0"/>
                <a:ea typeface="黑体" panose="02010609060101010101" pitchFamily="49" charset="-122"/>
                <a:cs typeface="+mn-cs"/>
              </a:defRPr>
            </a:lvl9pPr>
          </a:lstStyle>
          <a:p>
            <a:pPr algn="ctr" eaLnBrk="1" hangingPunct="1">
              <a:lnSpc>
                <a:spcPct val="120000"/>
              </a:lnSpc>
            </a:pPr>
            <a:r>
              <a:rPr lang="zh-CN" altLang="en-US" b="1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国家支持，返乡享受高额补贴</a:t>
            </a:r>
          </a:p>
        </p:txBody>
      </p:sp>
      <p:sp>
        <p:nvSpPr>
          <p:cNvPr id="64" name="文本框 63"/>
          <p:cNvSpPr txBox="1"/>
          <p:nvPr/>
        </p:nvSpPr>
        <p:spPr>
          <a:xfrm>
            <a:off x="4169077" y="1722474"/>
            <a:ext cx="44291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 defTabSz="685800" fontAlgn="auto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1200" b="1">
                <a:latin typeface="微软雅黑" panose="020b0503020204020204" pitchFamily="34" charset="-122"/>
                <a:ea typeface="微软雅黑" panose="020b0503020204020204" pitchFamily="34" charset="-122"/>
              </a:rPr>
              <a:t>2019</a:t>
            </a:r>
            <a:r>
              <a:rPr lang="zh-CN" altLang="en-US" sz="1200" b="1">
                <a:latin typeface="微软雅黑" panose="020b0503020204020204" pitchFamily="34" charset="-122"/>
                <a:ea typeface="微软雅黑" panose="020b0503020204020204" pitchFamily="34" charset="-122"/>
              </a:rPr>
              <a:t>年，全球经济都不景气，我国在一定程度上也受到了影响。很多单位、工厂都表示：今年的效益不好，有的连工资都发不下来，甚至有工厂索性关门停产。这种情况下，很多农民工没有了收入来源，因此</a:t>
            </a:r>
            <a:r>
              <a:rPr lang="en-US" altLang="zh-CN" sz="1200" b="1">
                <a:latin typeface="微软雅黑" panose="020b0503020204020204" pitchFamily="34" charset="-122"/>
                <a:ea typeface="微软雅黑" panose="020b0503020204020204" pitchFamily="34" charset="-122"/>
              </a:rPr>
              <a:t>2019</a:t>
            </a:r>
            <a:r>
              <a:rPr lang="zh-CN" altLang="en-US" sz="1200" b="1">
                <a:latin typeface="微软雅黑" panose="020b0503020204020204" pitchFamily="34" charset="-122"/>
                <a:ea typeface="微软雅黑" panose="020b0503020204020204" pitchFamily="34" charset="-122"/>
              </a:rPr>
              <a:t>年大量农民工提前</a:t>
            </a:r>
            <a:r>
              <a:rPr lang="en-US" altLang="zh-CN" sz="1200" b="1">
                <a:latin typeface="微软雅黑" panose="020b0503020204020204" pitchFamily="34" charset="-122"/>
                <a:ea typeface="微软雅黑" panose="020b0503020204020204" pitchFamily="34" charset="-122"/>
              </a:rPr>
              <a:t>2-3</a:t>
            </a:r>
            <a:r>
              <a:rPr lang="zh-CN" altLang="en-US" sz="1200" b="1">
                <a:latin typeface="微软雅黑" panose="020b0503020204020204" pitchFamily="34" charset="-122"/>
                <a:ea typeface="微软雅黑" panose="020b0503020204020204" pitchFamily="34" charset="-122"/>
              </a:rPr>
              <a:t>个月返乡， “返乡潮”早早提前</a:t>
            </a:r>
            <a:r>
              <a:rPr lang="zh-CN" altLang="en-US" sz="1000"/>
              <a:t>。</a:t>
            </a:r>
            <a:endParaRPr lang="zh-CN" altLang="en-US" sz="1000" kern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65" name="文本框 64"/>
          <p:cNvSpPr txBox="1"/>
          <p:nvPr/>
        </p:nvSpPr>
        <p:spPr>
          <a:xfrm>
            <a:off x="4572000" y="3429006"/>
            <a:ext cx="4357686" cy="14219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 defTabSz="685800" fontAlgn="auto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1200" b="1">
                <a:latin typeface="微软雅黑" panose="020b0503020204020204" pitchFamily="34" charset="-122"/>
                <a:ea typeface="微软雅黑" panose="020b0503020204020204" pitchFamily="34" charset="-122"/>
              </a:rPr>
              <a:t>很多大城市的农民工，都是来自小城市的年轻人，他们离开家乡，舍下孩子，在繁华都市打拼，多年后却发现</a:t>
            </a:r>
            <a:r>
              <a:rPr lang="en-US" altLang="zh-CN" sz="1200" b="1">
                <a:latin typeface="微软雅黑" panose="020b0503020204020204" pitchFamily="34" charset="-122"/>
                <a:ea typeface="微软雅黑" panose="020b0503020204020204" pitchFamily="34" charset="-122"/>
              </a:rPr>
              <a:t>——</a:t>
            </a:r>
            <a:r>
              <a:rPr lang="zh-CN" altLang="en-US" sz="1200" b="1">
                <a:latin typeface="微软雅黑" panose="020b0503020204020204" pitchFamily="34" charset="-122"/>
                <a:ea typeface="微软雅黑" panose="020b0503020204020204" pitchFamily="34" charset="-122"/>
              </a:rPr>
              <a:t>自己的辛苦所得，根本不可能供得起大城市的房子，根本不能解决家人分离的问题，这种情况下，他们不得不离开挣钱较多的打工地，返乡置业，一切从头开始。国家针对农民返乡创业给予高额补贴政策，看到补贴的力度后，纷纷掀起了返乡潮。</a:t>
            </a:r>
            <a:endParaRPr lang="zh-CN" altLang="en-US" sz="1200" b="1" kern="0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4" name="组合 48"/>
          <p:cNvGrpSpPr/>
          <p:nvPr/>
        </p:nvGrpSpPr>
        <p:grpSpPr>
          <a:xfrm>
            <a:off x="323528" y="51470"/>
            <a:ext cx="8676965" cy="760430"/>
            <a:chOff x="323528" y="51470"/>
            <a:chExt cx="8676965" cy="760430"/>
          </a:xfrm>
        </p:grpSpPr>
        <p:grpSp>
          <p:nvGrpSpPr>
            <p:cNvPr id="5" name="组合 78"/>
            <p:cNvGrpSpPr/>
            <p:nvPr/>
          </p:nvGrpSpPr>
          <p:grpSpPr>
            <a:xfrm>
              <a:off x="8028384" y="51470"/>
              <a:ext cx="792088" cy="677463"/>
              <a:chOff x="88636" y="2403732"/>
              <a:chExt cx="3223576" cy="2757087"/>
            </a:xfrm>
          </p:grpSpPr>
          <p:pic>
            <p:nvPicPr>
              <p:cNvPr id="86" name="图片 85"/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88636" y="3158847"/>
                <a:ext cx="1146084" cy="1987036"/>
              </a:xfrm>
              <a:prstGeom prst="rect">
                <a:avLst/>
              </a:prstGeom>
            </p:spPr>
          </p:pic>
          <p:pic>
            <p:nvPicPr>
              <p:cNvPr id="87" name="图片 86"/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166128" y="3173783"/>
                <a:ext cx="1146084" cy="1987036"/>
              </a:xfrm>
              <a:prstGeom prst="rect">
                <a:avLst/>
              </a:prstGeom>
            </p:spPr>
          </p:pic>
          <p:pic>
            <p:nvPicPr>
              <p:cNvPr id="88" name="图片 87"/>
              <p:cNvPicPr>
                <a:picLocks noChangeAspect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847110" y="2403732"/>
                <a:ext cx="1577496" cy="2735001"/>
              </a:xfrm>
              <a:prstGeom prst="rect">
                <a:avLst/>
              </a:prstGeom>
            </p:spPr>
          </p:pic>
        </p:grpSp>
        <p:cxnSp>
          <p:nvCxnSpPr>
            <p:cNvPr id="80" name="直接连接符 79"/>
            <p:cNvCxnSpPr/>
            <p:nvPr/>
          </p:nvCxnSpPr>
          <p:spPr>
            <a:xfrm>
              <a:off x="3193513" y="746498"/>
              <a:ext cx="4693047" cy="0"/>
            </a:xfrm>
            <a:prstGeom prst="line">
              <a:avLst/>
            </a:prstGeom>
            <a:ln w="12700"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1" name="TextBox 39"/>
            <p:cNvSpPr txBox="1"/>
            <p:nvPr/>
          </p:nvSpPr>
          <p:spPr>
            <a:xfrm>
              <a:off x="1000100" y="357172"/>
              <a:ext cx="3648839" cy="369332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zh-CN" altLang="en-US" sz="2000" b="1">
                  <a:solidFill>
                    <a:srgbClr val="262626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国家支持</a:t>
              </a:r>
              <a:r>
                <a:rPr lang="en-US" altLang="zh-CN" sz="2000" b="1">
                  <a:solidFill>
                    <a:srgbClr val="262626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—</a:t>
              </a:r>
              <a:r>
                <a:rPr lang="zh-CN" altLang="en-US" sz="2000" b="1">
                  <a:solidFill>
                    <a:srgbClr val="262626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返乡创业再掀高潮</a:t>
              </a:r>
            </a:p>
          </p:txBody>
        </p:sp>
        <p:sp>
          <p:nvSpPr>
            <p:cNvPr id="83" name="矩形 82"/>
            <p:cNvSpPr/>
            <p:nvPr/>
          </p:nvSpPr>
          <p:spPr>
            <a:xfrm>
              <a:off x="323528" y="339504"/>
              <a:ext cx="360040" cy="360038"/>
            </a:xfrm>
            <a:prstGeom prst="rect">
              <a:avLst/>
            </a:prstGeom>
            <a:noFill/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endParaRPr lang="zh-CN" altLang="en-US"/>
            </a:p>
          </p:txBody>
        </p:sp>
        <p:sp>
          <p:nvSpPr>
            <p:cNvPr id="84" name="矩形 83"/>
            <p:cNvSpPr/>
            <p:nvPr/>
          </p:nvSpPr>
          <p:spPr>
            <a:xfrm>
              <a:off x="539552" y="555527"/>
              <a:ext cx="216024" cy="216023"/>
            </a:xfrm>
            <a:prstGeom prst="rect">
              <a:avLst/>
            </a:prstGeom>
            <a:solidFill>
              <a:srgbClr val="C0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endParaRPr lang="zh-CN" altLang="en-US"/>
            </a:p>
          </p:txBody>
        </p:sp>
        <p:sp>
          <p:nvSpPr>
            <p:cNvPr id="85" name="平行四边形 84"/>
            <p:cNvSpPr/>
            <p:nvPr/>
          </p:nvSpPr>
          <p:spPr>
            <a:xfrm>
              <a:off x="7812361" y="627533"/>
              <a:ext cx="1188132" cy="184367"/>
            </a:xfrm>
            <a:prstGeom prst="parallelogram">
              <a:avLst/>
            </a:prstGeom>
            <a:gradFill>
              <a:gsLst>
                <a:gs pos="50000">
                  <a:srgbClr val="C00000"/>
                </a:gs>
                <a:gs pos="50000">
                  <a:schemeClr val="tx1">
                    <a:lumMod val="85000"/>
                    <a:lumOff val="15000"/>
                  </a:schemeClr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zh-CN" altLang="en-US" sz="700"/>
                <a:t>梦想需要努力拼搏</a:t>
              </a:r>
            </a:p>
          </p:txBody>
        </p:sp>
      </p:grpSp>
      <p:pic>
        <p:nvPicPr>
          <p:cNvPr id="138242" name="Picture 2" descr="https://inews.gtimg.com/newsapp_bt/0/11100830130/1000"/>
          <p:cNvPicPr>
            <a:picLocks noChangeAspect="1" noChangeArrowheads="1"/>
          </p:cNvPicPr>
          <p:nvPr/>
        </p:nvPicPr>
        <p:blipFill>
          <a:blip r:embed="rId5"/>
          <a:stretch>
            <a:fillRect/>
          </a:stretch>
        </p:blipFill>
        <p:spPr bwMode="auto">
          <a:xfrm>
            <a:off x="816604" y="1436722"/>
            <a:ext cx="2786082" cy="1585924"/>
          </a:xfrm>
          <a:prstGeom prst="rect">
            <a:avLst/>
          </a:prstGeom>
          <a:noFill/>
        </p:spPr>
      </p:pic>
      <p:pic>
        <p:nvPicPr>
          <p:cNvPr id="2050" name="Picture 2" descr="http://5b0988e595225.cdn.sohucs.com/images/20190406/316deac228314746bd5b35255ea4ec79.jpeg"/>
          <p:cNvPicPr>
            <a:picLocks noChangeAspect="1" noChangeArrowheads="1"/>
          </p:cNvPicPr>
          <p:nvPr/>
        </p:nvPicPr>
        <p:blipFill>
          <a:blip r:embed="rId6"/>
          <a:stretch>
            <a:fillRect/>
          </a:stretch>
        </p:blipFill>
        <p:spPr bwMode="auto">
          <a:xfrm>
            <a:off x="2571630" y="3164820"/>
            <a:ext cx="1785950" cy="109814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pu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63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06 4.69136E-06 L 0.25 4.69136E-06" pathEditMode="relative" rAng="0" ptsTypes="AA">
                                      <p:cBhvr>
                                        <p:cTn id="11" dur="1000" spd="-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00" y="0"/>
                                    </p:animMotion>
                                  </p:childTnLst>
                                </p:cTn>
                              </p:par>
                              <p:par>
                                <p:cTn id="12" presetID="53" presetClass="entr" presetSubtype="16" dur="50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5" presetClass="path" presetSubtype="0" dur="1000" accel="50000" decel="5000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-1.11111E-06 -2.59259E-06 L -0.25 -2.59259E-06" pathEditMode="relative" rAng="0" ptsTypes="AA">
                                      <p:cBhvr>
                                        <p:cTn id="18" dur="1000" spd="-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50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17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35" presetClass="path" presetSubtype="0" dur="100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07 -2.71605E-06 L -0.25 -2.71605E-06" pathEditMode="relative" rAng="0" ptsTypes="AA">
                                      <p:cBhvr>
                                        <p:cTn id="27" dur="1000" spd="-100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500" y="0"/>
                                    </p:animMotion>
                                  </p:childTnLst>
                                </p:cTn>
                              </p:par>
                              <p:par>
                                <p:cTn id="28" presetID="53" presetClass="entr" presetSubtype="16" dur="5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63" presetClass="path" presetSubtype="0" dur="1000" accel="50000" decel="50000" fill="hold" grpId="1" nodeType="with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-5.55556E-07 -3.20988E-06 L 0.12622 -3.20988E-06" pathEditMode="relative" rAng="0" ptsTypes="AA">
                                      <p:cBhvr>
                                        <p:cTn id="34" dur="1000" spd="-100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302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36" presetID="53" presetClass="entr" presetSubtype="16" dur="25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25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5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25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 nodeType="afterGroup">
                            <p:stCondLst>
                              <p:cond delay="3250"/>
                            </p:stCondLst>
                            <p:childTnLst>
                              <p:par>
                                <p:cTn id="42" presetID="17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35" presetClass="path" presetSubtype="0" dur="100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06 -4.44444E-06 L -0.25 -4.44444E-06" pathEditMode="relative" rAng="0" ptsTypes="AA">
                                      <p:cBhvr>
                                        <p:cTn id="49" dur="1000" spd="-100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500" y="0"/>
                                    </p:animMotion>
                                  </p:childTnLst>
                                </p:cTn>
                              </p:par>
                              <p:par>
                                <p:cTn id="50" presetID="53" presetClass="entr" presetSubtype="16" dur="5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63" presetClass="path" presetSubtype="0" dur="1000" accel="50000" decel="50000" fill="hold" grpId="1" nodeType="with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-4.44444E-06 -4.07407E-06 L 0.12622 -4.07407E-06" pathEditMode="relative" rAng="0" ptsTypes="AA">
                                      <p:cBhvr>
                                        <p:cTn id="56" dur="1000" spd="-100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302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 nodeType="afterGroup">
                            <p:stCondLst>
                              <p:cond delay="4750"/>
                            </p:stCondLst>
                            <p:childTnLst>
                              <p:par>
                                <p:cTn id="58" presetID="53" presetClass="entr" presetSubtype="16" dur="25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25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25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25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0" grpId="0"/>
      <p:bldP spid="60" grpId="1"/>
      <p:bldP spid="61" grpId="0"/>
      <p:bldP spid="61" grpId="1"/>
      <p:bldP spid="62" grpId="0"/>
      <p:bldP spid="62" grpId="1"/>
      <p:bldP spid="63" grpId="0"/>
      <p:bldP spid="63" grpId="1"/>
      <p:bldP spid="64" grpId="0"/>
      <p:bldP spid="6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4" name="文本框 63"/>
          <p:cNvSpPr txBox="1"/>
          <p:nvPr/>
        </p:nvSpPr>
        <p:spPr>
          <a:xfrm>
            <a:off x="5214942" y="2857502"/>
            <a:ext cx="3504205" cy="1311128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3300" b="1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中国第四次</a:t>
            </a:r>
            <a:endParaRPr lang="en-US" altLang="zh-CN" sz="3300" b="1">
              <a:solidFill>
                <a:schemeClr val="accent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20000"/>
              </a:lnSpc>
            </a:pPr>
            <a:r>
              <a:rPr lang="zh-CN" altLang="en-US" sz="3300" b="1">
                <a:solidFill>
                  <a:schemeClr val="accent3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失业高峰</a:t>
            </a:r>
            <a:r>
              <a:rPr lang="zh-CN" altLang="en-US" sz="3300" b="1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来临？</a:t>
            </a:r>
            <a:endParaRPr lang="en-US" altLang="zh-CN" sz="825">
              <a:solidFill>
                <a:schemeClr val="accent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3" name="文本框 42" descr="e7d195523061f1c0deeec63e560781cfd59afb0ea006f2a87ABB68BF51EA6619813959095094C18C62A12F549504892A4AAA8C1554C6663626E05CA27F281A14E6983772AFC3FB97135759321DEA3D704CB8FFD9D2544D20ADDCB4FC824F904E0D83D989474D2C72C21C19999FBBACD7FA81DBC650697183C998B58960BA5FD542E56B4FBC2C958F"/>
          <p:cNvSpPr txBox="1"/>
          <p:nvPr/>
        </p:nvSpPr>
        <p:spPr>
          <a:xfrm>
            <a:off x="500034" y="2523552"/>
            <a:ext cx="4232192" cy="2349041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altLang="zh-CN" sz="1050" b="1">
                <a:solidFill>
                  <a:prstClr val="black">
                    <a:lumMod val="65000"/>
                    <a:lumOff val="35000"/>
                  </a:prstClr>
                </a:solidFill>
                <a:latin typeface="华文宋体" panose="02010600040101010101" pitchFamily="2" charset="-122"/>
                <a:ea typeface="华文宋体" panose="02010600040101010101" pitchFamily="2" charset="-122"/>
              </a:rPr>
              <a:t>          </a:t>
            </a:r>
            <a:endParaRPr lang="zh-CN" altLang="en-US" sz="1050" b="1">
              <a:solidFill>
                <a:prstClr val="black">
                  <a:lumMod val="65000"/>
                  <a:lumOff val="35000"/>
                </a:prstClr>
              </a:solidFill>
              <a:latin typeface="华文宋体" panose="02010600040101010101" pitchFamily="2" charset="-122"/>
              <a:ea typeface="华文宋体" panose="0201060004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zh-CN" altLang="en-US" b="1">
                <a:solidFill>
                  <a:schemeClr val="tx2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回顾</a:t>
            </a:r>
            <a:r>
              <a:rPr lang="zh-CN" altLang="en-US" b="1">
                <a:solidFill>
                  <a:prstClr val="black">
                    <a:lumMod val="65000"/>
                    <a:lumOff val="35000"/>
                  </a:prst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 ：</a:t>
            </a:r>
            <a:endParaRPr lang="en-US" altLang="zh-CN" b="1">
              <a:solidFill>
                <a:prstClr val="black">
                  <a:lumMod val="65000"/>
                  <a:lumOff val="35000"/>
                </a:prstClr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  <a:p>
            <a:pPr>
              <a:lnSpc>
                <a:spcPct val="150000"/>
              </a:lnSpc>
            </a:pPr>
            <a:r>
              <a:rPr lang="en-US" altLang="zh-CN" b="1">
                <a:solidFill>
                  <a:schemeClr val="tx2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1978</a:t>
            </a:r>
            <a:r>
              <a:rPr lang="zh-CN" altLang="en-US" b="1">
                <a:solidFill>
                  <a:schemeClr val="tx2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年以来中国已经历三次失业高峰</a:t>
            </a:r>
            <a:endParaRPr lang="en-US" altLang="zh-CN" b="1">
              <a:solidFill>
                <a:schemeClr val="tx2">
                  <a:lumMod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1400" b="1">
                <a:latin typeface="微软雅黑" panose="020b0503020204020204" pitchFamily="34" charset="-122"/>
                <a:ea typeface="微软雅黑" panose="020b0503020204020204" pitchFamily="34" charset="-122"/>
              </a:rPr>
              <a:t> 第一次：</a:t>
            </a:r>
            <a:r>
              <a:rPr lang="en-US" altLang="zh-CN" sz="1400" b="1">
                <a:latin typeface="微软雅黑" panose="020b0503020204020204" pitchFamily="34" charset="-122"/>
                <a:ea typeface="微软雅黑" panose="020b0503020204020204" pitchFamily="34" charset="-122"/>
              </a:rPr>
              <a:t>1978-1980</a:t>
            </a:r>
            <a:r>
              <a:rPr lang="zh-CN" altLang="en-US" sz="1400" b="1">
                <a:latin typeface="微软雅黑" panose="020b0503020204020204" pitchFamily="34" charset="-122"/>
                <a:ea typeface="微软雅黑" panose="020b0503020204020204" pitchFamily="34" charset="-122"/>
              </a:rPr>
              <a:t>年，失业人数达</a:t>
            </a:r>
            <a:r>
              <a:rPr lang="en-US" altLang="zh-CN" sz="1400" b="1">
                <a:latin typeface="微软雅黑" panose="020b0503020204020204" pitchFamily="34" charset="-122"/>
                <a:ea typeface="微软雅黑" panose="020b0503020204020204" pitchFamily="34" charset="-122"/>
              </a:rPr>
              <a:t>541</a:t>
            </a:r>
            <a:r>
              <a:rPr lang="zh-CN" altLang="en-US" sz="1400" b="1">
                <a:latin typeface="微软雅黑" panose="020b0503020204020204" pitchFamily="34" charset="-122"/>
                <a:ea typeface="微软雅黑" panose="020b0503020204020204" pitchFamily="34" charset="-122"/>
              </a:rPr>
              <a:t>万</a:t>
            </a:r>
            <a:endParaRPr lang="en-US" altLang="zh-CN" sz="14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1400" b="1">
                <a:latin typeface="微软雅黑" panose="020b0503020204020204" pitchFamily="34" charset="-122"/>
                <a:ea typeface="微软雅黑" panose="020b0503020204020204" pitchFamily="34" charset="-122"/>
              </a:rPr>
              <a:t> 第二次：</a:t>
            </a:r>
            <a:r>
              <a:rPr lang="en-US" altLang="zh-CN" sz="1400" b="1">
                <a:latin typeface="微软雅黑" panose="020b0503020204020204" pitchFamily="34" charset="-122"/>
                <a:ea typeface="微软雅黑" panose="020b0503020204020204" pitchFamily="34" charset="-122"/>
              </a:rPr>
              <a:t>1989-1990</a:t>
            </a:r>
            <a:r>
              <a:rPr lang="zh-CN" altLang="en-US" sz="1400" b="1">
                <a:latin typeface="微软雅黑" panose="020b0503020204020204" pitchFamily="34" charset="-122"/>
                <a:ea typeface="微软雅黑" panose="020b0503020204020204" pitchFamily="34" charset="-122"/>
              </a:rPr>
              <a:t>年，失业人数</a:t>
            </a:r>
            <a:r>
              <a:rPr lang="en-US" altLang="zh-CN" sz="1400" b="1">
                <a:latin typeface="微软雅黑" panose="020b0503020204020204" pitchFamily="34" charset="-122"/>
                <a:ea typeface="微软雅黑" panose="020b0503020204020204" pitchFamily="34" charset="-122"/>
              </a:rPr>
              <a:t>383.2</a:t>
            </a:r>
            <a:r>
              <a:rPr lang="zh-CN" altLang="en-US" sz="1400" b="1">
                <a:latin typeface="微软雅黑" panose="020b0503020204020204" pitchFamily="34" charset="-122"/>
                <a:ea typeface="微软雅黑" panose="020b0503020204020204" pitchFamily="34" charset="-122"/>
              </a:rPr>
              <a:t>万</a:t>
            </a:r>
            <a:endParaRPr lang="en-US" altLang="zh-CN" sz="14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1400" b="1">
                <a:latin typeface="微软雅黑" panose="020b0503020204020204" pitchFamily="34" charset="-122"/>
                <a:ea typeface="微软雅黑" panose="020b0503020204020204" pitchFamily="34" charset="-122"/>
              </a:rPr>
              <a:t> 第三次：</a:t>
            </a:r>
            <a:r>
              <a:rPr lang="en-US" altLang="zh-CN" sz="1400" b="1">
                <a:latin typeface="微软雅黑" panose="020b0503020204020204" pitchFamily="34" charset="-122"/>
                <a:ea typeface="微软雅黑" panose="020b0503020204020204" pitchFamily="34" charset="-122"/>
              </a:rPr>
              <a:t>1995</a:t>
            </a:r>
            <a:r>
              <a:rPr lang="zh-CN" altLang="en-US" sz="1400" b="1">
                <a:latin typeface="微软雅黑" panose="020b0503020204020204" pitchFamily="34" charset="-122"/>
                <a:ea typeface="微软雅黑" panose="020b0503020204020204" pitchFamily="34" charset="-122"/>
              </a:rPr>
              <a:t>年：失业人数高达</a:t>
            </a:r>
            <a:r>
              <a:rPr lang="en-US" altLang="zh-CN" sz="1400" b="1">
                <a:latin typeface="微软雅黑" panose="020b0503020204020204" pitchFamily="34" charset="-122"/>
                <a:ea typeface="微软雅黑" panose="020b0503020204020204" pitchFamily="34" charset="-122"/>
              </a:rPr>
              <a:t>520</a:t>
            </a:r>
            <a:r>
              <a:rPr lang="zh-CN" altLang="en-US" sz="1400" b="1">
                <a:latin typeface="微软雅黑" panose="020b0503020204020204" pitchFamily="34" charset="-122"/>
                <a:ea typeface="微软雅黑" panose="020b0503020204020204" pitchFamily="34" charset="-122"/>
              </a:rPr>
              <a:t>万</a:t>
            </a:r>
            <a:endParaRPr lang="en-US" altLang="zh-CN" sz="1050">
              <a:solidFill>
                <a:prstClr val="black">
                  <a:lumMod val="65000"/>
                  <a:lumOff val="35000"/>
                </a:prstClr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  <a:p>
            <a:pPr algn="just" defTabSz="685165">
              <a:lnSpc>
                <a:spcPct val="150000"/>
              </a:lnSpc>
            </a:pPr>
            <a:endParaRPr lang="en-US" altLang="zh-CN" sz="1050">
              <a:solidFill>
                <a:prstClr val="black">
                  <a:lumMod val="65000"/>
                  <a:lumOff val="35000"/>
                </a:prstClr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0" y="2357436"/>
            <a:ext cx="9153825" cy="89076"/>
          </a:xfrm>
          <a:prstGeom prst="rect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90114" name="AutoShape 2" descr="data:image/jpeg;base64,/9j/4AAQSkZJRgABAQEASABIAAD/2wBDAAgGBgcGBQgHBwcJCQgKDBQNDAsLDBkSEw8UHRofHh0aHBwgJC4nICIsIxwcKDcpLDAxNDQ0Hyc5PTgyPC4zNDL/2wBDAQkJCQwLDBgNDRgyIRwhMjIyMjIyMjIyMjIyMjIyMjIyMjIyMjIyMjIyMjIyMjIyMjIyMjIyMjIyMjIyMjIyMjL/wAARCAEsAjUDAREAAhEBAxEB/8QAHAAAAQQDAQAAAAAAAAAAAAAAAAECAwQFBgcI/8QARBAAAQMDAgMGBAQDBwIFBQEAAQACAwQFESExBhJBBxMiUWFxFDKBkSNCUqEVscEIM2Jy0eHwJDRDU4KS8RY2RGOic//EABoBAQEBAQEBAQAAAAAAAAAAAAABAgMEBQb/xAAiEQEBAQEAAwEBAQEBAQEBAAAAARECAxIhMRNBBFEyFGH/2gAMAwEAAhEDEQA/ANm5uZxzoc7L4mPs2pmMDoMj5mnT2RhNG/naM5x1HkgsVERnpy1p8YGWnzx0VgrwOErQdnDceSotxjxfLnQ5V/wY6pjdTPYA0GN2sZ8j1CxY68zSRyOkDnB2SBkDGMqYuYc3MjeZpODuEwMYC6NxAOQeUjzSRKs55omjOeU6f7rUZPlaQ3mDeZrfnA8vNA1pAJjcMtxlp81RIyXlDfl3wcjdqapsjnOLo8kjduf5LKU6J4z6OGo8kZOAw0jJIB80CFxwCTsqGlxBAI1OxRQW5CCw3BOSMtA1VxFdhMk/M45cTn6KhzmggjqSgtUkXO8jHiH7KoeW80uBjTUkqwPDWBoBGWjqVdQZkhA5c8nl5JpUkYkilZJC7GuT6q8detY641nKO4NnY1pcGyD8uV7/ABeX2+PH5PH6/V3nJ6r02SPPttGfQIhMrIRMArFKBlUOxjRAIBAIGlEOCVYVRoIgQCAVDUqFHRZo1TjqvEdthoQfFUuy8dS0akfXZc7W+WOslJ8NZGSSAiWscZn/AOX8jVitr8MJqaiODGOZ4JA8hqVnmfWa2zAGg2GgXokYImBCDjZWwMx6Kf6InjXZBE5QNCBUCIEQCBCgRAIGnZEoRMLlDDSgUIpw2QaHWeCRsw+Q6P8A9V8Z9r9SQO0Dm+IFQsSl/d1AGPA7YqMrcEh5sdB1VgrVWaSoEwGInnX0VFiN/MWuactVL+LM1NHVU7oeXIOM+nqPVXDnuxqVPNLSV89vneDJGcBzd39c/ZYx6L+ay8bmjOvgONB0Rj/RLlj+dhxkZI8/VQJHMxo5sjB312+iqZVwOa1mgAaRjA2RnUbyWZY4aYyzHVSqbzlow7UO39Chozlp5txscoaWPmMRI+Zp/wDlVlK5wyMbYVDA7nZv6IJCfAw42djKiHcpzyjXJOFViSmLQ53OTjB9lqQxFC0CZ58lKFdgHCaLcb2RRHmdjI0wqh1OwuGmRnck7KiwA35cadSoFJBIbprtnyRDYMMcYifVuVrCmSRua/vGOId5jounN9fscrN+Vl7bcxUHu5sNeNB6r2eLy3r9cPJ4pPxlCAvRLry2UBqn+pheUKoMBFGg6q6AkZ3QCaBNUFENIOUQoSqcoBFCAQCBFUBGQdceqxVxy+5vdxHxYWxOJjfIKePybG3Vzly6ajZpnDvOaMYYGhrWkbAaBY1tdscRfVyTdGNx9St8c4xWcxjQbBd2RgoDogaR/wAwoInDKggeFAzZAmUCoDBQJgoEIQJhAYQIgOiBnVAoQOARDsINDklZIC05LXbjGy+K+3yq0znQSmF+cjVp8wlWshIA+E5Oh/YpIwkpZiXOjeCHgZ16jzWoi9yMnhMUoy12hVGMhdJR1TqSXADdWO829FBmKaQAAl2uVZ9ZsxiOLrI+upmXGgj/AOtptw3QyM8vcaFLHTxd78rC2W6x1sDG8wMmocOoI3yuV1265/8AGZA0YSCSOnmPJGcY6QiOoIBzHJnkd5HyVFynq8wHm3+UjyKM3lLPL3ru7yQ4tyCDtjyRMRGYE8+oJ+bqoepolyW5OjTkKrizFM0tIB98rWJhxydA7B6KJhsczcuA2P7FDFiPxsew7cufqEMHeO5AepOisqyFZKeSQ9QNB6q6uBhOemoyVEwRljiMnB81ESTT83KxvR3/AArWovQSOEbQ5x+iosyNADSW4BG/VEMBy4g/MrAkjNAQPEDkKonw2SIPA33UT/VWSIhwcw4eNiunHeHpOmYt1yEgEMxDXjbPVevx+TXj8vjxlGr0/L9eW6cqgQH1KBPuilH1QIUNGiGm9VULlFCBQihAqiD6FAIrDcUXL+G2OV8eDNKRDGPNxXK9LGocK0phjq65xLgD3MTju4/mP9Fz6utxnHjTJ0ON1mfq1nrTEYbewkHmf4sFejlzq4d10iEygXTCgMaKCNzUFZ41UED90DQdVA8FAZQGUAgCgTOECIE6IGoEQSAaoh5xhBzgZLS0fRfFfb/DXNLmgOyC05BQv4yFK8mIZwehVkZDwYXhoDtD4XYzoei3gv007XgdR1CCO70vxFO2aPSSLUY6tzqpf/E/1HRS5Zyu3Go9k5+HX1maeUBwaSCD0OoXTNc78aFxlZHcPV5v1A0to5XD4qNg0Yejgs9cvT4/JLMrIWqviuEDX82j25LSdwuWNWnVVM50b2xjme3JYc458f6JjLH01XztMg1/UMdUx0z4ssqhKNcZb8p6pieqKeYN5yxx8yCdFMPU18/IzPNkrRh7Kprc4zr6qpiVtbzY3z01UMElQefIGM4xgolixHW8oDsk50ICjOJBUgtI1I332UWQraprYi4g4zgouJGVDR19k1MSxyBpBTTCsODnTOVpnGRgeWtBDvF5dVYmLpee75RgkjQkaqs0DwgDcqxNPPuqmo+8dTvPLq13QpqftYqpvDXVToWtHeN+YDos2u/EPEznEEnB6FbnWOfk41slnuJnYIZSO8bt6he3x+T4+f5PHjML0S681+FC0FUCYRQAgCqhMIEwmgwmqXCBCmgTVLj3RC4QBOATjKzasc643rzVXeOjjBcaYAadJHf7Lz9VuRl4aZtDS09GzBbC0Au83nVxWVSCPvpoYf1vAPt1V5/TW0ABoAGwGAvTJkYoO61ECoMKAzpsoGnXogryBBWkCgjCgBnKBcFAgznZA7KAygQoGkoEygTKAGpQSjdA7GQEHO6dzJWcwx7L5Hq+z0e4csjTkYIwnqkoicWzjOgVwXX8ssRjfj0KCnHM6CYCQFpO3kVRm4J2yMAB13UxFCojNPVOcBiF2rf8B6/RQWIagHLc6j9/ZWXE6msmx8NZSvp6kNfHI3lc140IW92MTY5ZerdVcC3UPhy+y1Dsxv1Pck7tPopZr2eLqWfWwUlwirogWP6aNac4/wBlixv0+sdU5p610jABFJr4T16qYiu+p7qqYWghjtz5FMC1VRzhj8jQYK1OQ3vwYhjUp6soXVWHAFw12TBMyr5QAeVxPqp6mJPiQ7GNCkhhzaoMBy7RLEw349zZMZABHmpiyJ4a3mYGuduRkLNXGQbL+ETjJ6LJiZsruUNzqEMWYX7OzhXWbF2CV2OY45jndJWbGShlaGghuDjUlblYsTM8RzggDUlajCVo15zsRoqlQ1JAYc9MIkn1RNDDWxOnDM1Eehx+Yf7KWN3r1DOTXwjRXNSdJeZ0ThLHo5uowt8Wxz6xtlBOKmjY8HJxqvoeK7Hh8smrQ0XRyLlEGUBlAiAQIqFCKEAoBAKgQVrlVsoLbUVbz4YmF+f5LNakc14chdXXt9ZUNL44wamUZ+aQ7A+np6LzdfrcbVKHOdlxy52pdjd3mkhVuzRd5WvmIy2NnKM/q6rpzyzWe6LrGbTVqAVAoBQBCCF4QVnhQRcqgQDVAvTZqBv0CAQCBCUDSUCZQIgUboJQgeNkHIaasfT1JBGWnceS+Zj7nUZljhIwPGCMa+ijln0SOyAcqVrCMlLXgOccKC1Jy1EHqNWZ1QQ01S6GQNfkY0RMZTvmyt5cgg7grNMVHRvpZQWHmjz13CWqfFXCQ8pIBzskuNessW6iOG5UklLWBskUgwWu2W51GJ8rl99s1x4OqHVFIXT2rmyHdYR+nPktWa9fPcxapLwy60rXNLeZmoGdUnLNl/TKmYOYA4nHRLzDVOOqcAY5XDQkZ81U06GqDXuaduiIinnbBNGXPDYy7BJUE75mujboQ7c+iuII5sYPN4d0xYfJUcunN4T6KWKidNzkZJAG6zhq5C4vw7GAs2KysFQQ0c+g81m8qnhqSZHOO2dFi6LcFQC3xHGuqyzWThkaWtOcqxmr0MmvzLpPjnYyNO7nDWgeHPiOVrWKsPeDylu3stRjVGvkAidnPorf/wCNQtoppaeMTOy3vDnGeiTm1O+ovMtsM0riX8rnajA3XaeNwvSR9mOvJIMY0ytfy6Z9/wD1Pa6epoXuY/BiPkeq78S8uXeVlw9rhuF2jjYXLf1D7qpg0OxCGFwhg0RLCaIyXCav0hTT6B6pp9CH0YQKhtCK0rj64OEEFticPxDzy6/lHms2tTS8OUbaSyMc5hbJVHvHgjGg0aFx6jpGRlADSfNSJWXtsHc0mT80h5z9V25Yq5nRbTDSqBAIBAjiVBGSUED85QREKBo3QLlAhGf/AIQJypgTBTAwhA3BRfgwUTYdyomgN1QSNCGpA1DXFKg+JxC+bX37ElHWuhJBc4g+qljN5ZXv2vj5wTn0WbEwx8uWgknmWSRLTVoY7xEg+qL6p5C2pZzN+hQk+q0dTNTPHO7OfLqovUxl4quOcFjyMeRWcZsY6qYY5C5h8PQhSwlJFcJYv7xzjjZJMX11kviYq6m7t5aWOGHA6rp7GY0m8cExslNbaJX0srf0bfZbnTX9d+MFLPdKTmZWUjJmtGskbsOPrha/VioblTPIDWTNIGzmrc5S1KKyJrWuPMzPnumNRHU3KGaMxlh9M+aYuMdHepqXwOAfHsPMJiYui/0T2NaDI06Zy3RXEq6y4U1T/dTNcSds6hS8omycYGhWfUWoakxsILgGNaXOJOAB5qXlZUEN8NWfwubugcA4xlZvLcZaGq8Ay7K52C1DV5cB+xXOxqxmaafIGcrDNjK07g57QdlqVzsZWOXu2kDIHp0V1zvOpPiWsYBqcDUrcrn6ikgdcpvEB3LTqfNd+OdZ669WaMIazk5fDjGF2zHHdUo3mB+OgO6ltizll6ebvWA9eoXo46+fXDuZUuVv9c8NJWkJlEGvmgMu8ygAT5qmFL3DYomEM8o2IWVN+KkB6IHfGO8gqYUVrT8zFNMPFWw6BpQw4VDT5qphxnj5SSQ0AZJKmrjmUpdxJxRy+LlmkAPpEzcLGtY3R7NQxoDWjYeg0A+2FL+BDEZHsiaMlx5TnoPNOYzazow0ADYLpIgytIaVQIHYUCYQIW580DC3dBBIEEJUDMjKBw1QKAkCFawLjIUoaWqCMtOUSjCM2HAH1QLy+6BwGEU8bIOFy1AJI5dfdfNfoEQmDdMoi1T1RYcZy3os2Cy+YuGQVjFiDvXA6u0RrFuCodoGk490wsWZJARqxjjjfCYmKJrJIDztceXyKmM2MjTXBtQzledwpiYinZ3Zc8HmBwriyqzZnRuyw49EkXUwuzwzlI88rcjFjX7teKaLPO4Ekbdf5/0WosanUV7ZZcsj06ei7c10kR/jTaknbRStlET8bJqqVRTPdrlIzYq8rmaOGF0jOHROMTuZuA7oeoUrOMnDeaqEeJzXD/Es+qKNyvdRWYje4CEfMxh+ZbnCXvGw0bonQxSU5zC5o5cbex9Qsd8tTrWQbIcDUrljcrI0s7XOa4nc/Zce43K2Cll+XAzlcrE6ZmCU4z5KOdXg7DM5V1DYIp6+o7lri1n5jlb8c2ufk6yNxoYGUtOyFoAxp7r3czJjw93U0uGguOwWk4Yp2snNjdYduVqneInZByw/styuPc1fa7m1Gy7c1yoxuVrWRyuP5SkNGD1BC1YgOygTOqqgnCIjc7GqzRG52mVIhgJWgB2UwSNUwSALSMRxRWmjscscZ/GqPwmeumv7ZUrUYzgm3gR1Ne482QIYSegHzY/ZYxa2oQjqErKSOJrXA7YSCwStxBlUKgFdBzIDmygFQhUojfGXDQhBC+ledi3KBvwkuflYgPhZQfk/dGTu5kH5EMHcyfpQJ3Un6UDSx/6D9EMM7uQnRhQwd1L+goYXuZMZLCgby6oHY0/3QOA/5lB59FS1zjsvm4+8YZfEfJMCslLXlwzgoLTKoYGVmw3DjKHHfVZw9j45XNI10VheliOqGSHkAK4aeHRyD/VSw1HkRuy3Q9VMYtp7ql7hqRlMJqpPVljc4+qNMJX3Sd7eWIGPfXG61GpGE+HfM8ulySddVrGsWWwM5cco0VahwbygADZNU/kDwM9EEE8JAyFqDGzRjBOFtFQjB0WozYZLJ4NVWb8Yx55nFdI4dZWTtF1ktzyx2X07/nZ/UeS59xea26CeKoiEsUnO07ei447xcp34cGgjGclce43Geo6nlwdMrjYf62W3/iYJHqkjPUZXuyG5wcYS8uWp7bWMpnElgJ8wunjyVnyTYzkdwbIOUDHqvTseX0P797tDg4TV9ZDS3JJRTmjAU+lkWqaQFhH6V34ry9z6ocT36Dhrhuuu9QRy00ZLQfzPOjR9SQuua52vJU/GHEMlVLOL1XxvkeXkMncACddNV1nPxlsPCPFHG184joLTScRXESVMoYXGbm5Wbudr5AFLFeqGRhrGNDnHlaG5du7HU+q50KN1V0E8wwNT5KUVK2sprfF31dU09LF+ueQMH77pINSr+1jgegPI+9iod1+GjLwFcRi3dtnA4+Srrj70rkwX7f2p8EV8gDb6yB/T4iJzAfqrINwoaynr4O+o6mnqov1wSh4HvjZXBabqsVY0XimtfXXl0UB5mQYp4wNjI4+I/uAs6rfLdRMoLbT0zW45GAH36psRYDcIyMYOqsinZ19StIUIDB8kBhQC0BAqmgQCoUIFKBMe6APnqgMoYQoGlAmyBOYlDEcruVp/xDCMoANNUDsDHRAoA9EHm5zR3jnh2q+e+6Mk7lEpwB3CYmpmuJx6KYJD4huphgjkcwkOGR55UxYka8OdgaEq6uHjvWnwvaAud6Mqy1jy0EuadOgWfdqclI0U9mpwoVbyfA1NX0UxTtI8QyfPK3KYozxGOTYAe63qoicLUADlXBPAA46pglkYCNlYMbLADlaiW4xM7Wse7XQLcmpagbQVtweYKKllnkG4jbnC3jh35GKkjlgndFMx0cjThzHjBH0Wo4Traka0nZK9HOMpbKiWkdlp8B+dmdwuV5dWz0tXFUt549D1aOi4XlrWTppXNwebOq5XhrW5WevYQwHAzplYsxOm4U5Y+MAEO9Ux5r+sHWF9HcnMIwCMhJXTNi9S1JOPEus6ZvjZmCXI1OVuVyvK0wkha1zqQ4wms0+hBM8g1wACuvFebyVw3t74sFRX03DFPIDHSfi1PKcgyHZv0Gv1Xr5ji4to7GfPVdR33sE4WEFBWcTTsw6cmmpCf0D53D3OB9Fz6o7UDnG/23WFULxerbYbe+vudZHS0zdOd5+Y+QHUpBwri3t4r60yUnDcJooDkfFSAGZ3sNmrpOdHJ7hc667VLqi4Vk9XM7UvmeXH9yr6wUzkt9k+RDOU+Y+6gNRvlEZO0X652GrbV2uslpZx1idgH3Gx+qYPQPAHa7Hf6GShucXd3iOIvY+MeGpx5Do7zXPtqM7wnQ/F3f4qYZFP+K8nXmkdt+x/Zcmm/l+T1VkZY6+XiGxWStudSfwqSJ0pbnHNgaN+pWpEcMP9om8uxiw27Dc5BlcdFuc6oj/tF3gE81goHt6ASuH9FbyLdL/aOqOfFTw1Fy//AKqk5/cKeoykf9oy0FwbNYK5nmWysdj7q+o2K19uHBdwe1k9XUULj1qYSB/7m5Clg36hudDc6cVFDVw1MJ2fE8OH7KCyDnZTQoVCoBUGRnGdVAmufTogOcEYBBPoUC5ONQfspQhIwT081JaGk5WwiBDuh/oQqCV3NJjoEYIAgcB/zCocB6oPLvO8OP4hH1XzsfdQ/Fvc4gSHKX4YnhMuQXPysWr6rYLj1Kns1OUsLsnxFZvR6rvcAgkFT2WSKkuIyM5Wba6TDmyE9Sq1ZF5k/K0a6YWbGMD6sBhGmVJFkVWN58udt0WsaxJyt8gkmJVOsga4E6ArUZYqVuG6brtyKolctIljqOR4ycaoLrahjhnm1UgpzysyfF5rUYt1hKmSMuwXHOuoXblju5HQ+y/iew2RjqOvc2MyPBa89fquuPD3bXR75wjw5xnSGWVkL3nVlRFgPb9QmOEtjjPFPZpd+GnvnjjNZQ7h7Dh7B5kdfoo9Pj8mNTY5uA5rx1x5rNezjqWLdNK+N3MxxB333XKxvWfo7tG7wTDkdsCNlmxY2S31A5mlrgW+h0Xn65+ra3u0Vze6aOYLNceouXqkNfA2opz+PGPuFzxrnWLt9TG/TZwOCPIp7Y3fxslPK3kHouvPcebtdbO7GMLeuVPMoawuJ2/c9FqTWKivN4g4X4Wrr1V6fDx87Wk6ueflb9ThevxcvL5L9eO7lXT3S4VFdVPL6iokdLI49XOOV6sc01ltNTfLvR22jYXT1MojZgbE7n6DVTq5B7Nslop7LaaO10g/6ekibEw/qwNXe5OSuWqxvGPF1u4NsclxrjzvJ5IIGnWWTGg9B5noFrn6PKvFXGV14vurq26zFwBIihZoyJv6Wj+upXSco18N1GowluK6rwR2NV1+p47he5jbqB/iZHgGaZvmM/KP3WLaOv2vgDhGzxsFJYaR8g/8Wob3rz6+JY9jF2q4Y4ergW1Nht0jXDDswNBI+gH3U9lxxrtR7K6WxUD79YGuZQMcGz0738xizsQTuP3W+azY5CRgldYY6n2V2owUtZepoziQfDxHrjdxH2AyuPdWR6B4at3wdoY6aMMmqD3r2+R/KPsuTTM41HutMuS9vV7+C4TpLRHJyy3KYPk9I2a/zwunM1HnMYDnHA5TnZdpMVlbBwxduJa00tpoH1c0bed7WkANb0JJU6sGam7KeOIYv/typI38Ba4/zWdg1y42WvtFQILhQVNJLvyzxluVuZgqxkg5a7HrsgzPDvE914WuDKmz174XOI54z/dyDyc3GD7qeuj1lwXxLDxdwvSXiJvdumyJY857uQaOGev+65WYNgOmpUEVXWU1DTyVFVURQQxjL5JHhrW+5KaOPcVdvlDRTOpuHKM1zxkGqmJZEPVo3ctSaOXXXtb40ubvxL1LTMII7ulAZ+41W5yNWnvt1qXl81zr5HE5y+pcVfUQC41oORV1TD5iZ3+qnqMrQcZ8TW7/ALTiC4xBuoHfOcPsVfQdH4F7V+N7leqSyhkF2Mzg3M7OV7RuXFw6ALn1JB6IBJ1018lkCoQjKIMYaSi2q+NUZw8DVEP5dFQYTB5QEEmXB7l8v2ffkPbTBpzlPZrGQpwOUeizsWRdYzIWLdakROaWTtJBwfRQsZOF3gGowprKpcIy/BAGMrWGq4PKNVrFnSCorORh88eaY1qGnmdPIMnAKeqysq14AwNdEUc45TlTEBw5mp3CsiMbPHgEf0XSUY+RvotJVZ2QVpCd/wAumySFY6sqnDIa7VdeeXOsTJI4nJJyV1kcO6SOUsO+euDsrXKSNv4d4tuVke19HVu5PzRPOWn2TU68bsPD3aNbL4wUtwaKaY6Yf8rkee82VU4q7MLbfGGttLm0VUQSTEMxye4WcdOPJjkV4sF04dnMVzpXxNz4Zm6xuHnlSx6ufLFVjucZBz5YK52O88kxcpq+ekI7l5Gux2WOudPbW1WnjKKJ8bKkmOQnAO4XHrimxvlLfIeYsD8EY366LjeKakfBFO7vYX8jyc4GxK53mrq5SGra4Nfy6q8ys/GZjOgHNzO6NG5XXjm15vJ1GQpKGUytlqAAxo/Ci35fLK9XHLzddzHFO33ikyV9NwxTS5jgAqKoA7yEeEH2GuPUL2eOPN19cWb4iei7I7b2BcLiStreI6mM8tP/ANPTZ2LnfO4ew0XPqjutVUxUVJLVVErWQxtL3vccDlGpWFeRePeNKvjLieevlc/4RjiykhJwI486aeZ3K68zEanuVqI7F2O9n8d3mHEV2iD6KB5+FidtNINyfNo/mFz6rUd6lJcc51xj6eWOn0WNVGNdVAqx/qqF/po6vhe7087Wuiko5Q4EeTc5+4C6c/qV48ijlq6mOKNvNLK4MaB1JOF1tyMvR3CtiZGLVZGH8OFo7043A1fn3cuFrTrhA2Gg0AA6KYEIzkYytRHlXtmvwvXaBVxRSc0FA0UjP8zdX/8A9fyXfiDn58fv/Nbo9M9hvDItXCEl3mj5ai6O528w1ELdG/c5P2Xn6v0dTb1wMeymjX+NrdablwrcmXmNjqWOmfJzOHiYQMhzT55V5t0eNm4PzAknpnVd/wDA8Z5sdGnAPl5qbg9UdjNrqLR2b0YqRh9XI+paz9LHfL7bZXK/aN6qqmKlpZKiZ7Y4oml73uOA1oGSVB5S7RO0Kt41uTmtkfDaInl1PTA/MNudw2JP7arfqNHceZ+x5tBgZ+mFYNv4R7Nb5xkBPQxNgpA7lfWTgiPPk0DVyWjosP8AZyY5g7/iZwcekdIP5lynuK1V/ZyqmRZpOIoJJOjZaYtH3BKew0y+dkfGFgLpTQ/xCna7l7yid3n3bv8AsrOh23ss4CHCFm+KrQHXataHzHGO6b0YOvv9li3R0PJ6oDKBQiU1/RER9ULTgjJ42VgVUeaHQgvdkN38l8T2fozxAzHyq6oFKTggYCirkMWG6jVS/FlPdDzjBCgjEfcgjXBRmmSkPG+y6RixTqf7pb0kYoxul1cdAq3E8Q5ToBopaqwHu81nVlTRczgeqmibBA1VlFaoAxnqF0gx0hbrhaiKUpA5v2WoihK/DSVrlKxkri9xIXSVionQk6lalceuEfduGmFdZ/nUjS5m2Qq3lW6evfHgOyR5prHXExv/AAr2i3CyFsTnunpj+R7tR9UebrxOs2riHh/iyjED+7dzjxwTAEfv/NRzs65YO79jVqry6e1SyUcupw12WH6Keurz5LHOr72fcS2Ive+l+Lp2jJfCNceeFPV258rIdnHBE15e681kT200JLIGPbjvJOp1/KE9V/q6S/hF8hy4Ek65LdVi+NZ58Oi4RqmODWVEjB59FzviL5mUpeFZ2PzPWy8vkBqrPBGL5mdpLfT0mjG+L9TtV258cjj31pt6u8FgsNbdqh47qkidJg9T+UfUrpOXC14xvNzqL1dqu41RJmqZTK7J2z0+2B9F24iIqOmmq6uClp2OkmnkbHG1u5cTgD7rej2TwrYIuF+GLfZ4eU/DxDncB80h1c77rjf1XPu3niV1r4ap7HBJyz3J3NLg6iJp1+hOPsp/qPN5OTkrviayVgs0nEF9obTTh3fVUzYwQM8oJ1OPQZP0WerhHsOjt9PardT0FGwMpqWJsTAB+UafudVxv1vDnFQMBUtWFypita7Rbw2ydn12n5sSTx/DRern6afTJ+i6c/rNcG7M7Qys4gNwlGYKFnO0EaOkPyj+Z+i13fiY9GcHURFNUXJwAdUEMj/ytOp+q88Vs5f5LpBjb/fIrDw9cbnMBy0tO+QAndw0aPqcKyI8V1M8tTUS1Ezi6WZ5e9xOriTkk+uq9PP4iSiFM+ugZWPeyldI0SuZuGZ1I9cLXU+GvTtv7Y+AaOggpI66ojigjEUbTTnRrRgbLy3m6aKvt04MpoTJBPV1R6MjgLSfqdFZzRyPj7tWuXGdP8BDTtobUHc74mu5nyEHQvd++Atc84rnvdk8rXZAJ5dR/Rbtg6t2ddkdffKuGvvlNLS2mNzXiORuH1HoB0b5krFsHpOOFkUbWRtDWMaGtaBo0DYBZHM+3e41FB2finhfyCtqmQyEHGWYJI+uFJNo8xSPLi4l2SSvTkwMjc7UNO+nssWD132c3+yXnhG3RWl7IvhYWxSUmcPjeBrkfc5Hmudg3P8AKANh0WbgaQpAYxtp9VqBpGoOv3SwCAQA2RKa45OUQiIUIycMYWsUZRXnsxYe7Tqvg4/RnMhD9eUEILDYsMGAMdE1Q2PBTRKI/RTVK6ESMIwM4VjN/WFrAYXkb6rrFxTbI2p8LcfXRVMMlgc0aAD6rUVEG8p13UoljAJOfJZoyMLW4xhDTpmAbKwYquBaSemF0isW9+Oq1IipKcg+S6SDH1DwAW53C1IwgiZk5I0W8Qrmcz8NTRYFIWrOkyI3U+uqspmqj4XN1OFtzsEcz4XAtcQemES4ylJdXwyNlinfFK38w6K4598SutcE9qD4zFQ3R5c3QCXdak+vJ14rrs1LU01fAHMLXtIzvlWuVl5K2njYA1jGtaNgBgD6LKWncrR0V+VAB5Nz7K+qghMS6QjQkgeEZOTj+aYlrzt20docV5lbw9aKjvKKneHVMrPllkGzR5tb+5WpGXH2+fVa/Fdi7DOEXV98fxFUw5paLLKcu+V8x6+zR1WPYehnHQ4JyBpkKaPMfbrXOqe0mWAv5o6WnijaP05GT+5WpPqVzEkZ0XRHVOwSjFRx3NVua0ijonvbnoSQ3+WfusdUj0Q5zhoTkHdctdIicVnVxGThEOaSSMAnpp+yshrz9208WNu19isVJI2Sltue9e05bJMfmx7DT7rX4jZuCLC638LUtDjFTWuEryBrl+gHuBjH1Wb0O4U1GyjooKWMaRMDP9SsB3ISro492+3s0XDVHZ4nYkrpe8kAOfw2aj9z+y7cfUrztuMLt+JViOiqZI+9ZTymPXD2xlzT9Vr3QzJzhxLTtg6fzU2VSYLSDzAHphTYJqcxxzsfNH3sbXAvbnHMM6jPQpb8V3/srr+zqurWwUNkZQ3nGWtrHd6ZP8jzv7LhR2lrWjogcmDTO1DhSXjDg2egpWh1bE8TUzScczx+XPqMqjyPXU0tLUup54ZIZozyyRyAhwd6hdJRA3w64H1C0LVFcKq31LamiqJqeob8ssUha4fUbqWDqfDXb3fbeY4b1TQ3KAYBe0iOUD32P1wufXA7Twr2gWDjGPFtq8VLRl9NMOSRv06j2ymDaOigQlWhFkCoDsiUwogRChGShaIXRGnCJYg2XlHmvhP0R7YgG409wlNTNhLhgLJproi06qVZUjGZbnKQ0zrhaRrl/eYQCN3HAXXhqKdtiIw8jRaF+VnhJ9Fk1Ql0J+i0Ukb8OVxhfikCzY0nc8EZ3VkaUaxrZIyDutyssDPGQ442XSMXvFGqk5GlueU9Qdx7rpIzfIw8jy+TI+i1Ik6tWo24Y0Hdabn1ap4hnmKlXFvlBOyyuGSxM00VFGZjOU6HKsrNjHyjDita52IS8sOASjj136rVFUOZMJHOIa3VxG4Hp6qxPaWa9Pdldrr6ThdlVcS8S1J7yKJ5z3UfT77qvF5L9b3hGDX4aMkgAAk5OBp6rSV5r7Se1O4XLicR8OXKemoLeS2OWB/L3zti4/qHQZVxNUKPtx41pmNjfVUlSGjHNNTjJ9yFqcmsff8AtV4t4iojR1VyENO4HmZSx91z+jiDnCSI0lgycAZJ6Yyt/FbTwPwPcOMr0ykpm93SNwamr/LE3Pn1cdgFnqj1fZ7RRWO1U9st0IhpYGcrGY19SfUnVcasXSPC7JVhXlrttpH03abXvx4aiKKZvqCMfzC6cs1zk7ldUdL7EL3T2rjr4WrIbFcoDTBxOAH5Bb98FvuVjvn4r0jJkEg7grzNSoXFWRdR4LiAAST0VxXOu0rtIh4bo5bRaZ2PvTwWSPYeYUoPXPV+49FZGa4nwfZ5OIeJ6amOXR83ezu68g1Ovrt9Uv4kem+EqJtZdHVnd4iphytHTnP+gXJW8YycqhC3GxwmDyf2y37+N9oda2N/NT0LRSx/TVx/9xP2Xo8cZaLQU01bXwUtOwvnmeI42gbuJwFqj2jwrYYeHOGaCzwsjLKaINecZD3/AJnfU5K5Wot1lmtlwidFW26jniO7ZIWkfyTarh/a32WW2yWuTiKxwCCNjmippRqwAnR7P0640WoOKBviGuRnIPmukVYpqmajqW1cEjo54Xd4x7TgtcPL0WOh7S4fuD7pw9bbhIGiSppo5XBu2SASsjJhAjhnplBpPGXZlYeNMz1URprgBhtXBgO9nDZybg4fxH2KcUWV75KGIXSkAzz04w8D1Ydfstzsc5qIpaed8MsT4pY9Hse0tIPqFuXRCHYOhVFqirKi31cNVS1EsE8Lg9ksbiHNKmI9Y9mfF0vGPCUVZUYNbA809URoHPAB5gPUEfXK49fqtyWQKgQITqrAh2VYpFGNKqaCdVVLlFcZ7gcxJ66r4T7/ALCWLQboae1uAEw02YDGFLFlNBGBhGohJ8RRWr3xzZqtkO2DnI16LrwqWCLkY0AbLVWrDschx5LLH1jJRl5Vh9V3OIK2JopSBqpWlhsgIGEn4JYKSouVVHS0rOeZ5xrsB6rp4+Nrh5vJ6x1Hhns0oKFgqK5oqJ3gEvI0H0K9U4eDvzX/ABBxV2R2i+Rl8DfhZwPC+Mb+63OYzz5q47f+zi+8Nuc98Bq4Oj4hrj2Usejx/wDRP9a8yM7Y1G4A2+nRYr0ceXatRs0CzXbU4ZgKGo53ABNVjZirKKUrtTotRz6Vyzm1Wnm659v1vvZXwU/iriKOaaNxtlE4SVDsaPcDlrPXO5Vjz9dZ8epmNDBytbho0GNB9lXm6u05IsYjiiyv4hsFVbGXCah+IZyumhaCceWD0K0lcBu/YJxTSEi2zUVfDuOV/dO+x/1VlRq1R2W8b0z+R3DlY4+cYa8H6grXsJKXsl44q3YZw/URjOMzOaz+ZT2R0Dh7+z/KHxS3+5tDRgupqVuSfQvPT2Wb007LarNb7Hb46C2UsdLTR7MjG/qT1Pqs6LwWaQpOEK5V218HOv8AYI7xRRF9dbgTK1jcl8JOT6nG/wB1qX6zXmotJOg+y9EqBj3Me17SQ5pyCE6ujrvDnbjW0NIylvlELg2MBrahj+SXA/UdnfzXL1itjf28cOiIllouLpP0lzQD7lSRdaVxN2z3u8QPpbZHHaoHjlfJE7Mr2+Rf0+iqa5q9zpZC46ucc5JzklSjrXZfahRWCqusrPxqt/dRkjURjfHuT+y52rHoSw0H8Ns0ELx+MRzyH/EVmKyYKDFcS3mPh/hu43aVwApYHPAJ3djwj7kLpIjxPPPJU1EtRM7mlle573HqScld+ZiOqdhfDRu3FjrvOzNPa25aTpmU7D6DJWe6PTDcc2MgnbTquP8AqBx0OMZAyFpXCe3DjilqoBwtb6hkzg8SVr4nZDeU6R+pzr6YWoOIlvK0eEA5+q6RWTsVln4jvlHaaNhMtTIGnlGw/M72Dc/UrHQ9l2+ijttvpqKEHuqeJsTPQNACyLTXA9QgHIEOoQINDlMGhdp3Btov/DlbXVbI4K2lhdLFWAAOHKM8pPUHy9lZR5L65xv5rtyBo5ntAwDnTOyMvSvYDbZKPgqsq3ghtZWHuyfzNaAM+muVw6/VdYwsqM4CoTPVAisDgNFWKZhTGMKtQw0rSlCDkMpPeHC+Dj7qJ8nKPFsmKGPB2Kq6SY5OMISotQpY1qtUSd2xxPQKzldavIRVV5kzo1dOZjUrKxAOZkq1dRvdyghZxFJw1yVZBBK0FawiHmLTjZMaJLV9006jKqYmsnFQs92jqjH3jGnDgBr7hd/HI8/n42O+cMcZW2/0zTSygvx4mHwuC9Ovmd8WNna5rxkHRXXG7DJaWKZha5oIKlNaDxR2XWm8NdNDH8PU7h8emv8AVZx6fH5cchvnB934ce74mI1EA17+NvT1CzY9fHn1hBK10fMCCPRZx25sqvM7IUx1tYyfOuqcxN+Kepd5rVYrI2Sy1d+vNLa6JhdU1EgaPJg6uPoBqrK8/mvx634U4ao+FbBTWyjb4YwTI87yPOrnH3P22VfO66us2R1RN007KxTdlVIToiYASOqumEJJ6lQNAwECdVQhQIVA3Y5Di0+YP9FErkHHXYxTXaWa58NPjpKx7ud9I88sTzueU/lOfp7LpOkcSvXCHENgme252irgaD85jJZ/7hotewwZyBgjCoT0U+DJWywXe8TNit1tqqlztu7iJH32ClHR7D2K3B0QrOI6llBSgc5p4iHzO9NNG++qz1ci46hwzZqearordTxiOkpWB5aNfCPlB9fNcd1XSn5x1VkEeSFcHIu3+/Cl4YorKx+Ja6XvXgafht/3IXTgecADzLtqN04X7S7/AMI200FpdTNgc8yOEkOS5x0ySs2ajaGdv3Fvd8hpraTgDmMThr5nVT1GAvHanxhfqeSnqrqYIXbx0rBECPLI1/dX1Go92HDLfACR6BUX7RZLhf7gy32yllq6ouGBGPCPPmdsAFL0PS3Zx2cQcFUz6qoeyou07eWWZvyxt6MZ6evVYtG9VVZBSUk1RVStihiYXyPccBrRucqK833jtsvjuL5a+zTBlsaBHDSztyx7P1uG4J9Fqc6N1sn9oCyVMbW3qiqKGTP95CO9j/1S84Nwpe1TgirhEjeJKRgP5ZcscPoQpII67tY4IoYed3EFPNnYQAyE/QBXKONdo3a+/immktNpgdS215HeyPP4k2Nh/hbn6la9RyjlI12GuCeq1OsG0cEcE3DjO9x0FKwsga4OqKkjwws6/wDq9Fnqo9c2u10tmtlLbqKHuqamjEUbfIf6ncrn/otpVIUgR2gx9UjNpOq2hwTAFECoaRqiFAQcbfJ+I5fK9H2vaKVVUlz+TGAFLx8XTBVMboDqFj1XVtkgkAcd1nDQ4LUi6wd+qxBTcodhzui3IusNQZ5cncrVajKNfhmBupjSGSQ5WcXUDjoVYqjI8h2QVSKc9XyHB3VaxSdI+Xw8xwdgilZTEDmcBhWWxLzqzQ1VTbKplRRSuhkb1YcZ9D5hdue3LvwbHW+F+1iNxjp7wDE//wAz8pXaV87yf89dUoblS18LJaeRrg4ZBacha2PN147z+rjgToQtfHO1UqrfT1cZjljBBGNlmxrnqxzTinsmpKt7qm0kUs7vma0eF306LOPTx5XILzw/crLUmCupzH5PaCWu9ipj18eSVrtYx0Zx+6ZjrqtHo3I3WOlXrXXVtpuEddQVUtNUM0bJHuPP7pHPrjXSrH23cQ0DWxXOkhucbd3x/hyf6Fajzd/87oln7ZeFbkQyqnmt0x3ZVMwPuNFpxvh6jc6K9Wu4sD6K4U1Q07GKUO/bKMXmxdLg7bbzVTKZkeY+6YhdfIpiWm4KuAIU0NxqquEISoadFBG8q4lQP2yFUR96Qwszlp3adQU0Ymrs1nqyTU2e2TE9ZKRhP3wlohjsllgdmKzW2Jw2cylZkfssewyAlc1vK13I3yYA0fsm0Ya+VGKZsLchsx/Ez5DdK02DhCgMFsNVIwiSoOW56MHy/wCqzg2AtVDC1Uco7Quyiv424gNyhvdPTxMhbFFBLG4huN9Qeq3Lg0WX+z3xJHnuLhbJ/LJc3+is6RUd2DcbBxAZbHD0qcD+SvuBvYPxtnBZbW+pqif6KztGVov7PvEUg/6y7W6m/wD82uef6Jextdq7ALJA9kl2uVVXEfNHHiNh9D1IWbaOm2bh+1cP0YpbVQU9JF5RNxn3O5WfoyWNFRybtug4rrrHFR2eifLaXDnrHwHmkdg5DeXflG/qkV5wqGOilMcoexwOC2RpBC7T4I3c4dhucehx/JXYGPa551G3mmBRzMadQPqp+CzRW6tudS2no6WoqpXbMgjL3JsHU+FOwy+3GWOe+uFrpNCYwQ6d/oBs37rlaO+2Lh+2cNW2O32mlbT07MaD5nnzcepTUZMkKBiKCchIlIdXZVjGk6reqcEAiFwoAhULog5zHwRXPfiSZrRv4QvH/F7J5VW4dnlaWl9PWEuPQtT+K/1a3UcJ3u3h5lp++a3YsPiP0Wb42+fMZF8UxoZ8HOD1yxc743WeWCprfg2F1RHJG7GRzNSeOrPJGmVdYbjVlzieUFX0bnUq5GRG0J6tywklVjAB3TGtJE8keLJKzYac8kDOVJGpWJrJ+TmxuStYuqLYnTPD3HOVLG5WRpaUc+S3QFZb1dfE1wLcABNamIJaYNZloWpWdVHQudt0W51WOuZWUsfFl14aqOaCRz6fd8RP8l0leXy+GV3jhHjeg4mo2PhlDZcYdE4+Jp9V0nT5/fisbY0h+rSCtS689mFc3IOc4VxZcYq62Chu1M+Gqp2SMduC0Jjpx5bHFOMux6qpzJU2R7pmAkildv8A+kqWPVx5nLDRyQSugkY6OWM4ex4wWnyXOx6+O5YmbGGgafVZaSshBeDpj2S0WS0FvK5oI9Qkp8qOGBkMveRZjfn5mOLT+y1qXx81kTxVe7YzlpL7cIwOgmJH7qyud8Mq5S9rXG0HK1l2bM0b97A12fcrWsf/AJ42ag7auJS0Cqt9uqCBuHPYf2T2Zv8AzStot/bD34xU2UtOmO6mBz9ws+7F/wCRnqPtKtVU7lfSVUJ8sAhZ/pGL/wA1jMN4tsxI5qlzM/qYdPsr/WM3w9Rdpbvbq9hdR1kM2Nw12v2V95XL0s/U7narpIxqNxyNkEEh0wgrvOGlBXLigbqVnAjiADk6boNed3l2vDI2AuM7+7ZjYMByT9lB02GMRRNjaMNYOUD0QPOUUwuwCfJWCsBkqiZg0UC4AOwViHZGmioCqEAwgcNkAgXGuc4PmoMVcuG7Jd2kXG1UVVnrJCCfvuntRqNT2K8C1Mrn/wALkiyflinc0D6Ky0V29hvArHh3wNW4fpdVOwtbRlaDsq4IoJA+KwQPcBvM4yfsThTRtNFbqG2x91Q0dPSx/phiDP5KbRZ9FmhSdFoMQIUCDZEpFXP/AEALUU8IBAIFCBcIFJxhYXQNepVw0x8bX/M0E+amaah+Bpx/4Y+yl4anStU2OhqmYlp2OGMYIU9WvdjJeC7PK0h1FFr1A2T1bnla1eOyygqnc1PNNA7Oct1Cnq1PNJ/rUrj2W3ejy6kmbUAfldoVi8O3/wCmMDXWG72lglq6N7IupGoWLw68+aVgqq4ADkbjPvss+rtz1rHtZJUPB6dUdGTpqUDGgwsVqMg1gGwwsYtp5w0JjUqtNI0HCsixSllaATlbhWPnl586LcrNhltrK20VzKqgndFK07j83ur7PP3xK7lwJ2nQ3Xu6G4tFPWAYDnHDZMeXquvNfP8AL4rLrqkUzJmBzDkea3rz04gK6ziOSMPYQeqla5rnHHfZtT30fF0YEFa0ZDjq1/ofRYserjy44hdLFcbHUuhuFLJE7Oj+XwP9isWPZx5ZVaMZaHDY7LFdZYlzorG8MeeVuVphhamQySkDXVG4fAxwBJ0Ca0yET+UDl00TRkqF7nSbAjIzplc+6s51ttuh58HbG2i8nXVS8xs1I17BkO08lnnq1nrmNltVYKN4LaaM5AyWMAJXo8d+vF5uW7UtRHVQtc3B01BGy93PXx4Oucpxgj18K1IIX0MLv1D2KYiB9qa7aZw9wmJqB1m/TU//AMFMNN/g0vSpj+rVDWLvlNLb7f3j5mkveI2ho1OTr+ylUcHUI55q8gYA7qM9PX6rI2wyYQLzgjdFavxXx3ZOEZaWG6STd5VFxjbDHzHA3J12yrBhIu2Xgwgc1TWMJ08VOVrBaZ2ucEucB/Fi0k48ULh/RTFxci7TuDp3Nay9w8ztgQQUkZZ603u23yGSa2VkdVHG7ke+PUB3llaRkUWBAZGUCkIhCehUDDp1TQ0HVNASroUBA5FJjVAp2QMOiBvXCBcEaKyMXomPZaxko+n0RSgaoFwmgx7fdTQoCofhQMKzAoWguAVIEWgiAUXAR1wnxPUhYC3BAwnwnKpU0EFVA6OWJrmuGCCs3h156kch4u7Jnd5JVWZwafmMLjofZc7y9Hj82OdfDTUEpgrInQTDQteMZ9lzx7efJLFmN/IsWOnNTtnBWMW36imly04TG5WMnlc056JG4oOnc4gE4WpCmOcToN1VsWGRjl13Ksc8Mla4OY5jnNe05a5pwQfNbh5Oeby6jwF2pupAygvjz0YypcdCfVa9ny+/B/rtlFcKethbJDKx7HDQtO66cvNecq2dlcYowCMYUxPrFXexUN3pnQVMDJGHdrhkZSzXbnuxxnivstrLY59VaXd9TN1dCR4h/lXL0+vV4/K549jmPLJGOY8HVjtCPomPZx3qGoe0R4zqo0xzIvG5xH1RqJg3TCNpIwc46ouNgttMGhp5tSVx6WN3t0Q7sA4Gi83USs7A1rXADBCkjHTO0cTXkabeS6c15e7Iztvl7mcNGzl6/H1ryeSM3leqfjy24TKlZtIiGYRdHopRpPFVW+ru7KSFvMYSGtG4L3f6DK5u0nxt1vpWW+3QUzMEMbgnzPUozYnzphSoaTkgDckBWNR5t7Tbubzx3cJGPPcUeKOEAn8urz9/5LUXGqjwkEaarpIuJHPe45Ls+50VvKVnuEeFK7jC7fBQHu6aMg1lUBpE39IPV56eQOVhl6Us1oobFaoLbbqdsFNA0Na0D7k+ZRjqrxKMzoiq6EXSElAoOVcDS0nromBOXHXKYAeqYQ4FMUuUw0ZQ0KGkIyETTMaphKdqtM0uqIac5QKP+aIH/wDNlFLj/mEBhA4BZESQC0HBSBCtKFmhQFDC4QGFQhbommGOja8YIyobjAX/AISt18pyyopmOP6vzD2WbzHbx+bHJOIuz65WfnnoQ6rph+T8zB/Vcuo9fHmadzFriMEEaEEYIPquVlejnvTZH+HKjrKx9U9vLy58S1I174pEeS1Oaf0WIqZwIe4j2WpxrPXlkWA3HVb/AJVyv/RA4MxqQVZ4qxf+iIHBhOSAfda/m53zSslaeI73YpmvtNymib1jeOZh9MFbnOOPkkv46rw9220sjWw8Q0zqZw+aqgHNGfcbhLHn9L+un2q92y9UwqLbXQ1UR/NG8H9t1mp64v6KqZJE2UYcNFKsuNN4o7O7XfwZDH3VSBhs0WjvquddOfLZXGOJuzu/2VzntgNbTNP97CNcerVnK9fPmjU2sLchzS1w0IIxhMernuUvJqo6SpImcsnMcKNazlC/whcuo02egqXMDcrj1ExsdLMDjXUdVz1jqNgt9Rhw9V0lePvi2stST89bGBqP9wu3i/Xn8syNkBw1e54r+kLkTCZVBlBXrqqOho5qmXRsbSVLWpGn8L0r7ld5KydwcIz3jvVxXJvfjdXOx7II+YoiheLm20WatuL3cop4S4EjOXdB98KyK8qyyOneZpXl8srjI9x6knP9VqNkzn1Wpoy3D9iuPEl3itltZ+K480sxHhp4+r3f0HUq6za9LcNcO2/hWzw2y2s5Y2ave75pX9XOPUlRi1mNAoxSEqxJCZVBkopASSgeAqgKBECIsCLpwCIMIBMAmAwiBAaohVAIHAabqKECogyio1IEWgoUgUrSk6rNDgoBAKgygMoZoKHqilhZM3lcBrnVZsblxz7izs3pbwHz0jvh6rfmA0efIrN4duPLnxxa/Wi7WSR0NfSmMA47zH4ZPusXh7PH5NYONveOJedcZyNUnLV8siUPjhGuD9F2nHxzvniGa4tZ8rSfcrc5x5PL5b/iq65lx0BH1XSOM6tRmskds4/ZF+nMMrzudVm0+xZZBNnPOVf1Z0m7uRuuVLGvdboampt04qKCompJgc80DuXP02WLEtdK4d7ZLpQlsN/pxWwZx8RAOWQf5m7H9lEdcsHE1p4lpRU2usjnbjxMBw9h/wATeiiMx0yjKOWKOUcr2jHonqvtY0jijs1tV8HfRD4Wq3Esbcf8KxY7ceaxxviLgm68NSl1SzvaXpNE3I+o6LOPZx52vDAccHICzXr461bpX+LQ/uufUdZdZ+klPK3/AFXHqOkbFbZ3nlzqFw6SyNjp5+Vn+6SvN3MbPYadz2md4/y6r2+GPn+brWxndex4r+kRDsf8yqEeWxtLnEANGSSdApVjR+IOIILoJKSmcXUsTgZZQcczugHoudrTZbDROoLPE14/Fk8b/dFi8ck6qKQ6BWI5x2y3GSm4Uo6BueWvqg2RwPysYMnC3Go4iWc2p+6osW23V11ucFut0Bnq53YjZjIbjdxP6W9T1VNek+DOEKTg6ytoocy1Mh56mocNZX+ft5KOdrZFWLQSikQoRCIoG6B6qDKBECIDoUCg6IhcoBGggCiDClDmhRBsqBAqijKBUBhGkZUjIGy0F6JAFVSdUChZoUkIGoDKAygEBhAoHRSjDXu2UldSSRVMLHscMYcAUx0nePL/ABtHQ2W+S0tvn5m85BiOvd69CFZw3/TWovuDz+YrtOWL1qu6cvBBGc9VWEsDXvcA0KWkbDQ2hz8EkDrqsXpWV+GigGoaSNQs3uA5ZZv7qJxz0wp/SB7LNcZdRBhp2Wf6QyldY7mB/wBv+xT3iqUkNXTu/FhLSNdQUllMLR1s1DWR1lFUy0lUw+GWIkH6+Y9CtfKrsfBfa62pljtnEzY6edxDI61ue7lJ25v0kqYma6wyRsgy1wdkZ08kMKQCURWqaKGpjcySNrgdwQCCs2L7Y53xN2TW6va6egJpp9xy/Ln2WbHfx+b1ckulhuVhrTBW0z42g4EuMtcPfzWOo93j88SUM7Q4N5wRnzXHrXpnmlbRb5XvIbGwuz5Ll/O1nrzSN4sXD9TVvZJUNLI98LXPg+vN5vPsb3DTthjaxoAA8l7OOMfN66+n49l1Z3RgeiIbJJHDE6WV4bG0Zc4nQBZ0xpF9vM13L6WmJZRNBLzsZff0UvSsfZbV8ZdaWkMQEQd3soGwA1x7FTVdJkdrgDQeiBoBOwRSEaIsca7bLlG+ustraMywh9S8joDoPqtxY5lDT1FTPT09HCaipqH93DEz5nO8vYbk9EW16G4A4Ei4St5lqZBUXapA+JnA0AGzG+TR+5Vc7W6bLTmbnVKFUBlAIGndFCAVUbJSlUjJSqpEBnVECB2EUuEB9lEKNVAuEQYQGEMKAouDHoEC9UANvqghOqQKFoL0SBCVYoQClAoBAIBAo3QOwgjkkEbck4RHGu1ftH/hFMbXb3j42VupB/ux5n1W5kajzvPPJPK+SV7nve7LnO3J9VoQqyiSKIyvDQFLVbXZrRoHubosWrIz4aWkRRNy47ALl10uM1auF5Ks95U8waOnRefvtfVt9HZaCkYA4MwuF8ldOeGQjkt0Q5S5mPTCz/St/wA0zTQy6DH7J/Ss3x4iqbJQ1jfkj8WhyN1vnyVm81pl87P2kOfSeA74Gy7c+Sud5rQ6uhqbdM6mq4xjY8w0I9l25trXPyOj9m/HtRa6mO0XGaSe3SENgle4l8B/ST+ldB3QODgHA5DtQjFKqyPqph8U6y20lbE6Oop45Gno4ZWfVvnvGFHA9iEpkFBCHejQp/ONf2rJ0tkt9E0CGliafMMGU/mzfLavsjDdhgK+rPvacMYXQNxooiGqqoKGnM9S4NjaOvX2QaFdr3NdKoxuzHStOWxZ8TvV2Oi5dVTQzNVT0obiPWSQemNNf6LH1ptfDtH3TJa17cSTnDf8o2VmosVlZOw5p6fvGNOJHuOjf9VsSW+4ip7xjoy1zDjmHyu32+yKtOAIwTgHc+QCLHmTi24m/cYXO5hr3xPnEEDGglzwNA1o65K1Kuuv9m/ADuHaY3a6RtN5qGY5c5FNH/5YPmd3H6Ks2uhDdac7SkK6hpCUJqoAoFBUCHdFGVQqqA7IE6KSACoEQYRShA8IpVAuEABoohUAiwIHKKEBjVEGEECuIVMChUNcrFOGyAWaBAiAQCBQgHHAyiNP444pg4ds1RVySAOa3mY0/mdqAP3VivJF1udRd7jPW1D3GSVxOp2Hkt2KolANBJAG5KSjYrFby+Xmc3bdZ7uLG3nEUYZG3J8gud6bbJYrK1oFRUDxeRXl8veOnPOs5V1xoWcser+jV4/6PTx4ms1bbzWkvaHNBOgV9pXeeORR/hd4ByZHj6qbF9DhWXe3EcxJaPJTYz142St/F0ujXnJHQprl1423UPEUNU0Ne5u3RWdVxvBl4sFJeIHeFvMR4ThejjyudjlV4tFXw9WOa9jnU7jkeS9E7Yd17NOJW3vh5kUrw6enAY71GNCu8vxmt4zkZxhVzIgQuVMGdfVQwuNM9FDGAvfGlh4fafja9neg6RR+J5+gWpFkc8vfbPVHmZZbe2L9MtTqffAVxcahVdpvF9SHc13EWekUQaB/VXBr904ovtyY1tfeKiaNrsjLiMH6bq4HWfi65UFe2RxFVA35my7Ll3yO0cPyfxqCKpwGSVZaA39LVwadCk5YKYYOGxtAGFqCdsbeQNwMY2/mtI0uvl+E47oaWJ5DHsfLyAaAkYKKs8dXttj4NuVa2QB5i7qPzDnaaeZ1Qaz2b9n38M7i93eLNUADR07/AP8AHaRq53m8/tnC1Ilrp4GAAtM2lRgqqkKBqBCoEQJqjQRmnLYRQGUBlAZQGdUDxsgUKKcEDkAoBECKECopQoFRAgr6LaFB1QGUwB1QhQihZoECIBAuEBlBFVytigc4nbf2UR5d7YuKf4pfRbIXHuabPP5En/gW5FjmR0W1wbqYqxSQl8o06hMG922JsEGTo7C59kbHYrcaqo7+THJnQHqvL33jvzzrbZXCnpwGjJdsPJeLyd69nj4FJRtleHy6np1XnrvjLx0bNs/sptEzaNg1xla+rOhNaaeoicx8LdeuE2luuc8UcLTUjjU04yRr9FrmnrK1u33aWCUMcSHNPiC7Rw8kx0Th/iJpwx7stOmCdkxw65Z260FHeqAxu5TkaZH9V056cLHMKWpuPZ7xI6VmX0kjsPZncL3cdbHOu88OcU0F+oWzUsoe07jOrT5Fdcc2wBwIz0TBj7le7baIjLX1sNO0freAjTn967ZrfTEw2mikq5Bp3j/Cz/dXBzy+doXEl6cWT3A08ZBxDTN5Wgf5lqcmNUMzmtJA/wDU45cfcrWLELqjAGWgu9EUw97KRkcjPVEMkYyFwJJefI7KaiRj5qioigjaB3hDQ3PVc+/xcemeBrcaWhikeByRMDGe+NVwVkuLap9HwrcKpm8LQ/fYAjKuYNTk7SmYwx7cnBGTvnVNDeG6p154sNwka493FyNcdtSqX43OssFNd66hqK38SOhkM0UBHhMuMB588DOPdWM6y/JhoAOw0K1ELjCoEBk+X7qoDr0QNwhgIQJyqIQjVFGEMKtmDdDCYUQYQIgXCBwKaHgKNFG6JpygEAiBFCBUUoUCogQVVvUAQOCIVFhQihZoECIBAvRECFarxxeW2exVdU4/3cZJH8lZPpHj2tqpK2tmqZXFz5HFxJXXFVymKFcVmrRAXzDLTj+qxaNwpou+kYxu50XDu/FjfLZTMggGG4wPoF87y9vb4YuQsdUVPOflGgBXi6v17IysMXKcn6JBfjaVuRm1O1ui2ymGyJtQVVHHVROY9oII2KRZa4rxlYH2yrdVQtw3m1wNl14v+FmsNQ3F3eDx4PmCtXlx6jo3D9+8DI3OLmkYIJWPWxxsZTie0R3q1PLR48Fzfdejxd5XLqOQ0ldceHbkXU1RJTzxktPK44d6kL3c9bHPG1ydqfEVXTCI1ghPKOYxN1P+66SJjXpq8VMxmqJHzyE5JkdzfzTBUlqA95IbgH1VETi5+wAVimlob87wfRUVZq6KMkQsB9T0RVJ1VLLIHOeTjpnRETtlMj8k5OFKNj4NpRUcRxyvZzdy3nIPn0C491Xqa205pLVBCcBwYC8jqSuYjutAy7Witt8h5W1ULos+RIwD91RwfhTh19Vca2kvB5JbPE4TUzjyve8eFrgOrSMHITCOucGWJ1qtUTpcl8jeYg9M6/ZWRK21o0BWsYKtYaENCBPsgPsgXCaaQjCJaT7Igwhowi6OVVdHKho5UQmEBhAYQAGqB4UaOG6MlUAgEAihAqKM4QHMUxBzJgrZVQoSByoBuilQKpQKBEUIBEocfCVcZrh/bpdzDaW0QcA6Z+uDqR5KyLHn06nK7NGoHMGXAKVW1WhjWN5sAZC50bnw7C17jK7zwAvN5K1zLrcHuDYmtGhd0C+Z5a9/i5+MjRRkDzwvNf16IyULNCVpatMI5VuM2JQjJ7VpDsKka7xPaWXG3zNLd2nGFeblb344FWQOt1wlp35GDovXxljj1+szZrk+GRpynU+OddZsNxbV0gY85JAXCbK5dxz7tDtIpbkKuPRsmhwvf4unnrRXSvz8x0Xr/wAQx1URoDtuoBtUT1CBxq3gaFVQJXHXm3CCq4Z0QAZjZagmhBa/PRZ6HR+AbeRC+pI1mlYxp6YB81w6qvSPLiNjTuGgfsswR+Y6KitJb6CWuZWyUULqpo5RMWDmx5Z6oLrRrkKxipVpkKgQCARRlRC5KiE3VKMIDCLgwhgwmrhQ3JTQvImoQtwmqTCIC1XQmPf7JoUBQHVA5FCAQLhSgwmoFWggMBTQYCaKq0yUJA7oqFG4RSkhAA6KUGVAIgQgCrVRVLuWPPmcKxivLvbNcjVcVim5wRC3b1XWcrHMznKrREEsI8YUqtqoi1kAYd/NcuhuNnqGxRxR41AByvF5q9Pi51noavvqnyb5L5/dfQ45+Njon6FcP9axkGP6K1FiN2CtSpYna4ELSYcHBajNiUOyqz+GzRCSFzcZyFYsrh3aVZnQVvxUbOUZOcL0ePo6jUaF7vDg6jRdup8efr9dH4Uqy17OZ2vQLz2Yli/2iUhnsplboWAFd/F19eXv9cce7TOxXvl+MoSM6qhOVAY1wqqRpPKgbynOqCRrT0TRKAQ0nyU6Ha+EaJottmdEMF3KXZXmt+q7U/r7BXkRFUN5hlBPGNM+asYqQLTIVAgEAgFAIhUKVCBFCBcKKMIFwUQhRqEVSwuFENI1TQKtYRDACqgyoHIBQCLhVQIAqBUFbC0yUBArm6IG4wkUZVBkqUKCiHZQCMlUVUr3BtM7PQKxXj3j+pNTxvc3E6CTA+y9HJjWClWEWVTU/wDepUbDHO1kLXeS5VuRkrTXmSUkZydF4vM9nijdLUXeFx8l8/uPocz42anmBZjIOvQrlYWL7KoeoUkTFmOoz7LcZxca/wAlWalY7VGama7K1ESB+q0NR42tDK+3S4aMlq3zS/jiVPSyQ1L4iPE12F6ZdcbG98MxubLHzbrn0xW2cXtD+GJvPlOv0W/D+vL3+uCOdqR5L6PP4yYfmWw8DRAnLlRSZwfRBI1oIJccY3ympa2Phfge/cX1AFspi2mB1q5hhjfPl8ys2prqFR2BMbQtFJfpvi+XxGSMchd7DZZtXWY4ZpJKKroLZK9rpaZ/dPe3YluMkLhn1Y6addStxpG7qiINn8udSgvNbhoC0zTlWQiERoIBAIUuEZw5AIHDZQCNQqihAKoCgRAIzf0EZRqGlVTSgQoEygdlAuUQKgUUDdAqIVQQ6LTJQEC9EDSMqxScqBNlKBEKgAiYdnRRVG6uLaN5HkrCPGXFT3ScU3JzsZM7l6OVYcpVIsiWJ/I/KVUz6wuaGtJAXKtRn+GGOkfjGQF5PNHt8MdEpPBgDbC+f1H0OZ8ZGGblGAFzsWxkoZHPAys2M4vwZSMVlIskBaYqyGbK4zUgbgKocGlaKgrKbv4HNIzpjCQcxu/DL2Vrp4WYz8wwunvjHTKWK3OZKPBjlTdcOl3jmb4fhyVpIBc3AC7+H9ebr9cHLQGgjfqvo8soyNcrbJ7TpuiwuC4YbnPQeajSza7TX3mtbR26klqql2nJGPl9ydB9U1K7fwX2IU1MIq7id7amYeJtG3+7b/mP5isWsuv09NDSQNgpomxRMA5GNAAaPLAURON89cFZtajnVkZ3vF4cD4e+kdnzB/4FlqN/ccaKNGnYqojiYHzhx/Lqqi6DnVVm0EqoECIpcIFwgOVAuEAAUSlwUQo2UAiwqjQQCqBAiARMCLCEJqmlUMJQISgOZA4HKqUqBVDQN0UqIXKCAFVk4bIFVAihAx2igREKgEBsgo3XWikx0CsHjXixpZxXc2npO5doMMq1BlShCVigG+Fzta5/W98JUje7Ds6rx+bp9Hw843RgDTovHXslWoTl2FixbWapowcYWbGdZOBgGVmRzrIQ4BwqyusAOFqJUoaFWdO5PRDThHkbKpapVlujnPMRr54VZqChtzYZXEDwrcjl20PtaqhHQRU7D4nEOPsF6vBPry9OOOG+F7uf1imlpwtIaWnoc5OG415j5ABB0ngvslunEPd1t0D6C3OOcbSyj+gWbWne+HuFLTwxRtprVSRwtGrnAeJx9TuVm1KzQB6pqFRCSHlie4bhpOVitRoPCmJeIGnctZI4++VGm7uzzJjQOjCToBukhWPtPENlus1RT26501VPA8tlZG/JDh09Vpis03qqzQUSAIpN0U4FA5AIBAoUShECAQKjQQCAQCAQCAKimHZaDHBBG5A3KBwKsSnh2gVQ/KgECZRRlBGQjJzUDsIBFGEDXBQNwiDB8lQIEQVq1hfTuA6jCsNeQu0WkdS8cXFrhjmfzaLtBqqrUIpQELnT8LG3MgHquddPHNsdT4bpzFRMyBqNwF8/zfbj6fExsTWYaARquN/8dosU7PFssUZqk3CzamMnC3QrKYuxtwUZxbj2V1mrDRkrTOJA1EPA0VQFgWolNcAxhdhblY651xHtOgrqq4NnxmFjcYC9Pg7yvP143NyRjPTovdP/AFysxkLFw/dOJa1tJaqcyPyA6R2jGe5VYd/4H7Jrdw6Iq2vLa24gayOb4WegH9VE10lrGtGAAPYYUU8KFpDooa1HiDtL4X4alkgrLnG+rj0NNEeZwPkcbIY0+o7Vv4r4aSanpKcjme0uzJy9SfJSxWf4KljqL2ZIHMljMHNztO4P81Gk/Fnadw5wi98FROauuA/7Wnw5wP8AiOwVxdcW4n7SOJ+Mm/DU7mWy3O17qJ5BcP8AG7+g0Qaz+JbIc01VK2oaQ2B0B5HNcTpqN9fNVK9d2SOpislEysk7ypEDBK/zdjUozi6UT8KM+SBRoinYCBVAYQGEAgETAhgQwqKEAgEAgEAgCopp1VgYQVQxw0QMwgTK1EpQUD+ZMC8yYEJ1UwGUwKUZAQO6IBAZQIVAiBdPIKhMIpMIlRzs54nBEeZO221fC8TRVoADZ2EHA6hdZVjlhxnRWVoKUCzSp6KPvKqNvm4fzXKu/hn12Cx07W0UemwXg83/ANPocsu2M5yFwv67RZYCMZ3WehkaUePHksDLU7cgqJVtqMrEZ0COdWIzotREzStFSjCRDsLTNMc0EY6JqNevdlirWOBi5wRjZdPHfp8rn9D2Pfxa9GaondDQB2rGDxP1/kvocdWx5fLHabFw9brBQtpLfTshibsGjU+56rprhYy+NU1koVUqhWi9qvGQ4P4RlkgeBX1mYKUA6gkav+g/mFCR5HllfJK573FznHLnE5JPmfNFJHM+Iu5CW8zeU4O4VGRtnEN3s/ei23GppBKzu391IRzN8lLGmZutqgsthttbVvdNda/mnfE855Is+EnrkrUgxtJWvneW8wH6WhMG1cFWh3EPHNmojhzBP8RLp+RmqliV6zYMAggDXosoRw9FUpQ30RC8qNFUCoBAIBAIBAIFQCAQCAQCAQCigjKBuB1CoTAPTCBjmDGnRUM7sdcq6FDB6poQN0yTomoMf4ldBhAuEDllkIFVCIEyrgExQpgFcAmAWUG+6GOY9r/C5vXDEz4GZqKf8RmBqcbhb5Hlt4LX8pGCNCFtSdUxSFZpF60Dmr4h6rlXo8H67NaI8UcWP0gr53l/+nv5ZRrcLjf12iRo1CzRdpnYes0rK07vCoi406AozUzEYsWGdFpEwVjKQHVUPBVZpyIORpGoW+fhiencyPA0HTZevjuxx7msg14Omcr0c/XmShaZKE1DZZGRxl8hDWNGXE7ADcpqvIfahxgeLeMJ6iB/NQU/4NJ5FgPzD3Ov2Vg0gnJVwIoNi4Osn8d4ghhkGKaEd/UOJxhjdTr67KKTiq8uvt8qq8tAjc7kgZ+iNujQP+dVuDE0Y5pcYJ9t1R3nsCsxnr7rfZGeGNjaSIncHd39Fjqju2dVkLuiWHIYEAgEAgEAgEAgEAgEAgEAgEAgTKijKBSEDTgKwIdvdA3AI6fUKgx5Y+yAA0xogUtGf90gYVQ4bIEUcwEWFVXCFCkVQdEUiBUBlAZWUGUFWupxUwOYdiCD7Kyjyd2mcIycN8RSyxRn4GodzRv9eoW5VaN1V0BUqxfs7g24xE+a5dPR4P12qzHmooj/AIeq+d5f/p7+WUAXK/rtDRkHdYotwfMs1KycLsBQXozoEZq0xGamYtM1OFYykbutB4UZpwViFGFqBScarpOmbFmGoy7DtMHRerjya83XC6x/Mu0uuVmJQfJaZcv7beMBY+Fv4RSygV1yyw4OscX5nfXZFjy27XU9dVqQPEf4PeYGhwdVrBGVKN2pGmxcFPe3DKq8jlBG7Ymn+pUkVp8rsnGVvBLRuEb3vIB5RnVKPXvZjY//AKf4Ct1M5uJ5mfEzefM/XX6YXC36NxU0KNlYhyoEAgEAgEAgEAgEAgEAgECIDogECIpeigMoAlUNKoRAhznqgRULhAh3QKNkDVHOAI0cqoQpCiGqxQUCDdGSoBQIoFAB3Vg0PtGs1Dc+Gq4VUXPyMLm9OUjqFoeSpmhkrmjYHCLDEaW7d/3kX+YLn27eD9dp4dOaNnsF87yvfGdK4ukM6rFbieLcLNWsnD8oRmr7NkZWY+iMrTNlpipgrEOatCUbIzSKod1QOOyBG/Mu/jc+mShJ5Avbz+PL5ExJwB5//P8ARbco8gdqtxqrj2jXg1Mhd3M5gjHRrG4wAjbTVuBVaLlFCyWto43jLZZGtcPMZVv4Nr7QyIOJZKWMBsMEEbYm9GD0U5Glu+Y+6tGV4cgjquI7bSSt5oZq2Jj2+YLgsj2/GxsbAxoAa3QAeQ0XL/Q9UKEQIBAIBAIBAIBAIBAIBABAiAQIqBAIoOyBASSgVAIEUUioVEIgRVAg/9k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90116" name="Picture 4" descr="https://timgsa.baidu.com/timg?image&amp;quality=80&amp;size=b9999_10000&amp;sec=1578758410785&amp;di=91945101b436b85c4b5a537f8a82fb50&amp;imgtype=0&amp;src=http%3A%2F%2Fimage.bitautoimg.com%2Fappimage-640-w1%2Fmapi%2Fmedia%2F2019%2F12%2F11%2Fc36c978ee24349e08a9b0de677c3ea20.jpeg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0" y="0"/>
            <a:ext cx="6096000" cy="2357436"/>
          </a:xfrm>
          <a:prstGeom prst="rect">
            <a:avLst/>
          </a:prstGeom>
          <a:noFill/>
        </p:spPr>
      </p:pic>
      <p:pic>
        <p:nvPicPr>
          <p:cNvPr id="90118" name="Picture 6" descr="https://ss2.bdstatic.com/70cFvnSh_Q1YnxGkpoWK1HF6hhy/it/u=1983265887,880902233&amp;fm=26&amp;gp=0.jpg"/>
          <p:cNvPicPr>
            <a:picLocks noChangeAspect="1" noChangeArrowheads="1"/>
          </p:cNvPicPr>
          <p:nvPr/>
        </p:nvPicPr>
        <p:blipFill>
          <a:blip r:embed="rId4"/>
          <a:stretch>
            <a:fillRect/>
          </a:stretch>
        </p:blipFill>
        <p:spPr bwMode="auto">
          <a:xfrm>
            <a:off x="6072198" y="0"/>
            <a:ext cx="3071802" cy="235743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omb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1250"/>
                            </p:stCondLst>
                            <p:childTnLst>
                              <p:par>
                                <p:cTn id="9" presetID="52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C -0.37517 0.88508 -0.02552 0.75279 0.0908 0.66613 C 0.20747 0.57948 0.21649 0.50394 0.23177 0.40825 C 0.24705 0.31256 0.22118 0.15964 0.18264 0.09152 C 0.1441 0.02341 0.03802 0 0 0" pathEditMode="relative" ptsTypes="">
                                      <p:cBhvr>
                                        <p:cTn id="1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1" presetClass="entr" presetSubtype="0" dur="50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 tmFilter="0,0; .5, 1; 1, 1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2250"/>
                            </p:stCondLst>
                            <p:childTnLst>
                              <p:par>
                                <p:cTn id="22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" grpId="0"/>
      <p:bldP spid="64" grpId="1"/>
      <p:bldP spid="43" grpId="0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84"/>
          <p:cNvGrpSpPr/>
          <p:nvPr/>
        </p:nvGrpSpPr>
        <p:grpSpPr>
          <a:xfrm>
            <a:off x="323528" y="51470"/>
            <a:ext cx="8676965" cy="760430"/>
            <a:chOff x="323528" y="51470"/>
            <a:chExt cx="8676965" cy="760430"/>
          </a:xfrm>
        </p:grpSpPr>
        <p:grpSp>
          <p:nvGrpSpPr>
            <p:cNvPr id="3" name="组合 85"/>
            <p:cNvGrpSpPr/>
            <p:nvPr/>
          </p:nvGrpSpPr>
          <p:grpSpPr>
            <a:xfrm>
              <a:off x="8028384" y="51470"/>
              <a:ext cx="792088" cy="677463"/>
              <a:chOff x="88636" y="2403732"/>
              <a:chExt cx="3223576" cy="2757087"/>
            </a:xfrm>
          </p:grpSpPr>
          <p:pic>
            <p:nvPicPr>
              <p:cNvPr id="93" name="图片 92"/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88636" y="3158847"/>
                <a:ext cx="1146084" cy="1987036"/>
              </a:xfrm>
              <a:prstGeom prst="rect">
                <a:avLst/>
              </a:prstGeom>
            </p:spPr>
          </p:pic>
          <p:pic>
            <p:nvPicPr>
              <p:cNvPr id="94" name="图片 93"/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166128" y="3173783"/>
                <a:ext cx="1146084" cy="1987036"/>
              </a:xfrm>
              <a:prstGeom prst="rect">
                <a:avLst/>
              </a:prstGeom>
            </p:spPr>
          </p:pic>
          <p:pic>
            <p:nvPicPr>
              <p:cNvPr id="95" name="图片 94"/>
              <p:cNvPicPr>
                <a:picLocks noChangeAspect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847110" y="2403732"/>
                <a:ext cx="1577496" cy="2735001"/>
              </a:xfrm>
              <a:prstGeom prst="rect">
                <a:avLst/>
              </a:prstGeom>
            </p:spPr>
          </p:pic>
        </p:grpSp>
        <p:cxnSp>
          <p:nvCxnSpPr>
            <p:cNvPr id="87" name="直接连接符 86"/>
            <p:cNvCxnSpPr/>
            <p:nvPr/>
          </p:nvCxnSpPr>
          <p:spPr>
            <a:xfrm>
              <a:off x="3193513" y="746498"/>
              <a:ext cx="4693047" cy="0"/>
            </a:xfrm>
            <a:prstGeom prst="line">
              <a:avLst/>
            </a:prstGeom>
            <a:ln w="12700"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0" name="矩形 89"/>
            <p:cNvSpPr/>
            <p:nvPr/>
          </p:nvSpPr>
          <p:spPr>
            <a:xfrm>
              <a:off x="323528" y="339504"/>
              <a:ext cx="360040" cy="360038"/>
            </a:xfrm>
            <a:prstGeom prst="rect">
              <a:avLst/>
            </a:prstGeom>
            <a:noFill/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endParaRPr lang="zh-CN" altLang="en-US"/>
            </a:p>
          </p:txBody>
        </p:sp>
        <p:sp>
          <p:nvSpPr>
            <p:cNvPr id="91" name="矩形 90"/>
            <p:cNvSpPr/>
            <p:nvPr/>
          </p:nvSpPr>
          <p:spPr>
            <a:xfrm>
              <a:off x="539552" y="555527"/>
              <a:ext cx="216024" cy="216023"/>
            </a:xfrm>
            <a:prstGeom prst="rect">
              <a:avLst/>
            </a:prstGeom>
            <a:solidFill>
              <a:srgbClr val="C0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endParaRPr lang="zh-CN" altLang="en-US"/>
            </a:p>
          </p:txBody>
        </p:sp>
        <p:sp>
          <p:nvSpPr>
            <p:cNvPr id="92" name="平行四边形 91"/>
            <p:cNvSpPr/>
            <p:nvPr/>
          </p:nvSpPr>
          <p:spPr>
            <a:xfrm>
              <a:off x="7812361" y="627533"/>
              <a:ext cx="1188132" cy="184367"/>
            </a:xfrm>
            <a:prstGeom prst="parallelogram">
              <a:avLst/>
            </a:prstGeom>
            <a:gradFill>
              <a:gsLst>
                <a:gs pos="50000">
                  <a:srgbClr val="C00000"/>
                </a:gs>
                <a:gs pos="50000">
                  <a:schemeClr val="tx1">
                    <a:lumMod val="85000"/>
                    <a:lumOff val="15000"/>
                  </a:schemeClr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zh-CN" altLang="en-US" sz="700"/>
                <a:t>梦想需要努力拼搏</a:t>
              </a:r>
            </a:p>
          </p:txBody>
        </p:sp>
      </p:grpSp>
      <p:sp>
        <p:nvSpPr>
          <p:cNvPr id="72" name="TextBox 39"/>
          <p:cNvSpPr txBox="1"/>
          <p:nvPr/>
        </p:nvSpPr>
        <p:spPr>
          <a:xfrm>
            <a:off x="928662" y="357172"/>
            <a:ext cx="5786478" cy="3693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2000" b="1">
                <a:solidFill>
                  <a:srgbClr val="26262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大企业开启裁员模式，花式裁员老职员躺枪</a:t>
            </a:r>
          </a:p>
        </p:txBody>
      </p:sp>
      <p:pic>
        <p:nvPicPr>
          <p:cNvPr id="13" name="Picture 2" descr="640?wx_fmt=png"/>
          <p:cNvPicPr>
            <a:picLocks noChangeAspect="1" noChangeArrowheads="1"/>
          </p:cNvPicPr>
          <p:nvPr/>
        </p:nvPicPr>
        <p:blipFill>
          <a:blip r:embed="rId5"/>
          <a:stretch>
            <a:fillRect/>
          </a:stretch>
        </p:blipFill>
        <p:spPr bwMode="auto">
          <a:xfrm>
            <a:off x="571472" y="1357304"/>
            <a:ext cx="4357718" cy="2857520"/>
          </a:xfrm>
          <a:prstGeom prst="rect">
            <a:avLst/>
          </a:prstGeom>
          <a:noFill/>
        </p:spPr>
      </p:pic>
      <p:pic>
        <p:nvPicPr>
          <p:cNvPr id="115713" name="Picture 1" descr="D:\李玲\p1.jpeg"/>
          <p:cNvPicPr>
            <a:picLocks noChangeAspect="1" noChangeArrowheads="1"/>
          </p:cNvPicPr>
          <p:nvPr/>
        </p:nvPicPr>
        <p:blipFill>
          <a:blip r:embed="rId6"/>
          <a:stretch>
            <a:fillRect/>
          </a:stretch>
        </p:blipFill>
        <p:spPr bwMode="auto">
          <a:xfrm>
            <a:off x="5286380" y="1714494"/>
            <a:ext cx="3461257" cy="2309817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push/>
  </p:transition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84"/>
          <p:cNvGrpSpPr/>
          <p:nvPr/>
        </p:nvGrpSpPr>
        <p:grpSpPr>
          <a:xfrm>
            <a:off x="323528" y="51470"/>
            <a:ext cx="8676965" cy="760430"/>
            <a:chOff x="323528" y="51470"/>
            <a:chExt cx="8676965" cy="760430"/>
          </a:xfrm>
        </p:grpSpPr>
        <p:grpSp>
          <p:nvGrpSpPr>
            <p:cNvPr id="3" name="组合 85"/>
            <p:cNvGrpSpPr/>
            <p:nvPr/>
          </p:nvGrpSpPr>
          <p:grpSpPr>
            <a:xfrm>
              <a:off x="8028384" y="51470"/>
              <a:ext cx="792088" cy="677463"/>
              <a:chOff x="88636" y="2403732"/>
              <a:chExt cx="3223576" cy="2757087"/>
            </a:xfrm>
          </p:grpSpPr>
          <p:pic>
            <p:nvPicPr>
              <p:cNvPr id="93" name="图片 92"/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88636" y="3158847"/>
                <a:ext cx="1146084" cy="1987036"/>
              </a:xfrm>
              <a:prstGeom prst="rect">
                <a:avLst/>
              </a:prstGeom>
            </p:spPr>
          </p:pic>
          <p:pic>
            <p:nvPicPr>
              <p:cNvPr id="94" name="图片 93"/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166128" y="3173783"/>
                <a:ext cx="1146084" cy="1987036"/>
              </a:xfrm>
              <a:prstGeom prst="rect">
                <a:avLst/>
              </a:prstGeom>
            </p:spPr>
          </p:pic>
          <p:pic>
            <p:nvPicPr>
              <p:cNvPr id="95" name="图片 94"/>
              <p:cNvPicPr>
                <a:picLocks noChangeAspect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847110" y="2403732"/>
                <a:ext cx="1577496" cy="2735001"/>
              </a:xfrm>
              <a:prstGeom prst="rect">
                <a:avLst/>
              </a:prstGeom>
            </p:spPr>
          </p:pic>
        </p:grpSp>
        <p:cxnSp>
          <p:nvCxnSpPr>
            <p:cNvPr id="87" name="直接连接符 86"/>
            <p:cNvCxnSpPr/>
            <p:nvPr/>
          </p:nvCxnSpPr>
          <p:spPr>
            <a:xfrm>
              <a:off x="3193513" y="746498"/>
              <a:ext cx="4693047" cy="0"/>
            </a:xfrm>
            <a:prstGeom prst="line">
              <a:avLst/>
            </a:prstGeom>
            <a:ln w="12700"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0" name="矩形 89"/>
            <p:cNvSpPr/>
            <p:nvPr/>
          </p:nvSpPr>
          <p:spPr>
            <a:xfrm>
              <a:off x="323528" y="339504"/>
              <a:ext cx="360040" cy="360038"/>
            </a:xfrm>
            <a:prstGeom prst="rect">
              <a:avLst/>
            </a:prstGeom>
            <a:noFill/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endParaRPr lang="zh-CN" altLang="en-US"/>
            </a:p>
          </p:txBody>
        </p:sp>
        <p:sp>
          <p:nvSpPr>
            <p:cNvPr id="91" name="矩形 90"/>
            <p:cNvSpPr/>
            <p:nvPr/>
          </p:nvSpPr>
          <p:spPr>
            <a:xfrm>
              <a:off x="539552" y="555527"/>
              <a:ext cx="216024" cy="216023"/>
            </a:xfrm>
            <a:prstGeom prst="rect">
              <a:avLst/>
            </a:prstGeom>
            <a:solidFill>
              <a:srgbClr val="C0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endParaRPr lang="zh-CN" altLang="en-US"/>
            </a:p>
          </p:txBody>
        </p:sp>
        <p:sp>
          <p:nvSpPr>
            <p:cNvPr id="92" name="平行四边形 91"/>
            <p:cNvSpPr/>
            <p:nvPr/>
          </p:nvSpPr>
          <p:spPr>
            <a:xfrm>
              <a:off x="7812361" y="627533"/>
              <a:ext cx="1188132" cy="184367"/>
            </a:xfrm>
            <a:prstGeom prst="parallelogram">
              <a:avLst/>
            </a:prstGeom>
            <a:gradFill>
              <a:gsLst>
                <a:gs pos="50000">
                  <a:srgbClr val="C00000"/>
                </a:gs>
                <a:gs pos="50000">
                  <a:schemeClr val="tx1">
                    <a:lumMod val="85000"/>
                    <a:lumOff val="15000"/>
                  </a:schemeClr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zh-CN" altLang="en-US" sz="700"/>
                <a:t>梦想需要努力拼搏</a:t>
              </a:r>
            </a:p>
          </p:txBody>
        </p:sp>
      </p:grpSp>
      <p:sp>
        <p:nvSpPr>
          <p:cNvPr id="72" name="TextBox 39"/>
          <p:cNvSpPr txBox="1"/>
          <p:nvPr/>
        </p:nvSpPr>
        <p:spPr>
          <a:xfrm>
            <a:off x="928662" y="357172"/>
            <a:ext cx="5786478" cy="3693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2000" b="1">
                <a:solidFill>
                  <a:srgbClr val="26262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大企业开启裁员模式，花式裁员老职员躺枪</a:t>
            </a:r>
          </a:p>
        </p:txBody>
      </p:sp>
      <p:sp>
        <p:nvSpPr>
          <p:cNvPr id="73" name="内容占位符 2"/>
          <p:cNvSpPr txBox="1"/>
          <p:nvPr/>
        </p:nvSpPr>
        <p:spPr>
          <a:xfrm>
            <a:off x="428625" y="1133475"/>
            <a:ext cx="6501130" cy="364617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lvl="0" indent="-342900">
              <a:lnSpc>
                <a:spcPct val="150000"/>
              </a:lnSpc>
              <a:spcBef>
                <a:spcPct val="20000"/>
              </a:spcBef>
              <a:buFont typeface="Arial" pitchFamily="34" charset="0"/>
              <a:buChar char="•"/>
            </a:pPr>
            <a:r>
              <a: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</a:rPr>
              <a:t>华为：</a:t>
            </a:r>
            <a:r>
              <a:rPr lang="zh-CN" altLang="en-US" sz="1800" b="1">
                <a:latin typeface="微软雅黑" panose="020b0503020204020204" pitchFamily="34" charset="-122"/>
                <a:ea typeface="微软雅黑" panose="020b0503020204020204" pitchFamily="34" charset="-122"/>
              </a:rPr>
              <a:t>裁掉</a:t>
            </a:r>
            <a:r>
              <a:rPr lang="en-US" altLang="zh-CN" sz="1800" b="1">
                <a:latin typeface="微软雅黑" panose="020b0503020204020204" pitchFamily="34" charset="-122"/>
                <a:ea typeface="微软雅黑" panose="020b0503020204020204" pitchFamily="34" charset="-122"/>
              </a:rPr>
              <a:t>7000</a:t>
            </a:r>
            <a:r>
              <a:rPr lang="zh-CN" altLang="en-US" sz="1800" b="1">
                <a:latin typeface="微软雅黑" panose="020b0503020204020204" pitchFamily="34" charset="-122"/>
                <a:ea typeface="微软雅黑" panose="020b0503020204020204" pitchFamily="34" charset="-122"/>
              </a:rPr>
              <a:t>名</a:t>
            </a:r>
            <a:r>
              <a:rPr lang="en-US" altLang="zh-CN" sz="1800" b="1">
                <a:latin typeface="微软雅黑" panose="020b0503020204020204" pitchFamily="34" charset="-122"/>
                <a:ea typeface="微软雅黑" panose="020b0503020204020204" pitchFamily="34" charset="-122"/>
              </a:rPr>
              <a:t>35</a:t>
            </a:r>
            <a:r>
              <a:rPr lang="zh-CN" altLang="en-US" sz="1800" b="1">
                <a:latin typeface="微软雅黑" panose="020b0503020204020204" pitchFamily="34" charset="-122"/>
                <a:ea typeface="微软雅黑" panose="020b0503020204020204" pitchFamily="34" charset="-122"/>
              </a:rPr>
              <a:t>岁以上员工，赔偿</a:t>
            </a:r>
            <a:r>
              <a:rPr lang="en-US" altLang="zh-CN" sz="1800" b="1">
                <a:latin typeface="微软雅黑" panose="020b0503020204020204" pitchFamily="34" charset="-122"/>
                <a:ea typeface="微软雅黑" panose="020b0503020204020204" pitchFamily="34" charset="-122"/>
              </a:rPr>
              <a:t>10</a:t>
            </a:r>
            <a:r>
              <a:rPr lang="zh-CN" altLang="en-US" sz="1800" b="1">
                <a:latin typeface="微软雅黑" panose="020b0503020204020204" pitchFamily="34" charset="-122"/>
                <a:ea typeface="微软雅黑" panose="020b0503020204020204" pitchFamily="34" charset="-122"/>
              </a:rPr>
              <a:t>个亿也在所不惜</a:t>
            </a:r>
            <a:endParaRPr kumimoji="0" lang="en-US" altLang="zh-CN" sz="18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/>
            </a:pPr>
            <a:r>
              <a: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</a:rPr>
              <a:t>腾讯：结构性优化</a:t>
            </a:r>
            <a:endParaRPr kumimoji="0" lang="en-US" altLang="zh-CN" sz="18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/>
            </a:pPr>
            <a:r>
              <a: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</a:rPr>
              <a:t>百度：鼓励狼性，淘汰小资</a:t>
            </a:r>
            <a:endParaRPr kumimoji="0" lang="en-US" altLang="zh-CN" sz="18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/>
            </a:pPr>
            <a:r>
              <a: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</a:rPr>
              <a:t>科大讯飞：提前吃饭的员工需要被优化</a:t>
            </a:r>
            <a:endParaRPr kumimoji="0" lang="en-US" altLang="zh-CN" sz="18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/>
            </a:pPr>
            <a:r>
              <a: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</a:rPr>
              <a:t>京东：淘汰掉因身体原因不能拼搏的员工</a:t>
            </a:r>
            <a:endParaRPr kumimoji="0" lang="en-US" altLang="zh-CN" sz="18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/>
            </a:pPr>
            <a:r>
              <a: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</a:rPr>
              <a:t>马云：未来每年将会向社会输出</a:t>
            </a:r>
            <a:r>
              <a:rPr kumimoji="0" lang="en-US" altLang="zh-CN" sz="1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</a:rPr>
              <a:t>1000</a:t>
            </a:r>
            <a:r>
              <a: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</a:rPr>
              <a:t>名在阿里巴巴</a:t>
            </a:r>
          </a:p>
          <a:p>
            <a:pPr marL="342900" marR="0" lvl="0" indent="-342900" algn="l" defTabSz="914400" rtl="0" eaLnBrk="1" fontAlgn="base" latinLnBrk="0" hangingPunct="1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/>
            </a:pPr>
            <a:r>
              <a: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</a:rPr>
              <a:t>工作</a:t>
            </a:r>
            <a:r>
              <a:rPr kumimoji="0" lang="en-US" altLang="zh-CN" sz="1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</a:rPr>
              <a:t>10</a:t>
            </a:r>
            <a:r>
              <a: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</a:rPr>
              <a:t>年以上的人才</a:t>
            </a:r>
            <a:endParaRPr kumimoji="0" lang="en-US" altLang="zh-CN" sz="18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107523" name="Picture 3" descr="D:\李玲\p (1)"/>
          <p:cNvPicPr>
            <a:picLocks noChangeAspect="1" noChangeArrowheads="1"/>
          </p:cNvPicPr>
          <p:nvPr/>
        </p:nvPicPr>
        <p:blipFill>
          <a:blip r:embed="rId5"/>
          <a:stretch>
            <a:fillRect/>
          </a:stretch>
        </p:blipFill>
        <p:spPr bwMode="auto">
          <a:xfrm>
            <a:off x="6143636" y="1785932"/>
            <a:ext cx="2878123" cy="2076309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push/>
  </p:transition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556" name="Text Box 6"/>
          <p:cNvSpPr txBox="1">
            <a:spLocks noChangeArrowheads="1"/>
          </p:cNvSpPr>
          <p:nvPr/>
        </p:nvSpPr>
        <p:spPr bwMode="auto">
          <a:xfrm>
            <a:off x="1231901" y="5047060"/>
            <a:ext cx="1172116" cy="123111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20000"/>
              </a:spcBef>
              <a:buFontTx/>
              <a:buChar char="•"/>
            </a:pPr>
            <a:r>
              <a:rPr lang="zh-CN" altLang="en-US" sz="200" b="1">
                <a:solidFill>
                  <a:srgbClr val="FFFFFF"/>
                </a:solidFill>
                <a:ea typeface="黑体" panose="02010609060101010101" pitchFamily="49" charset="-122"/>
              </a:rPr>
              <a:t>圈中人寿险资源网收集整理制作，未经圈中人寿险资源网授权请勿转载转发，违者必究</a:t>
            </a:r>
          </a:p>
        </p:txBody>
      </p:sp>
      <p:pic>
        <p:nvPicPr>
          <p:cNvPr id="4" name="图片 3" descr="W020190322276703753037[1]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5995" y="2750820"/>
            <a:ext cx="4351020" cy="2376170"/>
          </a:xfrm>
          <a:prstGeom prst="rect">
            <a:avLst/>
          </a:prstGeom>
        </p:spPr>
      </p:pic>
      <p:pic>
        <p:nvPicPr>
          <p:cNvPr id="5" name="图片 4" descr="招聘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130" y="40640"/>
            <a:ext cx="4768215" cy="2710815"/>
          </a:xfrm>
          <a:prstGeom prst="rect">
            <a:avLst/>
          </a:prstGeom>
        </p:spPr>
      </p:pic>
      <p:pic>
        <p:nvPicPr>
          <p:cNvPr id="6" name="图片 5" descr="招聘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130" y="2794000"/>
            <a:ext cx="4768850" cy="2375535"/>
          </a:xfrm>
          <a:prstGeom prst="rect">
            <a:avLst/>
          </a:prstGeom>
        </p:spPr>
      </p:pic>
      <p:pic>
        <p:nvPicPr>
          <p:cNvPr id="7" name="图片 6" descr="招聘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5995" y="40640"/>
            <a:ext cx="4358005" cy="2710180"/>
          </a:xfrm>
          <a:prstGeom prst="rect">
            <a:avLst/>
          </a:prstGeom>
        </p:spPr>
      </p:pic>
      <p:sp>
        <p:nvSpPr>
          <p:cNvPr id="9" name="矩形 8"/>
          <p:cNvSpPr/>
          <p:nvPr/>
        </p:nvSpPr>
        <p:spPr>
          <a:xfrm>
            <a:off x="24130" y="-39370"/>
            <a:ext cx="9112250" cy="720090"/>
          </a:xfrm>
          <a:prstGeom prst="rect">
            <a:avLst/>
          </a:prstGeom>
          <a:gradFill>
            <a:gsLst>
              <a:gs pos="0">
                <a:schemeClr val="accent6">
                  <a:lumMod val="7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400" b="1">
                <a:solidFill>
                  <a:srgbClr val="FFFF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调查显示：</a:t>
            </a:r>
            <a:r>
              <a:rPr lang="en-US" altLang="zh-CN" sz="2400" b="1">
                <a:solidFill>
                  <a:srgbClr val="FFFF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63%</a:t>
            </a:r>
            <a:r>
              <a:rPr lang="zh-CN" altLang="en-US" sz="2400" b="1">
                <a:solidFill>
                  <a:srgbClr val="FFFF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职场人春节后想换工作 跳槽进入暴增期；</a:t>
            </a:r>
            <a:endParaRPr lang="zh-CN" altLang="en-US" sz="24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0" name="矩形 9"/>
          <p:cNvSpPr/>
          <p:nvPr/>
        </p:nvSpPr>
        <p:spPr>
          <a:xfrm>
            <a:off x="1120775" y="2147570"/>
            <a:ext cx="6918960" cy="143256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4400" b="1"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glow rad="127000">
                    <a:srgbClr val="FFFF00"/>
                  </a:glow>
                  <a:reflection blurRad="6350" stA="53000" endA="300" endPos="35500" dir="5400000" sy="-90000" algn="bl" rotWithShape="0"/>
                </a:effectLst>
                <a:latin typeface="长城行楷体" panose="02010609000101010101" charset="0"/>
                <a:ea typeface="长城行楷体" panose="02010609000101010101" charset="0"/>
              </a:rPr>
              <a:t>春节是很多人换工作的时候</a:t>
            </a:r>
          </a:p>
          <a:p>
            <a:pPr algn="ctr"/>
            <a:r>
              <a:rPr lang="zh-CN" altLang="en-US" sz="4400" b="1"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glow rad="127000">
                    <a:srgbClr val="FFFF00"/>
                  </a:glow>
                  <a:reflection blurRad="6350" stA="53000" endA="300" endPos="35500" dir="5400000" sy="-90000" algn="bl" rotWithShape="0"/>
                </a:effectLst>
                <a:latin typeface="长城行楷体" panose="02010609000101010101" charset="0"/>
                <a:ea typeface="长城行楷体" panose="02010609000101010101" charset="0"/>
              </a:rPr>
              <a:t>是增员选择的最佳时机</a:t>
            </a:r>
            <a:r>
              <a:rPr lang="en-US" altLang="zh-CN" sz="4400" b="1"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glow rad="127000">
                    <a:srgbClr val="FFFF00"/>
                  </a:glow>
                  <a:reflection blurRad="6350" stA="53000" endA="300" endPos="35500" dir="5400000" sy="-90000" algn="bl" rotWithShape="0"/>
                </a:effectLst>
                <a:latin typeface="长城行楷体" panose="02010609000101010101" charset="0"/>
                <a:ea typeface="长城行楷体" panose="02010609000101010101" charset="0"/>
              </a:rPr>
              <a:t>…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0292" name="Picture 4" descr="http://language.chinadaily.com.cn/images/attachement/jpg/site1/20180202/a41f726749f61bde750216.jpg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0" y="0"/>
            <a:ext cx="9144000" cy="5200193"/>
          </a:xfrm>
          <a:prstGeom prst="rect">
            <a:avLst/>
          </a:prstGeom>
          <a:noFill/>
        </p:spPr>
      </p:pic>
      <p:grpSp>
        <p:nvGrpSpPr>
          <p:cNvPr id="2" name="组合 74"/>
          <p:cNvGrpSpPr/>
          <p:nvPr/>
        </p:nvGrpSpPr>
        <p:grpSpPr>
          <a:xfrm>
            <a:off x="323528" y="51470"/>
            <a:ext cx="8676965" cy="1115804"/>
            <a:chOff x="323528" y="51470"/>
            <a:chExt cx="8676965" cy="1115804"/>
          </a:xfrm>
        </p:grpSpPr>
        <p:grpSp>
          <p:nvGrpSpPr>
            <p:cNvPr id="3" name="组合 75"/>
            <p:cNvGrpSpPr/>
            <p:nvPr/>
          </p:nvGrpSpPr>
          <p:grpSpPr>
            <a:xfrm>
              <a:off x="8028384" y="51470"/>
              <a:ext cx="792088" cy="677463"/>
              <a:chOff x="88636" y="2403732"/>
              <a:chExt cx="3223576" cy="2757087"/>
            </a:xfrm>
          </p:grpSpPr>
          <p:pic>
            <p:nvPicPr>
              <p:cNvPr id="91" name="图片 90"/>
              <p:cNvPicPr>
                <a:picLocks noChangeAspect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88636" y="3158847"/>
                <a:ext cx="1146084" cy="1987036"/>
              </a:xfrm>
              <a:prstGeom prst="rect">
                <a:avLst/>
              </a:prstGeom>
            </p:spPr>
          </p:pic>
          <p:pic>
            <p:nvPicPr>
              <p:cNvPr id="92" name="图片 91"/>
              <p:cNvPicPr>
                <a:picLocks noChangeAspect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166128" y="3173783"/>
                <a:ext cx="1146084" cy="1987036"/>
              </a:xfrm>
              <a:prstGeom prst="rect">
                <a:avLst/>
              </a:prstGeom>
            </p:spPr>
          </p:pic>
          <p:pic>
            <p:nvPicPr>
              <p:cNvPr id="93" name="图片 92"/>
              <p:cNvPicPr>
                <a:picLocks noChangeAspect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847110" y="2403732"/>
                <a:ext cx="1577496" cy="2735001"/>
              </a:xfrm>
              <a:prstGeom prst="rect">
                <a:avLst/>
              </a:prstGeom>
            </p:spPr>
          </p:pic>
        </p:grpSp>
        <p:sp>
          <p:nvSpPr>
            <p:cNvPr id="78" name="TextBox 39"/>
            <p:cNvSpPr txBox="1"/>
            <p:nvPr/>
          </p:nvSpPr>
          <p:spPr>
            <a:xfrm>
              <a:off x="2214546" y="428610"/>
              <a:ext cx="5214974" cy="738664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zh-CN" altLang="en-US" sz="4000" b="1">
                  <a:solidFill>
                    <a:schemeClr val="bg1"/>
                  </a:solidFill>
                  <a:latin typeface="华文彩云" panose="02010800040101010101" pitchFamily="2" charset="-122"/>
                  <a:ea typeface="华文彩云" panose="02010800040101010101" pitchFamily="2" charset="-122"/>
                </a:rPr>
                <a:t>春节</a:t>
              </a:r>
              <a:r>
                <a:rPr lang="en-US" altLang="zh-CN" sz="4000" b="1">
                  <a:solidFill>
                    <a:schemeClr val="bg1"/>
                  </a:solidFill>
                  <a:latin typeface="华文彩云" panose="02010800040101010101" pitchFamily="2" charset="-122"/>
                  <a:ea typeface="华文彩云" panose="02010800040101010101" pitchFamily="2" charset="-122"/>
                </a:rPr>
                <a:t>—</a:t>
              </a:r>
              <a:r>
                <a:rPr lang="zh-CN" altLang="en-US" sz="4000" b="1">
                  <a:solidFill>
                    <a:schemeClr val="bg1"/>
                  </a:solidFill>
                  <a:latin typeface="华文彩云" panose="02010800040101010101" pitchFamily="2" charset="-122"/>
                  <a:ea typeface="华文彩云" panose="02010800040101010101" pitchFamily="2" charset="-122"/>
                </a:rPr>
                <a:t>全力增员正当时</a:t>
              </a:r>
            </a:p>
          </p:txBody>
        </p:sp>
        <p:sp>
          <p:nvSpPr>
            <p:cNvPr id="88" name="矩形 87"/>
            <p:cNvSpPr/>
            <p:nvPr/>
          </p:nvSpPr>
          <p:spPr>
            <a:xfrm>
              <a:off x="323528" y="339504"/>
              <a:ext cx="360040" cy="360038"/>
            </a:xfrm>
            <a:prstGeom prst="rect">
              <a:avLst/>
            </a:prstGeom>
            <a:noFill/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endParaRPr lang="zh-CN" altLang="en-US"/>
            </a:p>
          </p:txBody>
        </p:sp>
        <p:sp>
          <p:nvSpPr>
            <p:cNvPr id="89" name="矩形 88"/>
            <p:cNvSpPr/>
            <p:nvPr/>
          </p:nvSpPr>
          <p:spPr>
            <a:xfrm>
              <a:off x="539552" y="555527"/>
              <a:ext cx="216024" cy="216023"/>
            </a:xfrm>
            <a:prstGeom prst="rect">
              <a:avLst/>
            </a:prstGeom>
            <a:solidFill>
              <a:srgbClr val="C0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endParaRPr lang="zh-CN" altLang="en-US"/>
            </a:p>
          </p:txBody>
        </p:sp>
        <p:sp>
          <p:nvSpPr>
            <p:cNvPr id="90" name="平行四边形 89"/>
            <p:cNvSpPr/>
            <p:nvPr/>
          </p:nvSpPr>
          <p:spPr>
            <a:xfrm>
              <a:off x="7812361" y="627533"/>
              <a:ext cx="1188132" cy="184367"/>
            </a:xfrm>
            <a:prstGeom prst="parallelogram">
              <a:avLst/>
            </a:prstGeom>
            <a:gradFill>
              <a:gsLst>
                <a:gs pos="50000">
                  <a:srgbClr val="C00000"/>
                </a:gs>
                <a:gs pos="50000">
                  <a:schemeClr val="tx1">
                    <a:lumMod val="85000"/>
                    <a:lumOff val="15000"/>
                  </a:schemeClr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zh-CN" altLang="en-US" sz="700"/>
                <a:t>梦想需要努力拼搏</a:t>
              </a:r>
            </a:p>
          </p:txBody>
        </p:sp>
      </p:grpSp>
      <p:sp>
        <p:nvSpPr>
          <p:cNvPr id="65" name="TextBox 64"/>
          <p:cNvSpPr txBox="1"/>
          <p:nvPr/>
        </p:nvSpPr>
        <p:spPr>
          <a:xfrm>
            <a:off x="857224" y="1643056"/>
            <a:ext cx="7786742" cy="2154436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chemeClr val="bg1"/>
                </a:solidFill>
                <a:latin typeface="汉仪菱心体简" panose="02010609000101010101" pitchFamily="49" charset="-122"/>
                <a:ea typeface="汉仪菱心体简" panose="02010609000101010101" pitchFamily="49" charset="-122"/>
              </a:rPr>
              <a:t>    春节期间，平时见不到的人都有可能见到</a:t>
            </a:r>
            <a:r>
              <a:rPr lang="en-US" altLang="zh-CN" sz="2800" b="1">
                <a:solidFill>
                  <a:schemeClr val="bg1"/>
                </a:solidFill>
                <a:latin typeface="汉仪菱心体简" panose="02010609000101010101" pitchFamily="49" charset="-122"/>
                <a:ea typeface="汉仪菱心体简" panose="02010609000101010101" pitchFamily="49" charset="-122"/>
              </a:rPr>
              <a:t>—</a:t>
            </a:r>
            <a:r>
              <a:rPr lang="zh-CN" altLang="en-US" sz="2800" b="1">
                <a:solidFill>
                  <a:schemeClr val="bg1"/>
                </a:solidFill>
                <a:latin typeface="汉仪菱心体简" panose="02010609000101010101" pitchFamily="49" charset="-122"/>
                <a:ea typeface="汉仪菱心体简" panose="02010609000101010101" pitchFamily="49" charset="-122"/>
              </a:rPr>
              <a:t>他们都可以成为我们的准客户、准增员对象；</a:t>
            </a:r>
            <a:endParaRPr lang="en-US" altLang="zh-CN" sz="2800" b="1">
              <a:solidFill>
                <a:schemeClr val="bg1"/>
              </a:solidFill>
              <a:latin typeface="汉仪菱心体简" panose="02010609000101010101" pitchFamily="49" charset="-122"/>
              <a:ea typeface="汉仪菱心体简" panose="02010609000101010101" pitchFamily="49" charset="-122"/>
            </a:endParaRPr>
          </a:p>
          <a:p>
            <a:endParaRPr lang="en-US" altLang="zh-CN" sz="2800" b="1">
              <a:solidFill>
                <a:schemeClr val="bg1"/>
              </a:solidFill>
              <a:latin typeface="汉仪菱心体简" panose="02010609000101010101" pitchFamily="49" charset="-122"/>
              <a:ea typeface="汉仪菱心体简" panose="02010609000101010101" pitchFamily="49" charset="-122"/>
            </a:endParaRPr>
          </a:p>
          <a:p>
            <a:r>
              <a:rPr lang="zh-CN" altLang="en-US" sz="2800" b="1">
                <a:solidFill>
                  <a:schemeClr val="bg1"/>
                </a:solidFill>
                <a:latin typeface="汉仪菱心体简" panose="02010609000101010101" pitchFamily="49" charset="-122"/>
                <a:ea typeface="汉仪菱心体简" panose="02010609000101010101" pitchFamily="49" charset="-122"/>
              </a:rPr>
              <a:t>    春节时间，休息时间，聚会聊天的机会很多</a:t>
            </a:r>
            <a:r>
              <a:rPr lang="en-US" altLang="zh-CN" sz="2800" b="1">
                <a:solidFill>
                  <a:schemeClr val="bg1"/>
                </a:solidFill>
                <a:latin typeface="汉仪菱心体简" panose="02010609000101010101" pitchFamily="49" charset="-122"/>
                <a:ea typeface="汉仪菱心体简" panose="02010609000101010101" pitchFamily="49" charset="-122"/>
              </a:rPr>
              <a:t>—</a:t>
            </a:r>
            <a:r>
              <a:rPr lang="zh-CN" altLang="en-US" sz="2800" b="1">
                <a:solidFill>
                  <a:schemeClr val="bg1"/>
                </a:solidFill>
                <a:latin typeface="汉仪菱心体简" panose="02010609000101010101" pitchFamily="49" charset="-122"/>
                <a:ea typeface="汉仪菱心体简" panose="02010609000101010101" pitchFamily="49" charset="-122"/>
              </a:rPr>
              <a:t>为我们切入保险话题创造了时机。</a:t>
            </a:r>
          </a:p>
        </p:txBody>
      </p:sp>
    </p:spTree>
  </p:cSld>
  <p:clrMapOvr>
    <a:masterClrMapping/>
  </p:clrMapOvr>
  <p:transition spd="slow">
    <p:push/>
  </p:transition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5" name="图片 2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grpSp>
        <p:nvGrpSpPr>
          <p:cNvPr id="2" name="组合 2"/>
          <p:cNvGrpSpPr/>
          <p:nvPr/>
        </p:nvGrpSpPr>
        <p:grpSpPr>
          <a:xfrm>
            <a:off x="6588224" y="3181700"/>
            <a:ext cx="2293729" cy="1961799"/>
            <a:chOff x="88636" y="2403732"/>
            <a:chExt cx="3223576" cy="2757087"/>
          </a:xfrm>
        </p:grpSpPr>
        <p:pic>
          <p:nvPicPr>
            <p:cNvPr id="26" name="图片 25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8636" y="3158847"/>
              <a:ext cx="1146084" cy="1987036"/>
            </a:xfrm>
            <a:prstGeom prst="rect">
              <a:avLst/>
            </a:prstGeom>
          </p:spPr>
        </p:pic>
        <p:pic>
          <p:nvPicPr>
            <p:cNvPr id="27" name="图片 26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166128" y="3173783"/>
              <a:ext cx="1146084" cy="1987036"/>
            </a:xfrm>
            <a:prstGeom prst="rect">
              <a:avLst/>
            </a:prstGeom>
          </p:spPr>
        </p:pic>
        <p:pic>
          <p:nvPicPr>
            <p:cNvPr id="28" name="图片 27"/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47110" y="2403732"/>
              <a:ext cx="1577496" cy="2735001"/>
            </a:xfrm>
            <a:prstGeom prst="rect">
              <a:avLst/>
            </a:prstGeom>
          </p:spPr>
        </p:pic>
      </p:grpSp>
      <p:sp>
        <p:nvSpPr>
          <p:cNvPr id="12" name="TextBox 11"/>
          <p:cNvSpPr txBox="1"/>
          <p:nvPr/>
        </p:nvSpPr>
        <p:spPr>
          <a:xfrm>
            <a:off x="1480545" y="2000246"/>
            <a:ext cx="6163310" cy="6451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1" algn="ctr"/>
            <a:r>
              <a:rPr lang="zh-CN" altLang="en-US" sz="3600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春节不得不增员的理由</a:t>
            </a:r>
            <a:r>
              <a:rPr lang="en-US" altLang="zh-CN" sz="3600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—</a:t>
            </a:r>
            <a:r>
              <a:rPr lang="zh-CN" altLang="en-US" sz="3600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地利</a:t>
            </a:r>
            <a:endParaRPr lang="en-US" altLang="zh-CN" sz="3600" b="1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13" name="直接连接符 12"/>
          <p:cNvCxnSpPr/>
          <p:nvPr/>
        </p:nvCxnSpPr>
        <p:spPr>
          <a:xfrm flipH="1" flipV="1">
            <a:off x="3029407" y="1546664"/>
            <a:ext cx="0" cy="1924424"/>
          </a:xfrm>
          <a:prstGeom prst="line">
            <a:avLst/>
          </a:prstGeom>
          <a:ln w="12700"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" name="组合 15"/>
          <p:cNvGrpSpPr/>
          <p:nvPr/>
        </p:nvGrpSpPr>
        <p:grpSpPr>
          <a:xfrm>
            <a:off x="4041309" y="566047"/>
            <a:ext cx="1197175" cy="1197175"/>
            <a:chOff x="304799" y="673100"/>
            <a:chExt cx="4000501" cy="4000499"/>
          </a:xfrm>
          <a:effectLst>
            <a:outerShdw blurRad="444500" dist="254000" dir="8100000" algn="tr" rotWithShape="0">
              <a:prstClr val="black">
                <a:alpha val="50000"/>
              </a:prstClr>
            </a:outerShdw>
          </a:effectLst>
        </p:grpSpPr>
        <p:sp>
          <p:nvSpPr>
            <p:cNvPr id="18" name="同心圆 17"/>
            <p:cNvSpPr/>
            <p:nvPr/>
          </p:nvSpPr>
          <p:spPr>
            <a:xfrm>
              <a:off x="304799" y="673100"/>
              <a:ext cx="4000501" cy="4000499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19" name="椭圆 18"/>
            <p:cNvSpPr/>
            <p:nvPr/>
          </p:nvSpPr>
          <p:spPr>
            <a:xfrm>
              <a:off x="392112" y="760413"/>
              <a:ext cx="3825875" cy="3825873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0" name="文本框 9"/>
          <p:cNvSpPr txBox="1"/>
          <p:nvPr/>
        </p:nvSpPr>
        <p:spPr>
          <a:xfrm>
            <a:off x="1928495" y="3072130"/>
            <a:ext cx="2261870" cy="29337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171450" lvl="1" indent="-171450">
              <a:buFont typeface="Wingdings" panose="05000000000000000000" pitchFamily="2" charset="2"/>
              <a:buChar char="l"/>
            </a:pPr>
            <a:r>
              <a:rPr lang="zh-CN" altLang="en-US" sz="1800" b="1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阳光升助力双星达成</a:t>
            </a:r>
          </a:p>
        </p:txBody>
      </p:sp>
      <p:sp>
        <p:nvSpPr>
          <p:cNvPr id="22" name="文本框 9"/>
          <p:cNvSpPr txBox="1"/>
          <p:nvPr/>
        </p:nvSpPr>
        <p:spPr>
          <a:xfrm>
            <a:off x="4826635" y="3072130"/>
            <a:ext cx="3065780" cy="29337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171450" lvl="1" indent="-171450">
              <a:buFont typeface="Wingdings" panose="05000000000000000000" pitchFamily="2" charset="2"/>
              <a:buChar char="l"/>
            </a:pPr>
            <a:r>
              <a:rPr lang="zh-CN" altLang="en-US" sz="1800" b="1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新法下增员利益再刷新高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4071934" y="740621"/>
            <a:ext cx="1071570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5400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</a:t>
            </a:r>
            <a:endParaRPr lang="zh-CN" altLang="en-US" sz="5400" b="1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25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5" presetID="1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1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0" presetID="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dur="5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20" grpId="0"/>
      <p:bldP spid="2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https://d.book118.com/035013022030011102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PA" val="v3.0.1"/>
</p:tagLst>
</file>

<file path=ppt/tags/tag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清风素材 https://12sc.taobao.com/">
  <a:themeElements>
    <a:clrScheme name="自定义 248">
      <a:dk1>
        <a:sysClr val="windowText" lastClr="000000"/>
      </a:dk1>
      <a:lt1>
        <a:sysClr val="window" lastClr="FFFFFF"/>
      </a:lt1>
      <a:dk2>
        <a:srgbClr val="959596"/>
      </a:dk2>
      <a:lt2>
        <a:srgbClr val="D9D9D9"/>
      </a:lt2>
      <a:accent1>
        <a:srgbClr val="000000"/>
      </a:accent1>
      <a:accent2>
        <a:srgbClr val="000000"/>
      </a:accent2>
      <a:accent3>
        <a:srgbClr val="C00000"/>
      </a:accent3>
      <a:accent4>
        <a:srgbClr val="000000"/>
      </a:accent4>
      <a:accent5>
        <a:srgbClr val="C00000"/>
      </a:accent5>
      <a:accent6>
        <a:srgbClr val="FF000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txDef>
      <a:spPr>
        <a:noFill/>
      </a:spPr>
      <a:bodyPr wrap="none" lIns="0" tIns="0" rIns="0" bIns="0" rtlCol="0">
        <a:spAutoFit/>
      </a:bodyPr>
      <a:lstStyle>
        <a:defPPr>
          <a:defRPr sz="1600" b="1" dirty="0" smtClean="0">
            <a:solidFill>
              <a:schemeClr val="accent6"/>
            </a:solidFill>
            <a:latin typeface="微软雅黑" panose="020B0503020204020204" pitchFamily="34" charset="-122"/>
            <a:ea typeface="微软雅黑" panose="020B0503020204020204" pitchFamily="34" charset="-122"/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10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6">
      <vt:lpstr>Arial</vt:lpstr>
      <vt:lpstr>Calibri</vt:lpstr>
      <vt:lpstr>宋体</vt:lpstr>
      <vt:lpstr>微软雅黑</vt:lpstr>
      <vt:lpstr>汉仪菱心体简</vt:lpstr>
      <vt:lpstr>华文行楷</vt:lpstr>
      <vt:lpstr>方正艺黑简体</vt:lpstr>
      <vt:lpstr>方正新舒体简体</vt:lpstr>
      <vt:lpstr>Wingdings</vt:lpstr>
      <vt:lpstr>黑体</vt:lpstr>
      <vt:lpstr>华文宋体</vt:lpstr>
      <vt:lpstr>长城行楷体</vt:lpstr>
      <vt:lpstr>华文彩云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2024-09-10T22:24:31.210</cp:lastPrinted>
  <dcterms:created xsi:type="dcterms:W3CDTF">2024-09-10T14:24:31Z</dcterms:created>
  <dcterms:modified xsi:type="dcterms:W3CDTF">2024-09-10T14:24:32Z</dcterms:modified>
</cp:coreProperties>
</file>