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0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1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2C98E-1D8E-44BD-94E4-43CDFE49D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FD65B-1667-4336-9308-9C6ECEB06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CD11E-04C4-4237-8CE3-E7459E609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22A5B-8D85-4874-BAC4-B83CE0D4F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0E489-36E2-4712-A718-928079E9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803470-3F33-4C35-889B-B3B06FCFD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743A2-E472-439E-8997-4097686D4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0424E-ACF2-4A3D-90CF-5AD03A3CA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23261-4129-48F2-B220-0715D0B79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ACDC0-74D9-483F-A74F-4AEAA28AB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48C4A-E895-4390-B5E0-125A02734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001" r:id="rId2"/>
    <p:sldLayoutId id="2147497002" r:id="rId3"/>
    <p:sldLayoutId id="2147497003" r:id="rId4"/>
    <p:sldLayoutId id="2147497004" r:id="rId5"/>
    <p:sldLayoutId id="2147497005" r:id="rId6"/>
    <p:sldLayoutId id="2147497006" r:id="rId7"/>
    <p:sldLayoutId id="2147497007" r:id="rId8"/>
    <p:sldLayoutId id="2147497008" r:id="rId9"/>
    <p:sldLayoutId id="2147497009" r:id="rId10"/>
    <p:sldLayoutId id="214749701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31" Type="http://schemas.openxmlformats.org/officeDocument/2006/relationships/tags" Target="../tags/tag184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14" Type="http://schemas.openxmlformats.org/officeDocument/2006/relationships/tags" Target="../tags/tag312.xml" /><Relationship Id="rId15" Type="http://schemas.openxmlformats.org/officeDocument/2006/relationships/tags" Target="../tags/tag313.xml" /><Relationship Id="rId16" Type="http://schemas.openxmlformats.org/officeDocument/2006/relationships/tags" Target="../tags/tag314.xml" /><Relationship Id="rId17" Type="http://schemas.openxmlformats.org/officeDocument/2006/relationships/tags" Target="../tags/tag315.xml" /><Relationship Id="rId18" Type="http://schemas.openxmlformats.org/officeDocument/2006/relationships/tags" Target="../tags/tag316.xml" /><Relationship Id="rId19" Type="http://schemas.openxmlformats.org/officeDocument/2006/relationships/tags" Target="../tags/tag317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1411302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利尿脱水及降颅压药物课件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利尿脱水药物概述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常用利尿脱水药物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利尿脱水药物的合理应用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降颅压药物概述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常用降颅压药物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利尿脱水药物概述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利尿脱水药物的分类</a:t>
            </a:r>
            <a:endParaRPr lang="zh-CN" altLang="en-US"/>
          </a:p>
        </p:txBody>
      </p:sp>
      <p:sp>
        <p:nvSpPr>
          <p:cNvPr id="1049080" name="圆角矩形 26"/>
          <p:cNvSpPr/>
          <p:nvPr>
            <p:custDataLst>
              <p:tags r:id="rId2"/>
            </p:custDataLst>
          </p:nvPr>
        </p:nvSpPr>
        <p:spPr>
          <a:xfrm>
            <a:off x="654755" y="210380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28"/>
          <p:cNvSpPr/>
          <p:nvPr>
            <p:custDataLst>
              <p:tags r:id="rId3"/>
            </p:custDataLst>
          </p:nvPr>
        </p:nvSpPr>
        <p:spPr>
          <a:xfrm>
            <a:off x="656683" y="210380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4" name="文本框 31"/>
          <p:cNvSpPr txBox="1"/>
          <p:nvPr>
            <p:custDataLst>
              <p:tags r:id="rId4"/>
            </p:custDataLst>
          </p:nvPr>
        </p:nvSpPr>
        <p:spPr>
          <a:xfrm>
            <a:off x="758862" y="249066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袢利尿剂：如呋塞米、托拉塞米等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29"/>
          <p:cNvSpPr/>
          <p:nvPr>
            <p:custDataLst>
              <p:tags r:id="rId5"/>
            </p:custDataLst>
          </p:nvPr>
        </p:nvSpPr>
        <p:spPr>
          <a:xfrm>
            <a:off x="2516479" y="210380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32"/>
          <p:cNvSpPr/>
          <p:nvPr>
            <p:custDataLst>
              <p:tags r:id="rId6"/>
            </p:custDataLst>
          </p:nvPr>
        </p:nvSpPr>
        <p:spPr>
          <a:xfrm>
            <a:off x="2518407" y="210380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0" name="文本框 34"/>
          <p:cNvSpPr txBox="1"/>
          <p:nvPr>
            <p:custDataLst>
              <p:tags r:id="rId7"/>
            </p:custDataLst>
          </p:nvPr>
        </p:nvSpPr>
        <p:spPr>
          <a:xfrm>
            <a:off x="2620587" y="249066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噻嗪类利尿剂：如氢氯噻嗪、氯噻嗪等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3"/>
          <p:cNvSpPr/>
          <p:nvPr>
            <p:custDataLst>
              <p:tags r:id="rId8"/>
            </p:custDataLst>
          </p:nvPr>
        </p:nvSpPr>
        <p:spPr>
          <a:xfrm>
            <a:off x="4378204" y="210380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4"/>
          <p:cNvSpPr/>
          <p:nvPr>
            <p:custDataLst>
              <p:tags r:id="rId9"/>
            </p:custDataLst>
          </p:nvPr>
        </p:nvSpPr>
        <p:spPr>
          <a:xfrm>
            <a:off x="4380132" y="210380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5"/>
          <p:cNvSpPr txBox="1"/>
          <p:nvPr>
            <p:custDataLst>
              <p:tags r:id="rId10"/>
            </p:custDataLst>
          </p:nvPr>
        </p:nvSpPr>
        <p:spPr>
          <a:xfrm>
            <a:off x="4482311" y="249066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保钾利尿剂：如螺内酯、氨苯蝶啶等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8"/>
          <p:cNvSpPr/>
          <p:nvPr>
            <p:custDataLst>
              <p:tags r:id="rId11"/>
            </p:custDataLst>
          </p:nvPr>
        </p:nvSpPr>
        <p:spPr>
          <a:xfrm>
            <a:off x="6239928" y="210380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9"/>
          <p:cNvSpPr/>
          <p:nvPr>
            <p:custDataLst>
              <p:tags r:id="rId12"/>
            </p:custDataLst>
          </p:nvPr>
        </p:nvSpPr>
        <p:spPr>
          <a:xfrm>
            <a:off x="6241856" y="210380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2" name="文本框 10"/>
          <p:cNvSpPr txBox="1"/>
          <p:nvPr>
            <p:custDataLst>
              <p:tags r:id="rId13"/>
            </p:custDataLst>
          </p:nvPr>
        </p:nvSpPr>
        <p:spPr>
          <a:xfrm>
            <a:off x="6344036" y="249066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渗透性利尿剂：如甘露醇、山梨醇等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6"/>
          <p:cNvSpPr/>
          <p:nvPr>
            <p:custDataLst>
              <p:tags r:id="rId14"/>
            </p:custDataLst>
          </p:nvPr>
        </p:nvSpPr>
        <p:spPr>
          <a:xfrm>
            <a:off x="8101652" y="210508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7"/>
          <p:cNvSpPr/>
          <p:nvPr>
            <p:custDataLst>
              <p:tags r:id="rId15"/>
            </p:custDataLst>
          </p:nvPr>
        </p:nvSpPr>
        <p:spPr>
          <a:xfrm>
            <a:off x="8103580" y="210508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11"/>
          <p:cNvSpPr txBox="1"/>
          <p:nvPr>
            <p:custDataLst>
              <p:tags r:id="rId16"/>
            </p:custDataLst>
          </p:nvPr>
        </p:nvSpPr>
        <p:spPr>
          <a:xfrm>
            <a:off x="8205760" y="249195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碳酸酐酶抑制剂：如乙酰唑胺等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16"/>
          <p:cNvSpPr/>
          <p:nvPr>
            <p:custDataLst>
              <p:tags r:id="rId17"/>
            </p:custDataLst>
          </p:nvPr>
        </p:nvSpPr>
        <p:spPr>
          <a:xfrm>
            <a:off x="9963377" y="210508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2" name="圆角矩形 17"/>
          <p:cNvSpPr/>
          <p:nvPr>
            <p:custDataLst>
              <p:tags r:id="rId18"/>
            </p:custDataLst>
          </p:nvPr>
        </p:nvSpPr>
        <p:spPr>
          <a:xfrm>
            <a:off x="9965305" y="210508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4" name="文本框 18"/>
          <p:cNvSpPr txBox="1"/>
          <p:nvPr>
            <p:custDataLst>
              <p:tags r:id="rId19"/>
            </p:custDataLst>
          </p:nvPr>
        </p:nvSpPr>
        <p:spPr>
          <a:xfrm>
            <a:off x="10067484" y="249195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醛固酮受体拮抗剂：如螺内酯、依普利酮等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利尿脱水药物的作用机制</a:t>
            </a:r>
            <a:endParaRPr lang="zh-CN" altLang="en-US"/>
          </a:p>
        </p:txBody>
      </p:sp>
      <p:sp>
        <p:nvSpPr>
          <p:cNvPr id="104916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35791" y="233930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51666" y="4312284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4"/>
          <p:cNvSpPr/>
          <p:nvPr>
            <p:custDataLst>
              <p:tags r:id="rId4"/>
            </p:custDataLst>
          </p:nvPr>
        </p:nvSpPr>
        <p:spPr>
          <a:xfrm>
            <a:off x="745562" y="291779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5"/>
          <p:cNvSpPr/>
          <p:nvPr>
            <p:custDataLst>
              <p:tags r:id="rId5"/>
            </p:custDataLst>
          </p:nvPr>
        </p:nvSpPr>
        <p:spPr>
          <a:xfrm flipV="1">
            <a:off x="654755" y="246249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45562" y="3365481"/>
            <a:ext cx="1589759" cy="15542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增加肾小管对水的重吸收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79491" y="2338667"/>
            <a:ext cx="608705" cy="177148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94096" y="4312284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8"/>
          <p:cNvSpPr/>
          <p:nvPr>
            <p:custDataLst>
              <p:tags r:id="rId9"/>
            </p:custDataLst>
          </p:nvPr>
        </p:nvSpPr>
        <p:spPr>
          <a:xfrm>
            <a:off x="4389262" y="291779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9"/>
          <p:cNvSpPr/>
          <p:nvPr>
            <p:custDataLst>
              <p:tags r:id="rId10"/>
            </p:custDataLst>
          </p:nvPr>
        </p:nvSpPr>
        <p:spPr>
          <a:xfrm flipV="1">
            <a:off x="4297820" y="246249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88627" y="3358496"/>
            <a:ext cx="1590352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增加肾小管对钾的重吸收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700706" y="236597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715946" y="433768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5"/>
          <p:cNvSpPr/>
          <p:nvPr>
            <p:custDataLst>
              <p:tags r:id="rId14"/>
            </p:custDataLst>
          </p:nvPr>
        </p:nvSpPr>
        <p:spPr>
          <a:xfrm>
            <a:off x="6209841" y="294383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6"/>
          <p:cNvSpPr/>
          <p:nvPr>
            <p:custDataLst>
              <p:tags r:id="rId15"/>
            </p:custDataLst>
          </p:nvPr>
        </p:nvSpPr>
        <p:spPr>
          <a:xfrm flipV="1">
            <a:off x="6119670" y="248916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210476" y="3384532"/>
            <a:ext cx="1589759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增加肾小管对氯的重吸收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72881" y="432117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57006" y="234819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1"/>
          <p:cNvSpPr/>
          <p:nvPr>
            <p:custDataLst>
              <p:tags r:id="rId19"/>
            </p:custDataLst>
          </p:nvPr>
        </p:nvSpPr>
        <p:spPr>
          <a:xfrm>
            <a:off x="2567412" y="292605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2"/>
          <p:cNvSpPr/>
          <p:nvPr>
            <p:custDataLst>
              <p:tags r:id="rId20"/>
            </p:custDataLst>
          </p:nvPr>
        </p:nvSpPr>
        <p:spPr>
          <a:xfrm flipV="1">
            <a:off x="2476605" y="247138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67412" y="3361671"/>
            <a:ext cx="1589759" cy="15772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增加肾小管对钠的重吸收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521921" y="236597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537161" y="433768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25"/>
          <p:cNvSpPr/>
          <p:nvPr>
            <p:custDataLst>
              <p:tags r:id="rId24"/>
            </p:custDataLst>
          </p:nvPr>
        </p:nvSpPr>
        <p:spPr>
          <a:xfrm>
            <a:off x="8031691" y="294383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26"/>
          <p:cNvSpPr/>
          <p:nvPr>
            <p:custDataLst>
              <p:tags r:id="rId25"/>
            </p:custDataLst>
          </p:nvPr>
        </p:nvSpPr>
        <p:spPr>
          <a:xfrm flipV="1">
            <a:off x="7940885" y="248916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8031691" y="3376912"/>
            <a:ext cx="1589759" cy="158228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增加肾小管对钙的重吸收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433942" y="236597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49818" y="433768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25"/>
          <p:cNvSpPr/>
          <p:nvPr>
            <p:custDataLst>
              <p:tags r:id="rId29"/>
            </p:custDataLst>
          </p:nvPr>
        </p:nvSpPr>
        <p:spPr>
          <a:xfrm>
            <a:off x="9943713" y="294383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26"/>
          <p:cNvSpPr/>
          <p:nvPr>
            <p:custDataLst>
              <p:tags r:id="rId30"/>
            </p:custDataLst>
          </p:nvPr>
        </p:nvSpPr>
        <p:spPr>
          <a:xfrm flipV="1">
            <a:off x="9853541" y="248916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944348" y="3382627"/>
            <a:ext cx="1589759" cy="15707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增加肾小管对镁的重吸收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利尿脱水药物的适应症</a:t>
            </a:r>
            <a:endParaRPr lang="zh-CN" altLang="en-US"/>
          </a:p>
        </p:txBody>
      </p:sp>
      <p:sp>
        <p:nvSpPr>
          <p:cNvPr id="1049268" name="任意多边形 20"/>
          <p:cNvSpPr/>
          <p:nvPr>
            <p:custDataLst>
              <p:tags r:id="rId2"/>
            </p:custDataLst>
          </p:nvPr>
        </p:nvSpPr>
        <p:spPr>
          <a:xfrm rot="2700000">
            <a:off x="900567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54755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急性肾衰竭：用于治疗急性肾衰竭，减轻肾功能损害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2"/>
          <p:cNvSpPr/>
          <p:nvPr>
            <p:custDataLst>
              <p:tags r:id="rId4"/>
            </p:custDataLst>
          </p:nvPr>
        </p:nvSpPr>
        <p:spPr>
          <a:xfrm>
            <a:off x="692964" y="298493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58804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11718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慢性肾衰竭：用于治疗慢性肾衰竭，延缓肾功能恶化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3"/>
          <p:cNvSpPr/>
          <p:nvPr>
            <p:custDataLst>
              <p:tags r:id="rId7"/>
            </p:custDataLst>
          </p:nvPr>
        </p:nvSpPr>
        <p:spPr>
          <a:xfrm>
            <a:off x="2549927" y="298493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15130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68681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心力衰竭：用于治疗心力衰竭，减轻心脏负荷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4"/>
          <p:cNvSpPr/>
          <p:nvPr>
            <p:custDataLst>
              <p:tags r:id="rId10"/>
            </p:custDataLst>
          </p:nvPr>
        </p:nvSpPr>
        <p:spPr>
          <a:xfrm>
            <a:off x="4406890" y="298493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72093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225644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高血压：用于治疗高血压，降低血压水平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5"/>
          <p:cNvSpPr/>
          <p:nvPr>
            <p:custDataLst>
              <p:tags r:id="rId13"/>
            </p:custDataLst>
          </p:nvPr>
        </p:nvSpPr>
        <p:spPr>
          <a:xfrm>
            <a:off x="6264490" y="298493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330966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83244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水肿：用于治疗水肿，减轻水肿症状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6"/>
          <p:cNvSpPr/>
          <p:nvPr>
            <p:custDataLst>
              <p:tags r:id="rId16"/>
            </p:custDataLst>
          </p:nvPr>
        </p:nvSpPr>
        <p:spPr>
          <a:xfrm>
            <a:off x="8121453" y="298493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86656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940207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肝硬化腹水：用于治疗肝硬化腹水，减轻腹水症状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7"/>
          <p:cNvSpPr/>
          <p:nvPr>
            <p:custDataLst>
              <p:tags r:id="rId19"/>
            </p:custDataLst>
          </p:nvPr>
        </p:nvSpPr>
        <p:spPr>
          <a:xfrm>
            <a:off x="9979053" y="298493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常用利尿脱水药物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呋塞米</a:t>
            </a:r>
            <a:endParaRPr lang="zh-CN" altLang="en-US"/>
          </a:p>
        </p:txBody>
      </p:sp>
      <p:sp>
        <p:nvSpPr>
          <p:cNvPr id="10494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作用机制：抑制肾小管对钠的重吸收，增加尿量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适应症：用于治疗水肿、高血压、心力衰竭等疾病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剂量：成人常用剂量为20-40mg/d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注意事项：长期使用可能导致电解质紊乱、肾功能损害等副作用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氢氯噻嗪</a:t>
            </a:r>
            <a:endParaRPr lang="zh-CN" altLang="en-US"/>
          </a:p>
        </p:txBody>
      </p:sp>
      <p:sp>
        <p:nvSpPr>
          <p:cNvPr id="1049524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作用机制：抑制远曲小管和集合管对钠的重吸收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适应症：高血压、心力衰竭、肾病综合征等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剂量：常用剂量为25-50mg/d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副作用：低钾血症、高尿酸血症、血糖升高等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螺内酯</a:t>
            </a:r>
            <a:endParaRPr lang="zh-CN" altLang="en-US"/>
          </a:p>
        </p:txBody>
      </p:sp>
      <p:sp>
        <p:nvSpPr>
          <p:cNvPr id="1049594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适应症：水肿、高血压、心衰等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药物类型：利尿脱水药物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作用机制：抑制醛固酮的合成和释放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副作用：高钾血症、低钠血症、低血压等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氨苯蝶啶</a:t>
            </a:r>
            <a:endParaRPr lang="zh-CN" altLang="en-US"/>
          </a:p>
        </p:txBody>
      </p:sp>
      <p:sp>
        <p:nvSpPr>
          <p:cNvPr id="10496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74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作用机制：抑制肾小管对钠的重吸收，增加尿量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适应症：用于治疗高血压、心力衰竭、肝硬化等引起的水肿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86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剂量：成人常用剂量为25-50mg/次，每日1-2次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88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注意事项：长期使用可能导致电解质紊乱，需定期监测血钾、血钠等指标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75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利尿脱水药物的合理应用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8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利尿脱水药物的选用原则</a:t>
            </a:r>
            <a:endParaRPr lang="zh-CN" altLang="en-US"/>
          </a:p>
        </p:txBody>
      </p:sp>
      <p:sp>
        <p:nvSpPr>
          <p:cNvPr id="10498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48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根据患者的病情和体质选择合适的药物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4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考虑药物的副作用和相互作用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60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遵循药物的剂量和疗程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62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6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定期监测患者的尿量和电解质水平，调整药物剂量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/>
        <p:cNvGrpSpPr/>
        <p:nvPr/>
      </p:nvGrpSpPr>
      <p:grpSpPr>
        <a:xfrm>
          <a:off x="0" y="0"/>
          <a:ext cx="0" cy="0"/>
        </a:xfrm>
      </p:grpSpPr>
      <p:sp>
        <p:nvSpPr>
          <p:cNvPr id="10499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利尿脱水药物的剂量调整</a:t>
            </a:r>
            <a:endParaRPr lang="zh-CN" altLang="en-US"/>
          </a:p>
        </p:txBody>
      </p:sp>
      <p:sp>
        <p:nvSpPr>
          <p:cNvPr id="1049916" name="圆角矩形 26"/>
          <p:cNvSpPr/>
          <p:nvPr>
            <p:custDataLst>
              <p:tags r:id="rId2"/>
            </p:custDataLst>
          </p:nvPr>
        </p:nvSpPr>
        <p:spPr>
          <a:xfrm>
            <a:off x="654755" y="193631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18" name="圆角矩形 28"/>
          <p:cNvSpPr/>
          <p:nvPr>
            <p:custDataLst>
              <p:tags r:id="rId3"/>
            </p:custDataLst>
          </p:nvPr>
        </p:nvSpPr>
        <p:spPr>
          <a:xfrm>
            <a:off x="657299" y="193631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920" name="文本框 31"/>
          <p:cNvSpPr txBox="1"/>
          <p:nvPr>
            <p:custDataLst>
              <p:tags r:id="rId4"/>
            </p:custDataLst>
          </p:nvPr>
        </p:nvSpPr>
        <p:spPr>
          <a:xfrm>
            <a:off x="739349" y="235800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初始剂量：根据患者的病情和体质，选择合适的初始剂量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2" name="圆角矩形 29"/>
          <p:cNvSpPr/>
          <p:nvPr>
            <p:custDataLst>
              <p:tags r:id="rId5"/>
            </p:custDataLst>
          </p:nvPr>
        </p:nvSpPr>
        <p:spPr>
          <a:xfrm>
            <a:off x="2898715" y="193631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24" name="圆角矩形 32"/>
          <p:cNvSpPr/>
          <p:nvPr>
            <p:custDataLst>
              <p:tags r:id="rId6"/>
            </p:custDataLst>
          </p:nvPr>
        </p:nvSpPr>
        <p:spPr>
          <a:xfrm>
            <a:off x="2901259" y="193631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26" name="文本框 34"/>
          <p:cNvSpPr txBox="1"/>
          <p:nvPr>
            <p:custDataLst>
              <p:tags r:id="rId7"/>
            </p:custDataLst>
          </p:nvPr>
        </p:nvSpPr>
        <p:spPr>
          <a:xfrm>
            <a:off x="2983309" y="235800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维持剂量：根据患者的病情变化和治疗效果，调整维持剂量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8" name="圆角矩形 3"/>
          <p:cNvSpPr/>
          <p:nvPr>
            <p:custDataLst>
              <p:tags r:id="rId8"/>
            </p:custDataLst>
          </p:nvPr>
        </p:nvSpPr>
        <p:spPr>
          <a:xfrm>
            <a:off x="5142675" y="193631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30" name="圆角矩形 4"/>
          <p:cNvSpPr/>
          <p:nvPr>
            <p:custDataLst>
              <p:tags r:id="rId9"/>
            </p:custDataLst>
          </p:nvPr>
        </p:nvSpPr>
        <p:spPr>
          <a:xfrm>
            <a:off x="5144584" y="193631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32" name="文本框 5"/>
          <p:cNvSpPr txBox="1"/>
          <p:nvPr>
            <p:custDataLst>
              <p:tags r:id="rId10"/>
            </p:custDataLst>
          </p:nvPr>
        </p:nvSpPr>
        <p:spPr>
          <a:xfrm>
            <a:off x="5226633" y="235800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增加剂量：当患者的病情加重或治疗效果不佳时，需要增加剂量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4" name="圆角矩形 8"/>
          <p:cNvSpPr/>
          <p:nvPr>
            <p:custDataLst>
              <p:tags r:id="rId11"/>
            </p:custDataLst>
          </p:nvPr>
        </p:nvSpPr>
        <p:spPr>
          <a:xfrm>
            <a:off x="7386636" y="193631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36" name="圆角矩形 9"/>
          <p:cNvSpPr/>
          <p:nvPr>
            <p:custDataLst>
              <p:tags r:id="rId12"/>
            </p:custDataLst>
          </p:nvPr>
        </p:nvSpPr>
        <p:spPr>
          <a:xfrm>
            <a:off x="7388544" y="193631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38" name="文本框 10"/>
          <p:cNvSpPr txBox="1"/>
          <p:nvPr>
            <p:custDataLst>
              <p:tags r:id="rId13"/>
            </p:custDataLst>
          </p:nvPr>
        </p:nvSpPr>
        <p:spPr>
          <a:xfrm>
            <a:off x="7470593" y="235800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减少剂量：当患者的病情好转或出现不良反应时，需要减少剂量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0" name="圆角矩形 6"/>
          <p:cNvSpPr/>
          <p:nvPr>
            <p:custDataLst>
              <p:tags r:id="rId14"/>
            </p:custDataLst>
          </p:nvPr>
        </p:nvSpPr>
        <p:spPr>
          <a:xfrm>
            <a:off x="9630596" y="193758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42" name="圆角矩形 7"/>
          <p:cNvSpPr/>
          <p:nvPr>
            <p:custDataLst>
              <p:tags r:id="rId15"/>
            </p:custDataLst>
          </p:nvPr>
        </p:nvSpPr>
        <p:spPr>
          <a:xfrm>
            <a:off x="9632504" y="193758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44" name="文本框 11"/>
          <p:cNvSpPr txBox="1"/>
          <p:nvPr>
            <p:custDataLst>
              <p:tags r:id="rId16"/>
            </p:custDataLst>
          </p:nvPr>
        </p:nvSpPr>
        <p:spPr>
          <a:xfrm>
            <a:off x="9714554" y="235991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停药：当患者的病情完全缓解或出现严重不良反应时，需要停药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/>
        <p:cNvGrpSpPr/>
        <p:nvPr/>
      </p:nvGrpSpPr>
      <p:grpSpPr>
        <a:xfrm>
          <a:off x="0" y="0"/>
          <a:ext cx="0" cy="0"/>
        </a:xfrm>
      </p:grpSpPr>
      <p:sp>
        <p:nvSpPr>
          <p:cNvPr id="10499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利尿脱水药物的副作用及处理</a:t>
            </a:r>
            <a:endParaRPr lang="zh-CN" altLang="en-US"/>
          </a:p>
        </p:txBody>
      </p:sp>
      <p:sp>
        <p:nvSpPr>
          <p:cNvPr id="1049992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4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6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电解质紊乱：可能导致低钾血症、低钠血症等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8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0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2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肾功能损害：长期使用可能导致肾功能损害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4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6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8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代谢紊乱：可能导致血糖、血脂等代谢紊乱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0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2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4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处理方法：定期监测电解质、肾功能等指标，及时调整药物剂量和种类，必要时补充电解质和营养物质。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/>
        <p:cNvGrpSpPr/>
        <p:nvPr/>
      </p:nvGrpSpPr>
      <p:grpSpPr>
        <a:xfrm>
          <a:off x="0" y="0"/>
          <a:ext cx="0" cy="0"/>
        </a:xfrm>
      </p:grpSpPr>
      <p:sp>
        <p:nvSpPr>
          <p:cNvPr id="10500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利尿脱水药物与其他药物的相互作用</a:t>
            </a:r>
            <a:endParaRPr lang="zh-CN" altLang="en-US"/>
          </a:p>
        </p:txBody>
      </p:sp>
      <p:sp>
        <p:nvSpPr>
          <p:cNvPr id="1050062" name="矩形 15"/>
          <p:cNvSpPr/>
          <p:nvPr>
            <p:custDataLst>
              <p:tags r:id="rId2"/>
            </p:custDataLst>
          </p:nvPr>
        </p:nvSpPr>
        <p:spPr>
          <a:xfrm>
            <a:off x="3079967" y="162403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利尿脱水药物与降压药：协同作用，降低血压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4" name="任意多边形 17"/>
          <p:cNvSpPr/>
          <p:nvPr>
            <p:custDataLst>
              <p:tags r:id="rId3"/>
            </p:custDataLst>
          </p:nvPr>
        </p:nvSpPr>
        <p:spPr>
          <a:xfrm flipV="1">
            <a:off x="3014642" y="156279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6" name="任意多边形 18"/>
          <p:cNvSpPr/>
          <p:nvPr>
            <p:custDataLst>
              <p:tags r:id="rId4"/>
            </p:custDataLst>
          </p:nvPr>
        </p:nvSpPr>
        <p:spPr>
          <a:xfrm flipH="1">
            <a:off x="8169874" y="190778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8" name="矩形 27"/>
          <p:cNvSpPr/>
          <p:nvPr>
            <p:custDataLst>
              <p:tags r:id="rId5"/>
            </p:custDataLst>
          </p:nvPr>
        </p:nvSpPr>
        <p:spPr>
          <a:xfrm>
            <a:off x="3079967" y="246577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利尿脱水药物与抗凝血药：增加出血风险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0" name="任意多边形 29"/>
          <p:cNvSpPr/>
          <p:nvPr>
            <p:custDataLst>
              <p:tags r:id="rId6"/>
            </p:custDataLst>
          </p:nvPr>
        </p:nvSpPr>
        <p:spPr>
          <a:xfrm flipV="1">
            <a:off x="3014642" y="240453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2" name="任意多边形 30"/>
          <p:cNvSpPr/>
          <p:nvPr>
            <p:custDataLst>
              <p:tags r:id="rId7"/>
            </p:custDataLst>
          </p:nvPr>
        </p:nvSpPr>
        <p:spPr>
          <a:xfrm flipH="1">
            <a:off x="8169874" y="274952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4" name="矩形 5"/>
          <p:cNvSpPr/>
          <p:nvPr>
            <p:custDataLst>
              <p:tags r:id="rId8"/>
            </p:custDataLst>
          </p:nvPr>
        </p:nvSpPr>
        <p:spPr>
          <a:xfrm>
            <a:off x="3079967" y="330751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利尿脱水药物与降糖药：降低血糖水平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任意多边形 7"/>
          <p:cNvSpPr/>
          <p:nvPr>
            <p:custDataLst>
              <p:tags r:id="rId9"/>
            </p:custDataLst>
          </p:nvPr>
        </p:nvSpPr>
        <p:spPr>
          <a:xfrm flipV="1">
            <a:off x="3014642" y="324627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8" name="任意多边形 8"/>
          <p:cNvSpPr/>
          <p:nvPr>
            <p:custDataLst>
              <p:tags r:id="rId10"/>
            </p:custDataLst>
          </p:nvPr>
        </p:nvSpPr>
        <p:spPr>
          <a:xfrm flipH="1">
            <a:off x="8169874" y="359126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0" name="矩形 10"/>
          <p:cNvSpPr/>
          <p:nvPr>
            <p:custDataLst>
              <p:tags r:id="rId11"/>
            </p:custDataLst>
          </p:nvPr>
        </p:nvSpPr>
        <p:spPr>
          <a:xfrm>
            <a:off x="3079967" y="414925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利尿脱水药物与抗癫痫药：增加癫痫发作风险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2" name="任意多边形 12"/>
          <p:cNvSpPr/>
          <p:nvPr>
            <p:custDataLst>
              <p:tags r:id="rId12"/>
            </p:custDataLst>
          </p:nvPr>
        </p:nvSpPr>
        <p:spPr>
          <a:xfrm flipV="1">
            <a:off x="3014642" y="408801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4" name="任意多边形 13"/>
          <p:cNvSpPr/>
          <p:nvPr>
            <p:custDataLst>
              <p:tags r:id="rId13"/>
            </p:custDataLst>
          </p:nvPr>
        </p:nvSpPr>
        <p:spPr>
          <a:xfrm flipH="1">
            <a:off x="8169874" y="443300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6" name="矩形 19"/>
          <p:cNvSpPr/>
          <p:nvPr>
            <p:custDataLst>
              <p:tags r:id="rId14"/>
            </p:custDataLst>
          </p:nvPr>
        </p:nvSpPr>
        <p:spPr>
          <a:xfrm>
            <a:off x="3079967" y="499099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利尿脱水药物与抗肿瘤药：影响药物疗效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8" name="任意多边形 21"/>
          <p:cNvSpPr/>
          <p:nvPr>
            <p:custDataLst>
              <p:tags r:id="rId15"/>
            </p:custDataLst>
          </p:nvPr>
        </p:nvSpPr>
        <p:spPr>
          <a:xfrm flipV="1">
            <a:off x="3014642" y="492975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0" name="任意多边形 22"/>
          <p:cNvSpPr/>
          <p:nvPr>
            <p:custDataLst>
              <p:tags r:id="rId16"/>
            </p:custDataLst>
          </p:nvPr>
        </p:nvSpPr>
        <p:spPr>
          <a:xfrm flipH="1">
            <a:off x="8169874" y="527474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2" name="矩形 38"/>
          <p:cNvSpPr/>
          <p:nvPr>
            <p:custDataLst>
              <p:tags r:id="rId17"/>
            </p:custDataLst>
          </p:nvPr>
        </p:nvSpPr>
        <p:spPr>
          <a:xfrm>
            <a:off x="3079967" y="583273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利尿脱水药物与抗抑郁药：增加抑郁症状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4" name="任意多边形 40"/>
          <p:cNvSpPr/>
          <p:nvPr>
            <p:custDataLst>
              <p:tags r:id="rId18"/>
            </p:custDataLst>
          </p:nvPr>
        </p:nvSpPr>
        <p:spPr>
          <a:xfrm flipV="1">
            <a:off x="3014642" y="577149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6" name="任意多边形 41"/>
          <p:cNvSpPr/>
          <p:nvPr>
            <p:custDataLst>
              <p:tags r:id="rId19"/>
            </p:custDataLst>
          </p:nvPr>
        </p:nvSpPr>
        <p:spPr>
          <a:xfrm flipH="1">
            <a:off x="8169874" y="611648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https://d.book118.com/035014113020011034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60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汉仪粗圆简</vt:lpstr>
      <vt:lpstr>Wingdings</vt:lpstr>
      <vt:lpstr>江城圆体 700W</vt:lpstr>
      <vt:lpstr>Calibri Light</vt:lpstr>
      <vt:lpstr>宋体</vt:lpstr>
      <vt:lpstr>微软雅黑</vt:lpstr>
      <vt:lpstr>Office Theme</vt:lpstr>
      <vt:lpstr>利尿脱水及降颅压药物课件</vt:lpstr>
      <vt:lpstr>目录</vt:lpstr>
      <vt:lpstr>单击添加章节标题</vt:lpstr>
      <vt:lpstr>利尿脱水药物概述</vt:lpstr>
      <vt:lpstr>利尿脱水药物的分类</vt:lpstr>
      <vt:lpstr>利尿脱水药物的作用机制</vt:lpstr>
      <vt:lpstr>利尿脱水药物的适应症</vt:lpstr>
      <vt:lpstr>常用利尿脱水药物</vt:lpstr>
      <vt:lpstr>呋塞米</vt:lpstr>
      <vt:lpstr>氢氯噻嗪</vt:lpstr>
      <vt:lpstr>螺内酯</vt:lpstr>
      <vt:lpstr>氨苯蝶啶</vt:lpstr>
      <vt:lpstr>利尿脱水药物的合理应用</vt:lpstr>
      <vt:lpstr>利尿脱水药物的选用原则</vt:lpstr>
      <vt:lpstr>利尿脱水药物的剂量调整</vt:lpstr>
      <vt:lpstr>利尿脱水药物的副作用及处理</vt:lpstr>
      <vt:lpstr>利尿脱水药物与其他药物的相互作用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2024-08-29T10:52:54.477</cp:lastPrinted>
  <dcterms:created xsi:type="dcterms:W3CDTF">2024-08-29T02:52:54Z</dcterms:created>
  <dcterms:modified xsi:type="dcterms:W3CDTF">2024-08-29T02:52:57Z</dcterms:modified>
</cp:coreProperties>
</file>