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57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07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78B81-0A72-4B66-8771-941F78C2C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8A8EF-C9F4-4BCB-9E7A-BE2E4D4AA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AF834-F184-4699-83DC-98031897D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FBF90-64FC-483F-BF1B-06B06BB9F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139920-9DB5-46BD-AC82-43D105620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E5EF9D-B479-4A44-9729-A64B546BA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63F7C4-9B55-4BA6-971A-D7735F302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9045D-7766-4206-A0C3-56A44034F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CA34B4-1D15-48AB-BE12-072E6E244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50F82-56C2-42FD-BF51-F506B5C25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17608-F0AE-421F-8F41-8C67597A3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565" r:id="rId2"/>
    <p:sldLayoutId id="2147487566" r:id="rId3"/>
    <p:sldLayoutId id="2147487567" r:id="rId4"/>
    <p:sldLayoutId id="2147487568" r:id="rId5"/>
    <p:sldLayoutId id="2147487569" r:id="rId6"/>
    <p:sldLayoutId id="2147487570" r:id="rId7"/>
    <p:sldLayoutId id="2147487571" r:id="rId8"/>
    <p:sldLayoutId id="2147487572" r:id="rId9"/>
    <p:sldLayoutId id="2147487573" r:id="rId10"/>
    <p:sldLayoutId id="214748757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89.xml" /><Relationship Id="rId20" Type="http://schemas.openxmlformats.org/officeDocument/2006/relationships/tags" Target="../tags/tag207.xml" /><Relationship Id="rId21" Type="http://schemas.openxmlformats.org/officeDocument/2006/relationships/tags" Target="../tags/tag208.xml" /><Relationship Id="rId22" Type="http://schemas.openxmlformats.org/officeDocument/2006/relationships/tags" Target="../tags/tag209.xml" /><Relationship Id="rId23" Type="http://schemas.openxmlformats.org/officeDocument/2006/relationships/tags" Target="../tags/tag210.xml" /><Relationship Id="rId24" Type="http://schemas.openxmlformats.org/officeDocument/2006/relationships/tags" Target="../tags/tag211.xml" /><Relationship Id="rId25" Type="http://schemas.openxmlformats.org/officeDocument/2006/relationships/tags" Target="../tags/tag212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14" Type="http://schemas.openxmlformats.org/officeDocument/2006/relationships/tags" Target="../tags/tag256.xml" /><Relationship Id="rId15" Type="http://schemas.openxmlformats.org/officeDocument/2006/relationships/tags" Target="../tags/tag257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14" Type="http://schemas.openxmlformats.org/officeDocument/2006/relationships/tags" Target="../tags/tag273.xml" /><Relationship Id="rId15" Type="http://schemas.openxmlformats.org/officeDocument/2006/relationships/tags" Target="../tags/tag274.xml" /><Relationship Id="rId16" Type="http://schemas.openxmlformats.org/officeDocument/2006/relationships/tags" Target="../tags/tag275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4.xml" /><Relationship Id="rId11" Type="http://schemas.openxmlformats.org/officeDocument/2006/relationships/tags" Target="../tags/tag285.xml" /><Relationship Id="rId12" Type="http://schemas.openxmlformats.org/officeDocument/2006/relationships/tags" Target="../tags/tag286.xml" /><Relationship Id="rId13" Type="http://schemas.openxmlformats.org/officeDocument/2006/relationships/tags" Target="../tags/tag287.xml" /><Relationship Id="rId14" Type="http://schemas.openxmlformats.org/officeDocument/2006/relationships/tags" Target="../tags/tag288.xml" /><Relationship Id="rId15" Type="http://schemas.openxmlformats.org/officeDocument/2006/relationships/tags" Target="../tags/tag289.xml" /><Relationship Id="rId16" Type="http://schemas.openxmlformats.org/officeDocument/2006/relationships/tags" Target="../tags/tag290.xml" /><Relationship Id="rId17" Type="http://schemas.openxmlformats.org/officeDocument/2006/relationships/tags" Target="../tags/tag291.xml" /><Relationship Id="rId2" Type="http://schemas.openxmlformats.org/officeDocument/2006/relationships/tags" Target="../tags/tag276.xml" /><Relationship Id="rId3" Type="http://schemas.openxmlformats.org/officeDocument/2006/relationships/tags" Target="../tags/tag277.xml" /><Relationship Id="rId4" Type="http://schemas.openxmlformats.org/officeDocument/2006/relationships/tags" Target="../tags/tag278.xml" /><Relationship Id="rId5" Type="http://schemas.openxmlformats.org/officeDocument/2006/relationships/tags" Target="../tags/tag279.xml" /><Relationship Id="rId6" Type="http://schemas.openxmlformats.org/officeDocument/2006/relationships/tags" Target="../tags/tag280.xml" /><Relationship Id="rId7" Type="http://schemas.openxmlformats.org/officeDocument/2006/relationships/tags" Target="../tags/tag281.xml" /><Relationship Id="rId8" Type="http://schemas.openxmlformats.org/officeDocument/2006/relationships/tags" Target="../tags/tag282.xml" /><Relationship Id="rId9" Type="http://schemas.openxmlformats.org/officeDocument/2006/relationships/tags" Target="../tags/tag28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0.xml" /><Relationship Id="rId11" Type="http://schemas.openxmlformats.org/officeDocument/2006/relationships/tags" Target="../tags/tag301.xml" /><Relationship Id="rId12" Type="http://schemas.openxmlformats.org/officeDocument/2006/relationships/tags" Target="../tags/tag302.xml" /><Relationship Id="rId13" Type="http://schemas.openxmlformats.org/officeDocument/2006/relationships/tags" Target="../tags/tag303.xml" /><Relationship Id="rId14" Type="http://schemas.openxmlformats.org/officeDocument/2006/relationships/tags" Target="../tags/tag304.xml" /><Relationship Id="rId15" Type="http://schemas.openxmlformats.org/officeDocument/2006/relationships/tags" Target="../tags/tag305.xml" /><Relationship Id="rId16" Type="http://schemas.openxmlformats.org/officeDocument/2006/relationships/tags" Target="../tags/tag306.xml" /><Relationship Id="rId2" Type="http://schemas.openxmlformats.org/officeDocument/2006/relationships/tags" Target="../tags/tag292.xml" /><Relationship Id="rId3" Type="http://schemas.openxmlformats.org/officeDocument/2006/relationships/tags" Target="../tags/tag293.xml" /><Relationship Id="rId4" Type="http://schemas.openxmlformats.org/officeDocument/2006/relationships/tags" Target="../tags/tag294.xml" /><Relationship Id="rId5" Type="http://schemas.openxmlformats.org/officeDocument/2006/relationships/tags" Target="../tags/tag295.xml" /><Relationship Id="rId6" Type="http://schemas.openxmlformats.org/officeDocument/2006/relationships/tags" Target="../tags/tag296.xml" /><Relationship Id="rId7" Type="http://schemas.openxmlformats.org/officeDocument/2006/relationships/tags" Target="../tags/tag297.xml" /><Relationship Id="rId8" Type="http://schemas.openxmlformats.org/officeDocument/2006/relationships/tags" Target="../tags/tag298.xml" /><Relationship Id="rId9" Type="http://schemas.openxmlformats.org/officeDocument/2006/relationships/tags" Target="../tags/tag29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04204434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xl脱硫系统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xl脱硫系统的概述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xl脱硫系统的组成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xl脱硫系统的工艺流程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xl脱硫系统的性能特点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xl脱硫系统的经济效益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xl脱硫系统的概述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xl脱硫系统的定义</a:t>
            </a:r>
            <a:endParaRPr lang="zh-CN" altLang="en-US"/>
          </a:p>
        </p:txBody>
      </p:sp>
      <p:sp>
        <p:nvSpPr>
          <p:cNvPr id="104916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9616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1437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8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2306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8812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2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7417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3636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7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9829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0947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0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2580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应用领域：广泛应用于电力、冶金、化工等行业。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2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9955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特点：高效、节能、环保，可有效降低烟气中二氧化硫的排放量。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03821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XL脱硫系统是一种用于去除烟气中二氧化硫的环保设备。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6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7884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工作原理：通过化学反应，将烟气中的二氧化硫转化为硫酸盐，从而实现脱硫。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xl脱硫系统的原理</a:t>
            </a:r>
            <a:endParaRPr lang="zh-CN" altLang="en-US"/>
          </a:p>
        </p:txBody>
      </p:sp>
      <p:sp>
        <p:nvSpPr>
          <p:cNvPr id="1049246" name="矩形 15"/>
          <p:cNvSpPr/>
          <p:nvPr>
            <p:custDataLst>
              <p:tags r:id="rId2"/>
            </p:custDataLst>
          </p:nvPr>
        </p:nvSpPr>
        <p:spPr>
          <a:xfrm>
            <a:off x="2291434" y="140323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脱硫原理：利用石灰石或石灰作为吸收剂，吸收烟气中的二氧化硫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任意多边形 17"/>
          <p:cNvSpPr/>
          <p:nvPr>
            <p:custDataLst>
              <p:tags r:id="rId3"/>
            </p:custDataLst>
          </p:nvPr>
        </p:nvSpPr>
        <p:spPr>
          <a:xfrm flipV="1">
            <a:off x="2210266" y="131953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任意多边形 18"/>
          <p:cNvSpPr/>
          <p:nvPr>
            <p:custDataLst>
              <p:tags r:id="rId4"/>
            </p:custDataLst>
          </p:nvPr>
        </p:nvSpPr>
        <p:spPr>
          <a:xfrm flipH="1">
            <a:off x="8615812" y="190039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27"/>
          <p:cNvSpPr/>
          <p:nvPr>
            <p:custDataLst>
              <p:tags r:id="rId5"/>
            </p:custDataLst>
          </p:nvPr>
        </p:nvSpPr>
        <p:spPr>
          <a:xfrm>
            <a:off x="2291434" y="2767880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脱硫过程：烟气通过吸收塔，吸收剂与烟气中的二氧化硫反应生成石膏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任意多边形 29"/>
          <p:cNvSpPr/>
          <p:nvPr>
            <p:custDataLst>
              <p:tags r:id="rId6"/>
            </p:custDataLst>
          </p:nvPr>
        </p:nvSpPr>
        <p:spPr>
          <a:xfrm flipV="1">
            <a:off x="2210266" y="2684175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任意多边形 30"/>
          <p:cNvSpPr/>
          <p:nvPr>
            <p:custDataLst>
              <p:tags r:id="rId7"/>
            </p:custDataLst>
          </p:nvPr>
        </p:nvSpPr>
        <p:spPr>
          <a:xfrm flipH="1">
            <a:off x="8615812" y="3265037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矩形 5"/>
          <p:cNvSpPr/>
          <p:nvPr>
            <p:custDataLst>
              <p:tags r:id="rId8"/>
            </p:custDataLst>
          </p:nvPr>
        </p:nvSpPr>
        <p:spPr>
          <a:xfrm>
            <a:off x="2291434" y="413252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脱硫效率：脱硫效率可达90%以上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任意多边形 7"/>
          <p:cNvSpPr/>
          <p:nvPr>
            <p:custDataLst>
              <p:tags r:id="rId9"/>
            </p:custDataLst>
          </p:nvPr>
        </p:nvSpPr>
        <p:spPr>
          <a:xfrm flipV="1">
            <a:off x="2210266" y="404882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任意多边形 8"/>
          <p:cNvSpPr/>
          <p:nvPr>
            <p:custDataLst>
              <p:tags r:id="rId10"/>
            </p:custDataLst>
          </p:nvPr>
        </p:nvSpPr>
        <p:spPr>
          <a:xfrm flipH="1">
            <a:off x="8615812" y="462968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10"/>
          <p:cNvSpPr/>
          <p:nvPr>
            <p:custDataLst>
              <p:tags r:id="rId11"/>
            </p:custDataLst>
          </p:nvPr>
        </p:nvSpPr>
        <p:spPr>
          <a:xfrm>
            <a:off x="2291434" y="5497171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脱硫副产物：石膏可以作为建筑材料使用，实现资源化利用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任意多边形 12"/>
          <p:cNvSpPr/>
          <p:nvPr>
            <p:custDataLst>
              <p:tags r:id="rId12"/>
            </p:custDataLst>
          </p:nvPr>
        </p:nvSpPr>
        <p:spPr>
          <a:xfrm flipV="1">
            <a:off x="2210266" y="5413466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任意多边形 13"/>
          <p:cNvSpPr/>
          <p:nvPr>
            <p:custDataLst>
              <p:tags r:id="rId13"/>
            </p:custDataLst>
          </p:nvPr>
        </p:nvSpPr>
        <p:spPr>
          <a:xfrm flipH="1">
            <a:off x="8615812" y="5994328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xl脱硫系统的应用场景</a:t>
            </a:r>
            <a:endParaRPr lang="zh-CN" altLang="en-US"/>
          </a:p>
        </p:txBody>
      </p:sp>
      <p:sp>
        <p:nvSpPr>
          <p:cNvPr id="1049328" name="对角圆角矩形 52"/>
          <p:cNvSpPr/>
          <p:nvPr>
            <p:custDataLst>
              <p:tags r:id="rId2"/>
            </p:custDataLst>
          </p:nvPr>
        </p:nvSpPr>
        <p:spPr>
          <a:xfrm>
            <a:off x="608330" y="1472438"/>
            <a:ext cx="5253310" cy="1279488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对角圆角矩形 53"/>
          <p:cNvSpPr/>
          <p:nvPr>
            <p:custDataLst>
              <p:tags r:id="rId3"/>
            </p:custDataLst>
          </p:nvPr>
        </p:nvSpPr>
        <p:spPr>
          <a:xfrm>
            <a:off x="608330" y="1339748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直角三角形 54"/>
          <p:cNvSpPr/>
          <p:nvPr>
            <p:custDataLst>
              <p:tags r:id="rId4"/>
            </p:custDataLst>
          </p:nvPr>
        </p:nvSpPr>
        <p:spPr>
          <a:xfrm>
            <a:off x="1134467" y="1340409"/>
            <a:ext cx="79218" cy="1320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文本框 56"/>
          <p:cNvSpPr txBox="1"/>
          <p:nvPr>
            <p:custDataLst>
              <p:tags r:id="rId5"/>
            </p:custDataLst>
          </p:nvPr>
        </p:nvSpPr>
        <p:spPr>
          <a:xfrm>
            <a:off x="1168794" y="1525910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燃煤电厂：用于去除烟气中的二氧化硫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对角圆角矩形 9"/>
          <p:cNvSpPr/>
          <p:nvPr>
            <p:custDataLst>
              <p:tags r:id="rId6"/>
            </p:custDataLst>
          </p:nvPr>
        </p:nvSpPr>
        <p:spPr>
          <a:xfrm>
            <a:off x="6323876" y="1472438"/>
            <a:ext cx="5253310" cy="1279488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对角圆角矩形 10"/>
          <p:cNvSpPr/>
          <p:nvPr>
            <p:custDataLst>
              <p:tags r:id="rId7"/>
            </p:custDataLst>
          </p:nvPr>
        </p:nvSpPr>
        <p:spPr>
          <a:xfrm>
            <a:off x="6323876" y="1339748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直角三角形 11"/>
          <p:cNvSpPr/>
          <p:nvPr>
            <p:custDataLst>
              <p:tags r:id="rId8"/>
            </p:custDataLst>
          </p:nvPr>
        </p:nvSpPr>
        <p:spPr>
          <a:xfrm>
            <a:off x="6849353" y="1340409"/>
            <a:ext cx="79218" cy="1320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文本框 12"/>
          <p:cNvSpPr txBox="1"/>
          <p:nvPr>
            <p:custDataLst>
              <p:tags r:id="rId9"/>
            </p:custDataLst>
          </p:nvPr>
        </p:nvSpPr>
        <p:spPr>
          <a:xfrm>
            <a:off x="6883680" y="1532511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化工厂：用于去除烟气中的二氧化硫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对角圆角矩形 5"/>
          <p:cNvSpPr/>
          <p:nvPr>
            <p:custDataLst>
              <p:tags r:id="rId10"/>
            </p:custDataLst>
          </p:nvPr>
        </p:nvSpPr>
        <p:spPr>
          <a:xfrm>
            <a:off x="608330" y="3211263"/>
            <a:ext cx="5253310" cy="1279488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对角圆角矩形 6"/>
          <p:cNvSpPr/>
          <p:nvPr>
            <p:custDataLst>
              <p:tags r:id="rId11"/>
            </p:custDataLst>
          </p:nvPr>
        </p:nvSpPr>
        <p:spPr>
          <a:xfrm>
            <a:off x="608330" y="3078574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直角三角形 7"/>
          <p:cNvSpPr/>
          <p:nvPr>
            <p:custDataLst>
              <p:tags r:id="rId12"/>
            </p:custDataLst>
          </p:nvPr>
        </p:nvSpPr>
        <p:spPr>
          <a:xfrm>
            <a:off x="1134467" y="3079234"/>
            <a:ext cx="79218" cy="1320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文本框 8"/>
          <p:cNvSpPr txBox="1"/>
          <p:nvPr>
            <p:custDataLst>
              <p:tags r:id="rId13"/>
            </p:custDataLst>
          </p:nvPr>
        </p:nvSpPr>
        <p:spPr>
          <a:xfrm>
            <a:off x="1168794" y="3271336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钢铁厂：用于去除烟气中的二氧化硫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对角圆角矩形 14"/>
          <p:cNvSpPr/>
          <p:nvPr>
            <p:custDataLst>
              <p:tags r:id="rId14"/>
            </p:custDataLst>
          </p:nvPr>
        </p:nvSpPr>
        <p:spPr>
          <a:xfrm>
            <a:off x="6323876" y="3211263"/>
            <a:ext cx="5253310" cy="1279488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对角圆角矩形 18"/>
          <p:cNvSpPr/>
          <p:nvPr>
            <p:custDataLst>
              <p:tags r:id="rId15"/>
            </p:custDataLst>
          </p:nvPr>
        </p:nvSpPr>
        <p:spPr>
          <a:xfrm>
            <a:off x="6323876" y="3078574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直角三角形 19"/>
          <p:cNvSpPr/>
          <p:nvPr>
            <p:custDataLst>
              <p:tags r:id="rId16"/>
            </p:custDataLst>
          </p:nvPr>
        </p:nvSpPr>
        <p:spPr>
          <a:xfrm>
            <a:off x="6849353" y="3079234"/>
            <a:ext cx="79218" cy="1320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文本框 20"/>
          <p:cNvSpPr txBox="1"/>
          <p:nvPr>
            <p:custDataLst>
              <p:tags r:id="rId17"/>
            </p:custDataLst>
          </p:nvPr>
        </p:nvSpPr>
        <p:spPr>
          <a:xfrm>
            <a:off x="6883680" y="3271336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垃圾焚烧厂：用于去除烟气中的二氧化硫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对角圆角矩形 15"/>
          <p:cNvSpPr/>
          <p:nvPr>
            <p:custDataLst>
              <p:tags r:id="rId18"/>
            </p:custDataLst>
          </p:nvPr>
        </p:nvSpPr>
        <p:spPr>
          <a:xfrm>
            <a:off x="608330" y="4950088"/>
            <a:ext cx="5253310" cy="1279488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对角圆角矩形 16"/>
          <p:cNvSpPr/>
          <p:nvPr>
            <p:custDataLst>
              <p:tags r:id="rId19"/>
            </p:custDataLst>
          </p:nvPr>
        </p:nvSpPr>
        <p:spPr>
          <a:xfrm>
            <a:off x="608330" y="4816739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直角三角形 17"/>
          <p:cNvSpPr/>
          <p:nvPr>
            <p:custDataLst>
              <p:tags r:id="rId20"/>
            </p:custDataLst>
          </p:nvPr>
        </p:nvSpPr>
        <p:spPr>
          <a:xfrm>
            <a:off x="1134467" y="4812778"/>
            <a:ext cx="79218" cy="1320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文本框 27"/>
          <p:cNvSpPr txBox="1"/>
          <p:nvPr>
            <p:custDataLst>
              <p:tags r:id="rId21"/>
            </p:custDataLst>
          </p:nvPr>
        </p:nvSpPr>
        <p:spPr>
          <a:xfrm>
            <a:off x="1168794" y="5010162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水泥厂：用于去除烟气中的二氧化硫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对角圆角矩形 22"/>
          <p:cNvSpPr/>
          <p:nvPr>
            <p:custDataLst>
              <p:tags r:id="rId22"/>
            </p:custDataLst>
          </p:nvPr>
        </p:nvSpPr>
        <p:spPr>
          <a:xfrm>
            <a:off x="6323876" y="4950088"/>
            <a:ext cx="5253310" cy="1279488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对角圆角矩形 23"/>
          <p:cNvSpPr/>
          <p:nvPr>
            <p:custDataLst>
              <p:tags r:id="rId23"/>
            </p:custDataLst>
          </p:nvPr>
        </p:nvSpPr>
        <p:spPr>
          <a:xfrm>
            <a:off x="6323876" y="4816739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直角三角形 24"/>
          <p:cNvSpPr/>
          <p:nvPr>
            <p:custDataLst>
              <p:tags r:id="rId24"/>
            </p:custDataLst>
          </p:nvPr>
        </p:nvSpPr>
        <p:spPr>
          <a:xfrm>
            <a:off x="6849353" y="4812778"/>
            <a:ext cx="79218" cy="132029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文本框 25"/>
          <p:cNvSpPr txBox="1"/>
          <p:nvPr>
            <p:custDataLst>
              <p:tags r:id="rId25"/>
            </p:custDataLst>
          </p:nvPr>
        </p:nvSpPr>
        <p:spPr>
          <a:xfrm>
            <a:off x="6883680" y="5010162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生物质电厂：用于去除烟气中的二氧化硫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434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xl脱硫系统的组成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吸收剂</a:t>
            </a:r>
            <a:endParaRPr lang="zh-CN" altLang="en-US"/>
          </a:p>
        </p:txBody>
      </p:sp>
      <p:sp>
        <p:nvSpPr>
          <p:cNvPr id="1049510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石灰石：主要成分为碳酸钙，用于吸收二氧化硫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石膏：主要成分为硫酸钙，用于吸收二氧化硫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氧化镁：主要成分为氧化镁，用于吸收二氧化硫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氢氧化钠：主要成分为氢氧化钠，用于吸收二氧化硫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9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氧化剂</a:t>
            </a:r>
            <a:endParaRPr lang="zh-CN" altLang="en-US"/>
          </a:p>
        </p:txBody>
      </p:sp>
      <p:sp>
        <p:nvSpPr>
          <p:cNvPr id="1049592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9616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1437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96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2306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8812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0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7417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3636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0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9829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0947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8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2580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氧化剂的添加方式：通常通过喷嘴或喷枪直接喷入烟道中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10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9955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氧化剂的用量：根据烟气中SO2的浓度和脱硫效率的要求来确定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12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03821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氧化剂的作用：在脱硫过程中，氧化剂可以将SO2氧化为SO3，以便于后续的吸收和净化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14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7884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常见的氧化剂：如Na2SO3、Na2S2O5等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7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催化剂</a:t>
            </a:r>
            <a:endParaRPr lang="zh-CN" altLang="en-US"/>
          </a:p>
        </p:txBody>
      </p:sp>
      <p:sp>
        <p:nvSpPr>
          <p:cNvPr id="1049674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作用：加速化学反应，提高脱硫效率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类型：主要有石灰石、石膏、氧化镁等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8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工作原理：通过化学反应，将SO2转化为无害物质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0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性能要求：稳定性好，耐腐蚀，抗磨损，使用寿命长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73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脱硫剂的再生系统</a:t>
            </a:r>
            <a:endParaRPr lang="zh-CN" altLang="en-US"/>
          </a:p>
        </p:txBody>
      </p:sp>
      <p:sp>
        <p:nvSpPr>
          <p:cNvPr id="1049740" name="弧形 58"/>
          <p:cNvSpPr/>
          <p:nvPr>
            <p:custDataLst>
              <p:tags r:id="rId2"/>
            </p:custDataLst>
          </p:nvPr>
        </p:nvSpPr>
        <p:spPr>
          <a:xfrm>
            <a:off x="8107509" y="204969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2" name="弧形 57"/>
          <p:cNvSpPr/>
          <p:nvPr>
            <p:custDataLst>
              <p:tags r:id="rId3"/>
            </p:custDataLst>
          </p:nvPr>
        </p:nvSpPr>
        <p:spPr>
          <a:xfrm>
            <a:off x="608330" y="204969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4" name="椭圆 22"/>
          <p:cNvSpPr/>
          <p:nvPr>
            <p:custDataLst>
              <p:tags r:id="rId4"/>
            </p:custDataLst>
          </p:nvPr>
        </p:nvSpPr>
        <p:spPr>
          <a:xfrm>
            <a:off x="8448679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6" name="椭圆 23"/>
          <p:cNvSpPr/>
          <p:nvPr>
            <p:custDataLst>
              <p:tags r:id="rId5"/>
            </p:custDataLst>
          </p:nvPr>
        </p:nvSpPr>
        <p:spPr>
          <a:xfrm>
            <a:off x="8834838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8" name="正文"/>
          <p:cNvSpPr txBox="1"/>
          <p:nvPr>
            <p:custDataLst>
              <p:tags r:id="rId6"/>
            </p:custDataLst>
          </p:nvPr>
        </p:nvSpPr>
        <p:spPr>
          <a:xfrm>
            <a:off x="8901385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脱硫剂的再生效果评估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50" name="椭圆 24"/>
          <p:cNvSpPr/>
          <p:nvPr>
            <p:custDataLst>
              <p:tags r:id="rId7"/>
            </p:custDataLst>
          </p:nvPr>
        </p:nvSpPr>
        <p:spPr>
          <a:xfrm>
            <a:off x="6016437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2" name="椭圆 25"/>
          <p:cNvSpPr/>
          <p:nvPr>
            <p:custDataLst>
              <p:tags r:id="rId8"/>
            </p:custDataLst>
          </p:nvPr>
        </p:nvSpPr>
        <p:spPr>
          <a:xfrm>
            <a:off x="6401659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4" name="正文"/>
          <p:cNvSpPr txBox="1"/>
          <p:nvPr>
            <p:custDataLst>
              <p:tags r:id="rId9"/>
            </p:custDataLst>
          </p:nvPr>
        </p:nvSpPr>
        <p:spPr>
          <a:xfrm>
            <a:off x="6469143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脱硫剂的再生设备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6" name="椭圆 7"/>
          <p:cNvSpPr/>
          <p:nvPr>
            <p:custDataLst>
              <p:tags r:id="rId10"/>
            </p:custDataLst>
          </p:nvPr>
        </p:nvSpPr>
        <p:spPr>
          <a:xfrm>
            <a:off x="3584195" y="232525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8" name="椭圆 9"/>
          <p:cNvSpPr/>
          <p:nvPr>
            <p:custDataLst>
              <p:tags r:id="rId11"/>
            </p:custDataLst>
          </p:nvPr>
        </p:nvSpPr>
        <p:spPr>
          <a:xfrm>
            <a:off x="396941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0" name="正文"/>
          <p:cNvSpPr txBox="1"/>
          <p:nvPr>
            <p:custDataLst>
              <p:tags r:id="rId12"/>
            </p:custDataLst>
          </p:nvPr>
        </p:nvSpPr>
        <p:spPr>
          <a:xfrm>
            <a:off x="403690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脱硫剂的再生过程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62" name="椭圆 5"/>
          <p:cNvSpPr/>
          <p:nvPr>
            <p:custDataLst>
              <p:tags r:id="rId13"/>
            </p:custDataLst>
          </p:nvPr>
        </p:nvSpPr>
        <p:spPr>
          <a:xfrm>
            <a:off x="875455" y="232525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4" name="椭圆 4"/>
          <p:cNvSpPr/>
          <p:nvPr>
            <p:custDataLst>
              <p:tags r:id="rId14"/>
            </p:custDataLst>
          </p:nvPr>
        </p:nvSpPr>
        <p:spPr>
          <a:xfrm>
            <a:off x="1260677" y="238336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6" name="正文"/>
          <p:cNvSpPr txBox="1"/>
          <p:nvPr>
            <p:custDataLst>
              <p:tags r:id="rId15"/>
            </p:custDataLst>
          </p:nvPr>
        </p:nvSpPr>
        <p:spPr>
          <a:xfrm>
            <a:off x="1328161" y="316787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脱硫剂的再生原理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82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4982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xl脱硫系统的工艺流程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90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烟气处理流程</a:t>
            </a:r>
            <a:endParaRPr lang="zh-CN" altLang="en-US"/>
          </a:p>
        </p:txBody>
      </p:sp>
      <p:sp>
        <p:nvSpPr>
          <p:cNvPr id="1049902" name="圆角矩形 26"/>
          <p:cNvSpPr/>
          <p:nvPr>
            <p:custDataLst>
              <p:tags r:id="rId2"/>
            </p:custDataLst>
          </p:nvPr>
        </p:nvSpPr>
        <p:spPr>
          <a:xfrm>
            <a:off x="608330" y="1778558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904" name="圆角矩形 28"/>
          <p:cNvSpPr/>
          <p:nvPr>
            <p:custDataLst>
              <p:tags r:id="rId3"/>
            </p:custDataLst>
          </p:nvPr>
        </p:nvSpPr>
        <p:spPr>
          <a:xfrm>
            <a:off x="610874" y="1778558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906" name="文本框 31"/>
          <p:cNvSpPr txBox="1"/>
          <p:nvPr>
            <p:custDataLst>
              <p:tags r:id="rId4"/>
            </p:custDataLst>
          </p:nvPr>
        </p:nvSpPr>
        <p:spPr>
          <a:xfrm>
            <a:off x="692922" y="2200247"/>
            <a:ext cx="1825865" cy="345491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烟气收集：从锅炉或工业设备中收集含有硫氧化物的烟气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08" name="圆角矩形 29"/>
          <p:cNvSpPr/>
          <p:nvPr>
            <p:custDataLst>
              <p:tags r:id="rId5"/>
            </p:custDataLst>
          </p:nvPr>
        </p:nvSpPr>
        <p:spPr>
          <a:xfrm>
            <a:off x="2852247" y="1778558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910" name="圆角矩形 32"/>
          <p:cNvSpPr/>
          <p:nvPr>
            <p:custDataLst>
              <p:tags r:id="rId6"/>
            </p:custDataLst>
          </p:nvPr>
        </p:nvSpPr>
        <p:spPr>
          <a:xfrm>
            <a:off x="2854791" y="1778558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912" name="文本框 34"/>
          <p:cNvSpPr txBox="1"/>
          <p:nvPr>
            <p:custDataLst>
              <p:tags r:id="rId7"/>
            </p:custDataLst>
          </p:nvPr>
        </p:nvSpPr>
        <p:spPr>
          <a:xfrm>
            <a:off x="2936839" y="2200247"/>
            <a:ext cx="1825865" cy="345628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烟气冷却：将烟气温度降低至适宜脱硫的温度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14" name="圆角矩形 3"/>
          <p:cNvSpPr/>
          <p:nvPr>
            <p:custDataLst>
              <p:tags r:id="rId8"/>
            </p:custDataLst>
          </p:nvPr>
        </p:nvSpPr>
        <p:spPr>
          <a:xfrm>
            <a:off x="5096165" y="1778558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916" name="圆角矩形 4"/>
          <p:cNvSpPr/>
          <p:nvPr>
            <p:custDataLst>
              <p:tags r:id="rId9"/>
            </p:custDataLst>
          </p:nvPr>
        </p:nvSpPr>
        <p:spPr>
          <a:xfrm>
            <a:off x="5098073" y="1778558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918" name="文本框 5"/>
          <p:cNvSpPr txBox="1"/>
          <p:nvPr>
            <p:custDataLst>
              <p:tags r:id="rId10"/>
            </p:custDataLst>
          </p:nvPr>
        </p:nvSpPr>
        <p:spPr>
          <a:xfrm>
            <a:off x="5180121" y="2200247"/>
            <a:ext cx="1825865" cy="3456280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烟气洗涤：使用脱硫剂（如石灰石、石膏等）与烟气接触，吸收硫氧化物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0" name="圆角矩形 8"/>
          <p:cNvSpPr/>
          <p:nvPr>
            <p:custDataLst>
              <p:tags r:id="rId11"/>
            </p:custDataLst>
          </p:nvPr>
        </p:nvSpPr>
        <p:spPr>
          <a:xfrm>
            <a:off x="7340082" y="1778558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922" name="圆角矩形 9"/>
          <p:cNvSpPr/>
          <p:nvPr>
            <p:custDataLst>
              <p:tags r:id="rId12"/>
            </p:custDataLst>
          </p:nvPr>
        </p:nvSpPr>
        <p:spPr>
          <a:xfrm>
            <a:off x="7341990" y="1778558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924" name="文本框 10"/>
          <p:cNvSpPr txBox="1"/>
          <p:nvPr>
            <p:custDataLst>
              <p:tags r:id="rId13"/>
            </p:custDataLst>
          </p:nvPr>
        </p:nvSpPr>
        <p:spPr>
          <a:xfrm>
            <a:off x="7424038" y="2200247"/>
            <a:ext cx="1825865" cy="345628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烟气干燥：将洗涤后的烟气进行干燥处理，去除水分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6" name="圆角矩形 6"/>
          <p:cNvSpPr/>
          <p:nvPr>
            <p:custDataLst>
              <p:tags r:id="rId14"/>
            </p:custDataLst>
          </p:nvPr>
        </p:nvSpPr>
        <p:spPr>
          <a:xfrm>
            <a:off x="9583999" y="1779830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928" name="圆角矩形 7"/>
          <p:cNvSpPr/>
          <p:nvPr>
            <p:custDataLst>
              <p:tags r:id="rId15"/>
            </p:custDataLst>
          </p:nvPr>
        </p:nvSpPr>
        <p:spPr>
          <a:xfrm>
            <a:off x="9585907" y="1779830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930" name="文本框 11"/>
          <p:cNvSpPr txBox="1"/>
          <p:nvPr>
            <p:custDataLst>
              <p:tags r:id="rId16"/>
            </p:custDataLst>
          </p:nvPr>
        </p:nvSpPr>
        <p:spPr>
          <a:xfrm>
            <a:off x="9667955" y="2202155"/>
            <a:ext cx="1825865" cy="345628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烟气排放：将处理后的烟气排放到大气中，满足环保要求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98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吸收塔流程</a:t>
            </a:r>
            <a:endParaRPr lang="zh-CN" altLang="en-US"/>
          </a:p>
        </p:txBody>
      </p:sp>
      <p:sp>
        <p:nvSpPr>
          <p:cNvPr id="1049990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92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94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96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吸收塔操作步骤：石灰石浆液制备、喷淋、填料层吸收、石膏结晶等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98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00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02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04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吸收塔结构：包括塔体、喷淋层、填料层等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06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08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10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12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吸收塔工作原理：利用石灰石浆液吸收烟气中的二氧化硫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14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16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18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20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吸收塔维护与保养：定期检查、清洗、更换填料等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07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再生塔流程</a:t>
            </a:r>
            <a:endParaRPr lang="zh-CN" altLang="en-US"/>
          </a:p>
        </p:txBody>
      </p:sp>
      <p:sp>
        <p:nvSpPr>
          <p:cNvPr id="1050080" name="矩形 5"/>
          <p:cNvSpPr/>
          <p:nvPr>
            <p:custDataLst>
              <p:tags r:id="rId2"/>
            </p:custDataLst>
          </p:nvPr>
        </p:nvSpPr>
        <p:spPr>
          <a:xfrm>
            <a:off x="729533" y="1324857"/>
            <a:ext cx="3328403" cy="22842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82" name="矩形 10"/>
          <p:cNvSpPr/>
          <p:nvPr>
            <p:custDataLst>
              <p:tags r:id="rId3"/>
            </p:custDataLst>
          </p:nvPr>
        </p:nvSpPr>
        <p:spPr>
          <a:xfrm>
            <a:off x="1089106" y="1319530"/>
            <a:ext cx="539359" cy="2796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84" name="TextBox 2"/>
          <p:cNvSpPr txBox="1"/>
          <p:nvPr>
            <p:custDataLst>
              <p:tags r:id="rId4"/>
            </p:custDataLst>
          </p:nvPr>
        </p:nvSpPr>
        <p:spPr>
          <a:xfrm>
            <a:off x="886680" y="2105263"/>
            <a:ext cx="2986195" cy="13393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吸收塔：吸收烟气中的二氧化硫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086" name="矩形 6"/>
          <p:cNvSpPr/>
          <p:nvPr>
            <p:custDataLst>
              <p:tags r:id="rId5"/>
            </p:custDataLst>
          </p:nvPr>
        </p:nvSpPr>
        <p:spPr>
          <a:xfrm>
            <a:off x="4429136" y="1324857"/>
            <a:ext cx="3328403" cy="22842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88" name="矩形 11"/>
          <p:cNvSpPr/>
          <p:nvPr>
            <p:custDataLst>
              <p:tags r:id="rId6"/>
            </p:custDataLst>
          </p:nvPr>
        </p:nvSpPr>
        <p:spPr>
          <a:xfrm>
            <a:off x="4808685" y="1319530"/>
            <a:ext cx="539359" cy="2796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90" name="TextBox 2"/>
          <p:cNvSpPr txBox="1"/>
          <p:nvPr>
            <p:custDataLst>
              <p:tags r:id="rId7"/>
            </p:custDataLst>
          </p:nvPr>
        </p:nvSpPr>
        <p:spPr>
          <a:xfrm>
            <a:off x="4586282" y="2105263"/>
            <a:ext cx="2986195" cy="13393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氧化塔：将吸收的亚硫酸钙氧化为硫酸钙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092" name="矩形 7"/>
          <p:cNvSpPr/>
          <p:nvPr>
            <p:custDataLst>
              <p:tags r:id="rId8"/>
            </p:custDataLst>
          </p:nvPr>
        </p:nvSpPr>
        <p:spPr>
          <a:xfrm>
            <a:off x="8128073" y="1324857"/>
            <a:ext cx="3328403" cy="22842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94" name="矩形 12"/>
          <p:cNvSpPr/>
          <p:nvPr>
            <p:custDataLst>
              <p:tags r:id="rId9"/>
            </p:custDataLst>
          </p:nvPr>
        </p:nvSpPr>
        <p:spPr>
          <a:xfrm>
            <a:off x="8527598" y="1319530"/>
            <a:ext cx="539359" cy="2796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96" name="TextBox 2"/>
          <p:cNvSpPr txBox="1"/>
          <p:nvPr>
            <p:custDataLst>
              <p:tags r:id="rId10"/>
            </p:custDataLst>
          </p:nvPr>
        </p:nvSpPr>
        <p:spPr>
          <a:xfrm>
            <a:off x="8285219" y="2105263"/>
            <a:ext cx="2986195" cy="13393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结晶塔：将硫酸钙结晶为石膏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098" name="矩形 33"/>
          <p:cNvSpPr/>
          <p:nvPr>
            <p:custDataLst>
              <p:tags r:id="rId11"/>
            </p:custDataLst>
          </p:nvPr>
        </p:nvSpPr>
        <p:spPr>
          <a:xfrm>
            <a:off x="2583996" y="3965718"/>
            <a:ext cx="3328403" cy="22842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00" name="矩形 37"/>
          <p:cNvSpPr/>
          <p:nvPr>
            <p:custDataLst>
              <p:tags r:id="rId12"/>
            </p:custDataLst>
          </p:nvPr>
        </p:nvSpPr>
        <p:spPr>
          <a:xfrm>
            <a:off x="2943568" y="3960391"/>
            <a:ext cx="539359" cy="2796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02" name="TextBox 2"/>
          <p:cNvSpPr txBox="1"/>
          <p:nvPr>
            <p:custDataLst>
              <p:tags r:id="rId13"/>
            </p:custDataLst>
          </p:nvPr>
        </p:nvSpPr>
        <p:spPr>
          <a:xfrm>
            <a:off x="2741142" y="4746124"/>
            <a:ext cx="2986195" cy="13393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脱水塔：将石膏脱水，形成石膏产品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104" name="矩形 34"/>
          <p:cNvSpPr/>
          <p:nvPr>
            <p:custDataLst>
              <p:tags r:id="rId14"/>
            </p:custDataLst>
          </p:nvPr>
        </p:nvSpPr>
        <p:spPr>
          <a:xfrm>
            <a:off x="6283598" y="3965718"/>
            <a:ext cx="3328403" cy="22842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06" name="矩形 38"/>
          <p:cNvSpPr/>
          <p:nvPr>
            <p:custDataLst>
              <p:tags r:id="rId15"/>
            </p:custDataLst>
          </p:nvPr>
        </p:nvSpPr>
        <p:spPr>
          <a:xfrm>
            <a:off x="6663147" y="3960391"/>
            <a:ext cx="539359" cy="2796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08" name="TextBox 2"/>
          <p:cNvSpPr txBox="1"/>
          <p:nvPr>
            <p:custDataLst>
              <p:tags r:id="rId16"/>
            </p:custDataLst>
          </p:nvPr>
        </p:nvSpPr>
        <p:spPr>
          <a:xfrm>
            <a:off x="6440745" y="4746124"/>
            <a:ext cx="2986195" cy="13393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排放塔：将脱水后的石膏产品排放到指定地点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https://d.book118.com/035042044343011110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5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0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1_1"/>
  <p:tag name="KSO_WM_UNIT_INDEX" val="1_1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1_2"/>
  <p:tag name="KSO_WM_UNIT_INDEX" val="1_1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2_1"/>
  <p:tag name="KSO_WM_UNIT_INDEX" val="1_2_1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2_2"/>
  <p:tag name="KSO_WM_UNIT_INDEX" val="1_2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3_1"/>
  <p:tag name="KSO_WM_UNIT_INDEX" val="1_3_1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3_2"/>
  <p:tag name="KSO_WM_UNIT_INDEX" val="1_3_2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4_1"/>
  <p:tag name="KSO_WM_UNIT_INDEX" val="1_4_1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4_2"/>
  <p:tag name="KSO_WM_UNIT_INDEX" val="1_4_2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5_1"/>
  <p:tag name="KSO_WM_UNIT_INDEX" val="1_5_1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5_2"/>
  <p:tag name="KSO_WM_UNIT_INDEX" val="1_5_2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xl脱硫系统</vt:lpstr>
      <vt:lpstr>目录</vt:lpstr>
      <vt:lpstr>添加章节标题</vt:lpstr>
      <vt:lpstr>xl脱硫系统的概述</vt:lpstr>
      <vt:lpstr>xl脱硫系统的定义</vt:lpstr>
      <vt:lpstr>xl脱硫系统的原理</vt:lpstr>
      <vt:lpstr>xl脱硫系统的应用场景</vt:lpstr>
      <vt:lpstr>xl脱硫系统的组成</vt:lpstr>
      <vt:lpstr>吸收剂</vt:lpstr>
      <vt:lpstr>氧化剂</vt:lpstr>
      <vt:lpstr>催化剂</vt:lpstr>
      <vt:lpstr>脱硫剂的再生系统</vt:lpstr>
      <vt:lpstr>xl脱硫系统的工艺流程</vt:lpstr>
      <vt:lpstr>烟气处理流程</vt:lpstr>
      <vt:lpstr>吸收塔流程</vt:lpstr>
      <vt:lpstr>再生塔流程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2024-09-16T12:44:26.333</cp:lastPrinted>
  <dcterms:created xsi:type="dcterms:W3CDTF">2024-09-16T04:44:26Z</dcterms:created>
  <dcterms:modified xsi:type="dcterms:W3CDTF">2024-09-16T04:44:29Z</dcterms:modified>
</cp:coreProperties>
</file>