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619111-9C55-4E53-BE03-02BC08BF2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1EB511-9E47-4013-B476-0F7C4FB46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2D436B-8AA4-4C95-A307-462F5BA5E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142C6F-9E81-4FED-B61D-26F9F5EB4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FE458F-674B-4986-821B-A77ED7267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CED98E-A2F8-4705-972D-5547C465F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E823EB-54BF-4B20-837A-E6410B0F6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2652BF-A84D-42D3-BC3C-238BCCE05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2F8781-4A01-4BD9-A4A5-85A0B6D8C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6F485C-47FF-4772-BEE9-70BD69ABE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5737C7-FEA6-48FD-B388-60ED89089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042343240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97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小儿病毒性脑炎演讲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小儿病毒性脑炎概述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小儿病毒性脑炎的治疗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小儿病毒性脑炎的预防与护理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小儿病毒性脑炎的案例分析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演讲目的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2005013" y="2780824"/>
            <a:ext cx="2267763" cy="1552257"/>
            <a:chOff x="2005013" y="2780824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2005013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提高公众对小儿病毒性脑炎的认识和重视。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850265" y="2780824"/>
            <a:ext cx="2267763" cy="1552257"/>
            <a:chOff x="5850265" y="2780824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5850265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介绍小儿病毒性脑炎的发病机制、临床表现和治疗方法。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9743259" y="2780824"/>
            <a:ext cx="2267763" cy="1552257"/>
            <a:chOff x="9743259" y="2780824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9743259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强调预防小儿病毒性脑炎的重要性。</a:t>
              </a:r>
            </a:p>
          </p:txBody>
        </p:sp>
      </p:grp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47813" y="4407218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38450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9670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7284451" y="1940227"/>
            <a:ext cx="550450" cy="526446"/>
            <a:chOff x="7284451" y="1940227"/>
            <a:chExt cx="550450" cy="526446"/>
          </a:xfrm>
        </p:grpSpPr>
        <p:sp>
          <p:nvSpPr>
            <p:cNvPr id="63" name="Freeform 63"/>
            <p:cNvSpPr/>
            <p:nvPr/>
          </p:nvSpPr>
          <p:spPr>
            <a:xfrm>
              <a:off x="7486190" y="2318655"/>
              <a:ext cx="148018" cy="148018"/>
            </a:xfrm>
            <a:custGeom>
              <a:rect l="l" t="t" r="r" b="b"/>
              <a:pathLst>
                <a:path w="412" h="412">
                  <a:moveTo>
                    <a:pt x="206" y="413"/>
                  </a:moveTo>
                  <a:lnTo>
                    <a:pt x="0" y="0"/>
                  </a:lnTo>
                  <a:lnTo>
                    <a:pt x="413" y="0"/>
                  </a:lnTo>
                  <a:lnTo>
                    <a:pt x="206" y="41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7284451" y="1940227"/>
              <a:ext cx="550450" cy="400622"/>
            </a:xfrm>
            <a:custGeom>
              <a:rect l="l" t="t" r="r" b="b"/>
              <a:pathLst>
                <a:path w="2438400" h="1774825">
                  <a:moveTo>
                    <a:pt x="290196" y="0"/>
                  </a:moveTo>
                  <a:cubicBezTo>
                    <a:pt x="2151973" y="0"/>
                    <a:pt x="2151973" y="0"/>
                    <a:pt x="2151973" y="0"/>
                  </a:cubicBezTo>
                  <a:cubicBezTo>
                    <a:pt x="2310262" y="0"/>
                    <a:pt x="2438400" y="128119"/>
                    <a:pt x="2438400" y="286384"/>
                  </a:cubicBezTo>
                  <a:lnTo>
                    <a:pt x="2438400" y="1484673"/>
                  </a:lnTo>
                  <a:cubicBezTo>
                    <a:pt x="2438400" y="1646706"/>
                    <a:pt x="2310262" y="1774825"/>
                    <a:pt x="2151973" y="1774825"/>
                  </a:cubicBezTo>
                  <a:cubicBezTo>
                    <a:pt x="290196" y="1774825"/>
                    <a:pt x="290196" y="1774825"/>
                    <a:pt x="290196" y="1774825"/>
                  </a:cubicBezTo>
                  <a:cubicBezTo>
                    <a:pt x="131907" y="1774825"/>
                    <a:pt x="0" y="1646706"/>
                    <a:pt x="0" y="1484673"/>
                  </a:cubicBezTo>
                  <a:cubicBezTo>
                    <a:pt x="0" y="286384"/>
                    <a:pt x="0" y="286384"/>
                    <a:pt x="0" y="286384"/>
                  </a:cubicBezTo>
                  <a:cubicBezTo>
                    <a:pt x="0" y="128119"/>
                    <a:pt x="131907" y="0"/>
                    <a:pt x="290196" y="0"/>
                  </a:cubicBezTo>
                  <a:close/>
                  <a:moveTo>
                    <a:pt x="471488" y="425450"/>
                  </a:moveTo>
                  <a:lnTo>
                    <a:pt x="471488" y="598488"/>
                  </a:lnTo>
                  <a:lnTo>
                    <a:pt x="1971676" y="598488"/>
                  </a:lnTo>
                  <a:lnTo>
                    <a:pt x="1971676" y="425450"/>
                  </a:lnTo>
                  <a:lnTo>
                    <a:pt x="471488" y="425450"/>
                  </a:lnTo>
                  <a:close/>
                  <a:moveTo>
                    <a:pt x="471488" y="801688"/>
                  </a:moveTo>
                  <a:lnTo>
                    <a:pt x="471488" y="971551"/>
                  </a:lnTo>
                  <a:lnTo>
                    <a:pt x="1971676" y="971551"/>
                  </a:lnTo>
                  <a:lnTo>
                    <a:pt x="1971676" y="801688"/>
                  </a:lnTo>
                  <a:lnTo>
                    <a:pt x="471488" y="801688"/>
                  </a:lnTo>
                  <a:close/>
                  <a:moveTo>
                    <a:pt x="471488" y="1174750"/>
                  </a:moveTo>
                  <a:lnTo>
                    <a:pt x="471488" y="1347788"/>
                  </a:lnTo>
                  <a:lnTo>
                    <a:pt x="1971676" y="1347788"/>
                  </a:lnTo>
                  <a:lnTo>
                    <a:pt x="1971676" y="1174750"/>
                  </a:lnTo>
                  <a:lnTo>
                    <a:pt x="471488" y="117475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5" name="Group 65"/>
          <p:cNvGrpSpPr/>
          <p:nvPr/>
        </p:nvGrpSpPr>
        <p:grpSpPr>
          <a:xfrm>
            <a:off x="4612704" y="3605816"/>
            <a:ext cx="534543" cy="529019"/>
            <a:chOff x="4612704" y="3605816"/>
            <a:chExt cx="534543" cy="529019"/>
          </a:xfrm>
        </p:grpSpPr>
        <p:sp>
          <p:nvSpPr>
            <p:cNvPr id="66" name="Freeform 66"/>
            <p:cNvSpPr/>
            <p:nvPr/>
          </p:nvSpPr>
          <p:spPr>
            <a:xfrm>
              <a:off x="4612704" y="3902234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12704" y="3605816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1862868" y="5125181"/>
            <a:ext cx="477964" cy="611315"/>
            <a:chOff x="1862868" y="5125181"/>
            <a:chExt cx="477964" cy="611315"/>
          </a:xfrm>
        </p:grpSpPr>
        <p:sp>
          <p:nvSpPr>
            <p:cNvPr id="69" name="Freeform 69"/>
            <p:cNvSpPr/>
            <p:nvPr/>
          </p:nvSpPr>
          <p:spPr>
            <a:xfrm>
              <a:off x="2040604" y="5125181"/>
              <a:ext cx="121158" cy="611219"/>
            </a:xfrm>
            <a:custGeom>
              <a:rect l="l" t="t" r="r" b="b"/>
              <a:pathLst>
                <a:path w="64" h="321">
                  <a:moveTo>
                    <a:pt x="64" y="289"/>
                  </a:moveTo>
                  <a:cubicBezTo>
                    <a:pt x="64" y="307"/>
                    <a:pt x="49" y="321"/>
                    <a:pt x="32" y="321"/>
                  </a:cubicBezTo>
                  <a:cubicBezTo>
                    <a:pt x="14" y="321"/>
                    <a:pt x="0" y="307"/>
                    <a:pt x="0" y="289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2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1862868" y="5498180"/>
              <a:ext cx="119824" cy="238316"/>
            </a:xfrm>
            <a:custGeom>
              <a:rect l="l" t="t" r="r" b="b"/>
              <a:pathLst>
                <a:path w="62" h="125">
                  <a:moveTo>
                    <a:pt x="63" y="93"/>
                  </a:moveTo>
                  <a:cubicBezTo>
                    <a:pt x="63" y="111"/>
                    <a:pt x="49" y="125"/>
                    <a:pt x="32" y="125"/>
                  </a:cubicBezTo>
                  <a:cubicBezTo>
                    <a:pt x="14" y="125"/>
                    <a:pt x="0" y="111"/>
                    <a:pt x="0" y="93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3" y="14"/>
                    <a:pt x="63" y="32"/>
                  </a:cubicBezTo>
                  <a:lnTo>
                    <a:pt x="63" y="9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219674" y="5321777"/>
              <a:ext cx="121158" cy="414719"/>
            </a:xfrm>
            <a:custGeom>
              <a:rect l="l" t="t" r="r" b="b"/>
              <a:pathLst>
                <a:path w="64" h="218">
                  <a:moveTo>
                    <a:pt x="64" y="186"/>
                  </a:moveTo>
                  <a:cubicBezTo>
                    <a:pt x="64" y="204"/>
                    <a:pt x="49" y="218"/>
                    <a:pt x="32" y="218"/>
                  </a:cubicBezTo>
                  <a:cubicBezTo>
                    <a:pt x="14" y="218"/>
                    <a:pt x="0" y="204"/>
                    <a:pt x="0" y="186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186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3" name="AutoShape 7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TextBox 9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演讲背景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随着环境和生活方式的改变，小儿病毒性脑炎的发病率呈上升趋势。</a:t>
              </a:r>
            </a:p>
          </p:txBody>
        </p:sp>
      </p:grpSp>
      <p:grpSp>
        <p:nvGrpSpPr>
          <p:cNvPr id="96" name="Group 96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7" name="TextBox 97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当前，许多家长对小儿病毒性脑炎的认识不足，导致延误治疗，影响患儿的康复。</a:t>
              </a:r>
            </a:p>
          </p:txBody>
        </p:sp>
      </p:grpSp>
      <p:grpSp>
        <p:nvGrpSpPr>
          <p:cNvPr id="98" name="Group 98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9" name="TextBox 99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小儿病毒性脑炎是一种常见的儿童神经系统疾病，对儿童的健康和生命安全构成威胁。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小儿病毒性脑炎概述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048" r="3304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小儿病毒性脑炎是一种由病毒感染引起的脑实质炎症，通常表现为发热、头痛、呕吐等症状。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根据病毒种类和临床表现，小儿病毒性脑炎可分为轻症、重症和后遗症型。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3" r="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病毒感染后，病毒在脑实质内复制，引发免疫反应和炎症反应，导致脑组织损伤。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常见的病毒有肠道病毒、单纯疱疹病毒、水痘-带状疱疹病毒等，其中肠道病毒是最常见的病因。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发病机制与病因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小儿病毒性脑炎的典型症状包括发热、头痛、呕吐、意识障碍、惊厥等，严重时可出现昏迷、呼吸衰竭等。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根据临床表现和实验室检查（如脑脊液检查、病毒分离等），医生可以对小儿病毒性脑炎进行诊断。同时，需要排除其他原因引起的脑炎，如细菌性脑膜炎等。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t="1929" b="1929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小儿病毒性脑炎的治疗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抗病毒治疗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针对引起病毒性脑炎的病毒，使用抗病毒药物进行治疗，如阿昔洛韦、更昔洛韦等。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抗炎治疗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使用糖皮质激素或其他抗炎药物，减轻脑部炎症和水肿，缓解症状。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营养支持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对于食欲不振或进食困难的患儿，给予适当的营养支持，保证患儿获得足够的营养。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康复治疗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康复训练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使用物理疗法，如电刺激、按摩等，促进神经功能的恢复。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物理治疗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心理治疗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对患儿进行心理疏导和支持，帮助其适应疾病带来的心理压力。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针对患儿的神经功能缺损，进行针对性的康复训练，如语言、认知、运动等方面的训练。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https://d.book118.com/035042343240011040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2024-08-31T22:16:26.530</cp:lastPrinted>
  <dcterms:created xsi:type="dcterms:W3CDTF">2024-08-31T14:16:26Z</dcterms:created>
  <dcterms:modified xsi:type="dcterms:W3CDTF">2024-08-31T14:16:28Z</dcterms:modified>
</cp:coreProperties>
</file>