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1D0A88C-D174-4249-B439-6176E7B6E7C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B12E27A-0075-4050-8FD6-0275E699CD9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86B389A-3208-4641-A37A-943B979178D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381691D-1605-4D77-8291-31BB0280A6B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1BBAF1E-6820-4F8C-B70A-DD3EDB53E1D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99C0D1A-B192-4F8F-983A-DB5366CA134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DDDBE15-927B-4C16-BBC8-43739C0804A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3C9502C-23C2-4220-9D23-3084EB255F1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089EED5-F35D-4C87-9CA9-F49799B6F51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578762E-DB8F-4C10-9BEB-D051353752C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EE24FE1-BEA2-49E0-8FF4-A01CD795AF3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3510304000301110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88386" y="1188770"/>
            <a:ext cx="8744102"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近代自然观</a:t>
            </a:r>
          </a:p>
        </p:txBody>
      </p:sp>
      <p:sp>
        <p:nvSpPr>
          <p:cNvPr id="3" name="TextBox 3"/>
          <p:cNvSpPr txBox="1"/>
          <p:nvPr/>
        </p:nvSpPr>
        <p:spPr>
          <a:xfrm>
            <a:off x="790127" y="5145145"/>
            <a:ext cx="8024774"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rgbClr val="FFFFFF">
                    <a:alpha val="100000"/>
                  </a:srgbClr>
                </a:solidFill>
                <a:latin typeface="Microsoft Yahei"/>
                <a:ea typeface="Microsoft Yahei"/>
                <a:cs typeface="Microsoft Yahei"/>
              </a:rPr>
              <a:t>汇报人：AA</a:t>
            </a:r>
          </a:p>
        </p:txBody>
      </p:sp>
      <p:sp>
        <p:nvSpPr>
          <p:cNvPr id="4" name="TextBox 4"/>
          <p:cNvSpPr txBox="1"/>
          <p:nvPr/>
        </p:nvSpPr>
        <p:spPr>
          <a:xfrm>
            <a:off x="790127" y="5566988"/>
            <a:ext cx="7317638"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rgbClr val="FFFFFF">
                    <a:alpha val="100000"/>
                  </a:srgbClr>
                </a:solidFill>
                <a:latin typeface="Microsoft Yahei"/>
                <a:ea typeface="Microsoft Yahei"/>
                <a:cs typeface="Microsoft Yahei"/>
              </a:rPr>
              <a:t>2024-01-21</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近代自然观概述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近代自然观的核心内容</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近代自然观与科学革命</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近代自然观与工业革命</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近代自然观的哲学思考</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近代自然观的现代意义与价值</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headEnd type="none"/>
            <a:tailEnd type="none"/>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headEnd type="none"/>
            <a:tailEnd type="none"/>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812" y="1067255"/>
            <a:ext cx="12205122" cy="3616657"/>
          </a:xfrm>
          <a:prstGeom prst="rect">
            <a:avLst/>
          </a:prstGeom>
          <a:solidFill>
            <a:srgbClr val="1E242F">
              <a:alpha val="37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62455" y="2990347"/>
            <a:ext cx="9434404"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Microsoft Yahei"/>
                <a:ea typeface="Microsoft Yahei"/>
                <a:cs typeface="Microsoft Yahei"/>
              </a:rPr>
              <a:t>近代自然观概述</a:t>
            </a:r>
          </a:p>
        </p:txBody>
      </p:sp>
      <p:sp>
        <p:nvSpPr>
          <p:cNvPr id="4" name="TextBox 4"/>
          <p:cNvSpPr txBox="1"/>
          <p:nvPr/>
        </p:nvSpPr>
        <p:spPr>
          <a:xfrm>
            <a:off x="562455" y="1656300"/>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dk1">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12500" r="125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定义</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近代自然观是指近代科学革命以来，人们对自然界的认识和看法，它反映了人类对自然界的新发现和新理解。</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背景</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近代自然观的形成和发展与近代科学革命密切相关。自16世纪开始，随着实验科学的兴起和科学技术的飞速发展，人类对自然界的认识逐渐从传统的神秘主义和迷信中解放出来，开始以理性和实证的态度探索自然的奥秘。</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文艺复兴时期的自然观</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文艺复兴时期，人们开始摆脱中世纪神学的束缚，重新关注自然界和人类自身。达芬奇、伽利略等科学家通过观察、实验和数学方法，对自然界进行了深入的研究和探索。</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15292" r="15292"/>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牛顿力学的建立</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17世纪末，牛顿力学的建立标志着近代自然科学的诞生。牛顿的三大定律和万有引力定律揭示了物体运动的规律和天体之间的相互作用，为后来的科学研究提供了重要的理论基础。</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生物学、化学等其他学科的发展</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18世纪和19世纪，生物学、化学等其他学科也取得了重要进展。林奈的生物分类学、达尔文的进化论以及拉瓦锡的化学元素周期表等成果，进一步丰富了近代自然观的内容。</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发展历程</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1209188" y="1082466"/>
            <a:ext cx="0" cy="5775534"/>
          </a:xfrm>
          <a:prstGeom prst="line">
            <a:avLst/>
          </a:prstGeom>
          <a:ln w="19050">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873196" y="1332346"/>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88282" y="1447432"/>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52036" y="1308906"/>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1919801" y="147390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152036" y="306732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5400000">
            <a:off x="1919801" y="323232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2152036" y="482574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5400000">
            <a:off x="1919801" y="4990741"/>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2373184" y="1262276"/>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伽利略</a:t>
            </a:r>
          </a:p>
        </p:txBody>
      </p:sp>
      <p:sp>
        <p:nvSpPr>
          <p:cNvPr id="12" name="TextBox 12"/>
          <p:cNvSpPr txBox="1"/>
          <p:nvPr/>
        </p:nvSpPr>
        <p:spPr>
          <a:xfrm>
            <a:off x="2272823" y="2048316"/>
            <a:ext cx="8972550"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意大利物理学家、数学家和天文学家，被誉为“现代观测天文学之父”。他通过观察、实验和数学方法，对物体运动、自由落体等领域进行了深入研究，为牛顿力学的建立奠定了基础。</a:t>
            </a:r>
          </a:p>
        </p:txBody>
      </p:sp>
      <p:sp>
        <p:nvSpPr>
          <p:cNvPr id="13" name="TextBox 13"/>
          <p:cNvSpPr txBox="1"/>
          <p:nvPr/>
        </p:nvSpPr>
        <p:spPr>
          <a:xfrm>
            <a:off x="2393609" y="3024192"/>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牛顿</a:t>
            </a:r>
          </a:p>
        </p:txBody>
      </p:sp>
      <p:sp>
        <p:nvSpPr>
          <p:cNvPr id="14" name="TextBox 14"/>
          <p:cNvSpPr txBox="1"/>
          <p:nvPr/>
        </p:nvSpPr>
        <p:spPr>
          <a:xfrm>
            <a:off x="2272823" y="3785029"/>
            <a:ext cx="8943975"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英国物理学家、数学家和天文学家，被誉为“近代自然科学之父”。他提出的三大定律和万有引力定律揭示了物体运动的规律和天体之间的相互作用，为后来的科学研究提供了重要的理论基础。</a:t>
            </a:r>
          </a:p>
        </p:txBody>
      </p:sp>
      <p:sp>
        <p:nvSpPr>
          <p:cNvPr id="15" name="TextBox 15"/>
          <p:cNvSpPr txBox="1"/>
          <p:nvPr/>
        </p:nvSpPr>
        <p:spPr>
          <a:xfrm>
            <a:off x="2430185" y="4789171"/>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达尔文</a:t>
            </a:r>
          </a:p>
        </p:txBody>
      </p:sp>
      <p:sp>
        <p:nvSpPr>
          <p:cNvPr id="16" name="TextBox 16"/>
          <p:cNvSpPr txBox="1"/>
          <p:nvPr/>
        </p:nvSpPr>
        <p:spPr>
          <a:xfrm>
            <a:off x="2291111" y="5543449"/>
            <a:ext cx="8915400" cy="962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英国生物学家，进化论的奠基人之一。他提出的自然选择学说揭示了生物进化的机制和规律，对生物学和哲学等领域产生了深远影响。</a:t>
            </a:r>
          </a:p>
        </p:txBody>
      </p:sp>
      <p:sp>
        <p:nvSpPr>
          <p:cNvPr id="17" name="AutoShape 17"/>
          <p:cNvSpPr/>
          <p:nvPr/>
        </p:nvSpPr>
        <p:spPr>
          <a:xfrm>
            <a:off x="873196" y="306732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88282" y="318241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873196" y="482574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88282" y="494083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主要代表人物及思想</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812" y="1067255"/>
            <a:ext cx="12205122" cy="3616657"/>
          </a:xfrm>
          <a:prstGeom prst="rect">
            <a:avLst/>
          </a:prstGeom>
          <a:solidFill>
            <a:srgbClr val="1E242F">
              <a:alpha val="37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62455" y="2990347"/>
            <a:ext cx="9434404"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Microsoft Yahei"/>
                <a:ea typeface="Microsoft Yahei"/>
                <a:cs typeface="Microsoft Yahei"/>
              </a:rPr>
              <a:t>近代自然观的核心内容</a:t>
            </a:r>
          </a:p>
        </p:txBody>
      </p:sp>
      <p:sp>
        <p:nvSpPr>
          <p:cNvPr id="4" name="TextBox 4"/>
          <p:cNvSpPr txBox="1"/>
          <p:nvPr/>
        </p:nvSpPr>
        <p:spPr>
          <a:xfrm>
            <a:off x="562455" y="1656300"/>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dk1">
                    <a:alpha val="100000"/>
                  </a:scheme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机械性</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自然界被看作是一台巨大的机器，其各个部分之间通过机械作用相互联系。</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决定论</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自然界的运动变化被看作是必然的、确定的，一切现象都可以找到其因果关系。</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还原论</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复杂的自然现象可以还原为简单的、基本的物理或化学过程。</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机械论自然观</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自然界被认为是绝对不变的，超越时间和空间的存在。</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绝对性</a:t>
            </a:r>
          </a:p>
        </p:txBody>
      </p:sp>
      <p:pic>
        <p:nvPicPr>
          <p:cNvPr id="5" name="Picture 5"/>
          <p:cNvPicPr>
            <a:picLocks noChangeAspect="1"/>
          </p:cNvPicPr>
          <p:nvPr/>
        </p:nvPicPr>
        <p:blipFill>
          <a:blip r:embed="rId2"/>
          <a:srcRect l="19958" r="19958"/>
          <a:stretch>
            <a:fillRect/>
          </a:stretch>
        </p:blipFill>
        <p:spPr>
          <a:xfrm>
            <a:off x="6096000" y="1153983"/>
            <a:ext cx="5194483"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自然界被看作是抽象的概念和范畴的集合，而非具体的物质实体。</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抽象性</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各个自然现象被认为是孤立的、彼此无关的，缺乏内在联系。</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孤立性</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形而上学自然观</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218874" y="1454724"/>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3" name="TextBox 3"/>
          <p:cNvSpPr txBox="1"/>
          <p:nvPr/>
        </p:nvSpPr>
        <p:spPr>
          <a:xfrm>
            <a:off x="1267642" y="194292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物质性</a:t>
            </a:r>
          </a:p>
        </p:txBody>
      </p:sp>
      <p:sp>
        <p:nvSpPr>
          <p:cNvPr id="4" name="TextBox 4"/>
          <p:cNvSpPr txBox="1"/>
          <p:nvPr/>
        </p:nvSpPr>
        <p:spPr>
          <a:xfrm>
            <a:off x="1575272" y="2413457"/>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自然界是物质的，物质是客观存在的，不依赖于人的意识。</a:t>
            </a:r>
          </a:p>
        </p:txBody>
      </p:sp>
      <p:sp>
        <p:nvSpPr>
          <p:cNvPr id="5" name="AutoShape 5"/>
          <p:cNvSpPr/>
          <p:nvPr/>
        </p:nvSpPr>
        <p:spPr>
          <a:xfrm rot="2700000">
            <a:off x="3139895" y="1059265"/>
            <a:ext cx="790918" cy="790918"/>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3264136" y="1220082"/>
            <a:ext cx="542436" cy="530244"/>
          </a:xfrm>
          <a:custGeom>
            <a:rect l="l" t="t" r="r" b="b"/>
            <a:pathLst>
              <a:path w="304800" h="304800">
                <a:moveTo>
                  <a:pt x="20031" y="114795"/>
                </a:moveTo>
                <a:lnTo>
                  <a:pt x="147647" y="273187"/>
                </a:lnTo>
                <a:lnTo>
                  <a:pt x="96469" y="114795"/>
                </a:lnTo>
                <a:lnTo>
                  <a:pt x="20031" y="114795"/>
                </a:lnTo>
                <a:close/>
                <a:moveTo>
                  <a:pt x="110338" y="114795"/>
                </a:moveTo>
                <a:lnTo>
                  <a:pt x="155534" y="273510"/>
                </a:lnTo>
                <a:lnTo>
                  <a:pt x="194424" y="114795"/>
                </a:lnTo>
                <a:lnTo>
                  <a:pt x="110338" y="114795"/>
                </a:lnTo>
                <a:close/>
                <a:moveTo>
                  <a:pt x="162411" y="273187"/>
                </a:moveTo>
                <a:lnTo>
                  <a:pt x="285264" y="114795"/>
                </a:lnTo>
                <a:lnTo>
                  <a:pt x="209417" y="114795"/>
                </a:lnTo>
                <a:lnTo>
                  <a:pt x="162411" y="273187"/>
                </a:lnTo>
                <a:close/>
                <a:moveTo>
                  <a:pt x="285550" y="104432"/>
                </a:moveTo>
                <a:lnTo>
                  <a:pt x="248717" y="41453"/>
                </a:lnTo>
                <a:lnTo>
                  <a:pt x="211865" y="104432"/>
                </a:lnTo>
                <a:lnTo>
                  <a:pt x="285550" y="104432"/>
                </a:lnTo>
                <a:close/>
                <a:moveTo>
                  <a:pt x="237134" y="37843"/>
                </a:moveTo>
                <a:lnTo>
                  <a:pt x="163449" y="37843"/>
                </a:lnTo>
                <a:lnTo>
                  <a:pt x="200282" y="102984"/>
                </a:lnTo>
                <a:lnTo>
                  <a:pt x="237134" y="37843"/>
                </a:lnTo>
                <a:close/>
                <a:moveTo>
                  <a:pt x="188957" y="104432"/>
                </a:moveTo>
                <a:lnTo>
                  <a:pt x="152124" y="41453"/>
                </a:lnTo>
                <a:lnTo>
                  <a:pt x="115281" y="104432"/>
                </a:lnTo>
                <a:lnTo>
                  <a:pt x="188957" y="104432"/>
                </a:lnTo>
                <a:close/>
                <a:moveTo>
                  <a:pt x="141341" y="37843"/>
                </a:moveTo>
                <a:lnTo>
                  <a:pt x="67666" y="37843"/>
                </a:lnTo>
                <a:lnTo>
                  <a:pt x="104508" y="102984"/>
                </a:lnTo>
                <a:lnTo>
                  <a:pt x="141341" y="37843"/>
                </a:lnTo>
                <a:close/>
                <a:moveTo>
                  <a:pt x="56093" y="41453"/>
                </a:moveTo>
                <a:lnTo>
                  <a:pt x="19260" y="104432"/>
                </a:lnTo>
                <a:lnTo>
                  <a:pt x="92935" y="104432"/>
                </a:lnTo>
                <a:lnTo>
                  <a:pt x="56093" y="4145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flipV="1">
            <a:off x="6220648" y="2346968"/>
            <a:ext cx="0" cy="3305393"/>
          </a:xfrm>
          <a:prstGeom prst="line">
            <a:avLst/>
          </a:prstGeom>
          <a:ln w="9525">
            <a:solidFill>
              <a:schemeClr val="accent1"/>
            </a:solidFill>
            <a:prstDash val="solid"/>
            <a:headEnd type="triangle"/>
            <a:tailEnd type="triangle"/>
          </a:ln>
        </p:spPr>
        <p:style>
          <a:lnRef idx="0">
            <a:schemeClr val="accent1"/>
          </a:lnRef>
          <a:fillRef idx="1">
            <a:schemeClr val="accent1"/>
          </a:fillRef>
          <a:effectRef idx="0">
            <a:schemeClr val="accent1"/>
          </a:effectRef>
          <a:fontRef idx="minor">
            <a:schemeClr val="lt1"/>
          </a:fontRef>
        </p:style>
      </p:cxnSp>
      <p:cxnSp>
        <p:nvCxnSpPr>
          <p:cNvPr id="8" name="Connector 8"/>
          <p:cNvCxnSpPr/>
          <p:nvPr/>
        </p:nvCxnSpPr>
        <p:spPr>
          <a:xfrm>
            <a:off x="4684480" y="3999665"/>
            <a:ext cx="3072335" cy="0"/>
          </a:xfrm>
          <a:prstGeom prst="line">
            <a:avLst/>
          </a:prstGeom>
          <a:ln w="9525">
            <a:solidFill>
              <a:schemeClr val="accent1"/>
            </a:solidFill>
            <a:prstDash val="solid"/>
            <a:headEnd type="triangle"/>
            <a:tailEnd type="triangle"/>
          </a:ln>
        </p:spPr>
        <p:style>
          <a:lnRef idx="0">
            <a:schemeClr val="accent1"/>
          </a:lnRef>
          <a:fillRef idx="1">
            <a:schemeClr val="accent1"/>
          </a:fillRef>
          <a:effectRef idx="0">
            <a:schemeClr val="accent1"/>
          </a:effectRef>
          <a:fontRef idx="minor">
            <a:schemeClr val="lt1"/>
          </a:fontRef>
        </p:style>
      </p:cxnSp>
      <p:sp>
        <p:nvSpPr>
          <p:cNvPr id="9" name="AutoShape 9"/>
          <p:cNvSpPr/>
          <p:nvPr/>
        </p:nvSpPr>
        <p:spPr>
          <a:xfrm>
            <a:off x="6589461" y="1454724"/>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10" name="TextBox 10"/>
          <p:cNvSpPr txBox="1"/>
          <p:nvPr/>
        </p:nvSpPr>
        <p:spPr>
          <a:xfrm>
            <a:off x="6638230" y="194292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运动性</a:t>
            </a:r>
          </a:p>
        </p:txBody>
      </p:sp>
      <p:sp>
        <p:nvSpPr>
          <p:cNvPr id="11" name="TextBox 11"/>
          <p:cNvSpPr txBox="1"/>
          <p:nvPr/>
        </p:nvSpPr>
        <p:spPr>
          <a:xfrm>
            <a:off x="6945860" y="2413457"/>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自然界处于永恒的运动变化中，运动是物质的存在方式。</a:t>
            </a:r>
          </a:p>
        </p:txBody>
      </p:sp>
      <p:sp>
        <p:nvSpPr>
          <p:cNvPr id="12" name="AutoShape 12"/>
          <p:cNvSpPr/>
          <p:nvPr/>
        </p:nvSpPr>
        <p:spPr>
          <a:xfrm rot="2700000">
            <a:off x="8510482" y="1059265"/>
            <a:ext cx="790918" cy="79091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218874" y="4270883"/>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14" name="TextBox 14"/>
          <p:cNvSpPr txBox="1"/>
          <p:nvPr/>
        </p:nvSpPr>
        <p:spPr>
          <a:xfrm>
            <a:off x="1267642" y="4759081"/>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规律性</a:t>
            </a:r>
          </a:p>
        </p:txBody>
      </p:sp>
      <p:sp>
        <p:nvSpPr>
          <p:cNvPr id="15" name="TextBox 15"/>
          <p:cNvSpPr txBox="1"/>
          <p:nvPr/>
        </p:nvSpPr>
        <p:spPr>
          <a:xfrm>
            <a:off x="1575272" y="5229616"/>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自然界的运动变化遵循一定的客观规律，这些规律是可以被认识和掌握的。</a:t>
            </a:r>
          </a:p>
        </p:txBody>
      </p:sp>
      <p:sp>
        <p:nvSpPr>
          <p:cNvPr id="16" name="AutoShape 16"/>
          <p:cNvSpPr/>
          <p:nvPr/>
        </p:nvSpPr>
        <p:spPr>
          <a:xfrm rot="2700000">
            <a:off x="3139895" y="3875423"/>
            <a:ext cx="790918" cy="79091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589461" y="4270883"/>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18" name="TextBox 18"/>
          <p:cNvSpPr txBox="1"/>
          <p:nvPr/>
        </p:nvSpPr>
        <p:spPr>
          <a:xfrm>
            <a:off x="6638230" y="4759081"/>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辩证性</a:t>
            </a:r>
          </a:p>
        </p:txBody>
      </p:sp>
      <p:sp>
        <p:nvSpPr>
          <p:cNvPr id="19" name="TextBox 19"/>
          <p:cNvSpPr txBox="1"/>
          <p:nvPr/>
        </p:nvSpPr>
        <p:spPr>
          <a:xfrm>
            <a:off x="6945860" y="5229616"/>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自然界的各种现象是相互联系、相互作用的，构成了一个辩证的统一体。</a:t>
            </a:r>
          </a:p>
        </p:txBody>
      </p:sp>
      <p:sp>
        <p:nvSpPr>
          <p:cNvPr id="20" name="AutoShape 20"/>
          <p:cNvSpPr/>
          <p:nvPr/>
        </p:nvSpPr>
        <p:spPr>
          <a:xfrm rot="2700000">
            <a:off x="8510482" y="3875423"/>
            <a:ext cx="790918" cy="790918"/>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8672065" y="1195698"/>
            <a:ext cx="492903" cy="492903"/>
          </a:xfrm>
          <a:custGeom>
            <a:rect l="l" t="t" r="r" b="b"/>
            <a:pathLst>
              <a:path w="304800" h="304800">
                <a:moveTo>
                  <a:pt x="264633" y="75590"/>
                </a:moveTo>
                <a:cubicBezTo>
                  <a:pt x="273768" y="97622"/>
                  <a:pt x="269415" y="123920"/>
                  <a:pt x="251498" y="141837"/>
                </a:cubicBezTo>
                <a:cubicBezTo>
                  <a:pt x="231772" y="161563"/>
                  <a:pt x="201959" y="164649"/>
                  <a:pt x="178784" y="151571"/>
                </a:cubicBezTo>
                <a:lnTo>
                  <a:pt x="162030" y="169869"/>
                </a:lnTo>
                <a:lnTo>
                  <a:pt x="173984" y="181870"/>
                </a:lnTo>
                <a:lnTo>
                  <a:pt x="181127" y="174727"/>
                </a:lnTo>
                <a:cubicBezTo>
                  <a:pt x="184775" y="171069"/>
                  <a:pt x="190700" y="171069"/>
                  <a:pt x="194348" y="174727"/>
                </a:cubicBezTo>
                <a:lnTo>
                  <a:pt x="252279" y="233248"/>
                </a:lnTo>
                <a:cubicBezTo>
                  <a:pt x="255937" y="236896"/>
                  <a:pt x="255937" y="242821"/>
                  <a:pt x="252279" y="246469"/>
                </a:cubicBezTo>
                <a:lnTo>
                  <a:pt x="225838" y="272910"/>
                </a:lnTo>
                <a:cubicBezTo>
                  <a:pt x="222190" y="276568"/>
                  <a:pt x="216265" y="276568"/>
                  <a:pt x="212617" y="272910"/>
                </a:cubicBezTo>
                <a:lnTo>
                  <a:pt x="154686" y="214389"/>
                </a:lnTo>
                <a:cubicBezTo>
                  <a:pt x="151028" y="210741"/>
                  <a:pt x="151028" y="204816"/>
                  <a:pt x="154686" y="201168"/>
                </a:cubicBezTo>
                <a:lnTo>
                  <a:pt x="161211" y="194643"/>
                </a:lnTo>
                <a:lnTo>
                  <a:pt x="149819" y="183223"/>
                </a:lnTo>
                <a:lnTo>
                  <a:pt x="69704" y="270748"/>
                </a:lnTo>
                <a:cubicBezTo>
                  <a:pt x="62398" y="278054"/>
                  <a:pt x="50559" y="278054"/>
                  <a:pt x="43263" y="270748"/>
                </a:cubicBezTo>
                <a:lnTo>
                  <a:pt x="36652" y="264138"/>
                </a:lnTo>
                <a:cubicBezTo>
                  <a:pt x="29347" y="256832"/>
                  <a:pt x="29347" y="244993"/>
                  <a:pt x="36652" y="237696"/>
                </a:cubicBezTo>
                <a:lnTo>
                  <a:pt x="127921" y="161258"/>
                </a:lnTo>
                <a:lnTo>
                  <a:pt x="67304" y="100479"/>
                </a:lnTo>
                <a:lnTo>
                  <a:pt x="48158" y="100470"/>
                </a:lnTo>
                <a:lnTo>
                  <a:pt x="26003" y="64846"/>
                </a:lnTo>
                <a:lnTo>
                  <a:pt x="43834" y="46987"/>
                </a:lnTo>
                <a:lnTo>
                  <a:pt x="80267" y="69285"/>
                </a:lnTo>
                <a:lnTo>
                  <a:pt x="80505" y="88030"/>
                </a:lnTo>
                <a:lnTo>
                  <a:pt x="141827" y="149590"/>
                </a:lnTo>
                <a:lnTo>
                  <a:pt x="159668" y="134655"/>
                </a:lnTo>
                <a:cubicBezTo>
                  <a:pt x="142227" y="110881"/>
                  <a:pt x="144047" y="77391"/>
                  <a:pt x="165535" y="55902"/>
                </a:cubicBezTo>
                <a:cubicBezTo>
                  <a:pt x="183366" y="38071"/>
                  <a:pt x="209521" y="33642"/>
                  <a:pt x="231496" y="42605"/>
                </a:cubicBezTo>
                <a:lnTo>
                  <a:pt x="192215" y="81344"/>
                </a:lnTo>
                <a:lnTo>
                  <a:pt x="225276" y="114405"/>
                </a:lnTo>
                <a:lnTo>
                  <a:pt x="264633" y="75590"/>
                </a:lnTo>
                <a:close/>
                <a:moveTo>
                  <a:pt x="58579" y="247021"/>
                </a:moveTo>
                <a:cubicBezTo>
                  <a:pt x="54931" y="243373"/>
                  <a:pt x="49016" y="243373"/>
                  <a:pt x="45358" y="247021"/>
                </a:cubicBezTo>
                <a:cubicBezTo>
                  <a:pt x="41700" y="250679"/>
                  <a:pt x="41700" y="256594"/>
                  <a:pt x="45358" y="260252"/>
                </a:cubicBezTo>
                <a:cubicBezTo>
                  <a:pt x="49016" y="263900"/>
                  <a:pt x="54931" y="263900"/>
                  <a:pt x="58579" y="260252"/>
                </a:cubicBezTo>
                <a:cubicBezTo>
                  <a:pt x="62236" y="256584"/>
                  <a:pt x="62236" y="250669"/>
                  <a:pt x="58579" y="24702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3297145" y="4016916"/>
            <a:ext cx="476417" cy="476417"/>
          </a:xfrm>
          <a:custGeom>
            <a:rect l="l" t="t" r="r" b="b"/>
            <a:pathLst>
              <a:path w="304800" h="304800">
                <a:moveTo>
                  <a:pt x="213360" y="76200"/>
                </a:moveTo>
                <a:lnTo>
                  <a:pt x="243840" y="76200"/>
                </a:lnTo>
                <a:lnTo>
                  <a:pt x="243840" y="289560"/>
                </a:lnTo>
                <a:lnTo>
                  <a:pt x="60960" y="289560"/>
                </a:lnTo>
                <a:lnTo>
                  <a:pt x="60960" y="76200"/>
                </a:lnTo>
                <a:lnTo>
                  <a:pt x="91440" y="76200"/>
                </a:lnTo>
                <a:lnTo>
                  <a:pt x="91440" y="60960"/>
                </a:lnTo>
                <a:cubicBezTo>
                  <a:pt x="91440" y="44129"/>
                  <a:pt x="105089" y="30480"/>
                  <a:pt x="121920" y="30480"/>
                </a:cubicBezTo>
                <a:lnTo>
                  <a:pt x="121920" y="30480"/>
                </a:lnTo>
                <a:lnTo>
                  <a:pt x="182880" y="30480"/>
                </a:lnTo>
                <a:cubicBezTo>
                  <a:pt x="199711" y="30480"/>
                  <a:pt x="213360" y="44129"/>
                  <a:pt x="213360" y="60960"/>
                </a:cubicBezTo>
                <a:lnTo>
                  <a:pt x="213360" y="60960"/>
                </a:lnTo>
                <a:lnTo>
                  <a:pt x="213360" y="76200"/>
                </a:lnTo>
                <a:close/>
                <a:moveTo>
                  <a:pt x="259080" y="76200"/>
                </a:moveTo>
                <a:lnTo>
                  <a:pt x="274320" y="76200"/>
                </a:lnTo>
                <a:cubicBezTo>
                  <a:pt x="291151" y="76200"/>
                  <a:pt x="304800" y="89849"/>
                  <a:pt x="304800" y="106680"/>
                </a:cubicBezTo>
                <a:lnTo>
                  <a:pt x="304800" y="106680"/>
                </a:lnTo>
                <a:lnTo>
                  <a:pt x="304800" y="259080"/>
                </a:lnTo>
                <a:cubicBezTo>
                  <a:pt x="304800" y="275911"/>
                  <a:pt x="291151" y="289560"/>
                  <a:pt x="274320" y="289560"/>
                </a:cubicBezTo>
                <a:lnTo>
                  <a:pt x="274320" y="289560"/>
                </a:lnTo>
                <a:lnTo>
                  <a:pt x="259080" y="289560"/>
                </a:lnTo>
                <a:lnTo>
                  <a:pt x="259080" y="76200"/>
                </a:lnTo>
                <a:close/>
                <a:moveTo>
                  <a:pt x="45720" y="76200"/>
                </a:moveTo>
                <a:lnTo>
                  <a:pt x="45720" y="289560"/>
                </a:lnTo>
                <a:lnTo>
                  <a:pt x="30480" y="289560"/>
                </a:lnTo>
                <a:cubicBezTo>
                  <a:pt x="13649" y="289560"/>
                  <a:pt x="0" y="275911"/>
                  <a:pt x="0" y="259080"/>
                </a:cubicBezTo>
                <a:lnTo>
                  <a:pt x="0" y="259080"/>
                </a:lnTo>
                <a:lnTo>
                  <a:pt x="0" y="106680"/>
                </a:lnTo>
                <a:cubicBezTo>
                  <a:pt x="0" y="89916"/>
                  <a:pt x="13716" y="76200"/>
                  <a:pt x="30480" y="76200"/>
                </a:cubicBezTo>
                <a:lnTo>
                  <a:pt x="45720" y="76200"/>
                </a:lnTo>
                <a:close/>
                <a:moveTo>
                  <a:pt x="121920" y="60960"/>
                </a:moveTo>
                <a:lnTo>
                  <a:pt x="121920" y="76200"/>
                </a:lnTo>
                <a:lnTo>
                  <a:pt x="182880" y="76200"/>
                </a:lnTo>
                <a:lnTo>
                  <a:pt x="182880" y="60960"/>
                </a:lnTo>
                <a:lnTo>
                  <a:pt x="12192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8651974" y="4016916"/>
            <a:ext cx="507934" cy="507934"/>
          </a:xfrm>
          <a:custGeom>
            <a:rect l="l" t="t" r="r" b="b"/>
            <a:pathLst>
              <a:path w="304800" h="304800">
                <a:moveTo>
                  <a:pt x="261518" y="97841"/>
                </a:moveTo>
                <a:cubicBezTo>
                  <a:pt x="249460" y="74143"/>
                  <a:pt x="230657" y="55340"/>
                  <a:pt x="207655" y="43605"/>
                </a:cubicBezTo>
                <a:lnTo>
                  <a:pt x="206959" y="43282"/>
                </a:lnTo>
                <a:lnTo>
                  <a:pt x="186538" y="84277"/>
                </a:lnTo>
                <a:cubicBezTo>
                  <a:pt x="201292" y="91802"/>
                  <a:pt x="212998" y="103508"/>
                  <a:pt x="220323" y="117834"/>
                </a:cubicBezTo>
                <a:lnTo>
                  <a:pt x="220523" y="118262"/>
                </a:lnTo>
                <a:lnTo>
                  <a:pt x="261518" y="97841"/>
                </a:lnTo>
                <a:close/>
                <a:moveTo>
                  <a:pt x="261518" y="206959"/>
                </a:moveTo>
                <a:lnTo>
                  <a:pt x="220523" y="186538"/>
                </a:lnTo>
                <a:cubicBezTo>
                  <a:pt x="212998" y="201292"/>
                  <a:pt x="201292" y="212998"/>
                  <a:pt x="186966" y="220323"/>
                </a:cubicBezTo>
                <a:lnTo>
                  <a:pt x="186538" y="220523"/>
                </a:lnTo>
                <a:lnTo>
                  <a:pt x="206959" y="261518"/>
                </a:lnTo>
                <a:cubicBezTo>
                  <a:pt x="230657" y="249460"/>
                  <a:pt x="249460" y="230657"/>
                  <a:pt x="261195" y="207655"/>
                </a:cubicBezTo>
                <a:lnTo>
                  <a:pt x="261518" y="206959"/>
                </a:lnTo>
                <a:close/>
                <a:moveTo>
                  <a:pt x="97841" y="43282"/>
                </a:moveTo>
                <a:cubicBezTo>
                  <a:pt x="74143" y="55340"/>
                  <a:pt x="55340" y="74143"/>
                  <a:pt x="43605" y="97145"/>
                </a:cubicBezTo>
                <a:lnTo>
                  <a:pt x="43282" y="97841"/>
                </a:lnTo>
                <a:lnTo>
                  <a:pt x="84277" y="118262"/>
                </a:lnTo>
                <a:cubicBezTo>
                  <a:pt x="91802" y="103508"/>
                  <a:pt x="103508" y="91802"/>
                  <a:pt x="117834" y="84477"/>
                </a:cubicBezTo>
                <a:lnTo>
                  <a:pt x="118262" y="84277"/>
                </a:lnTo>
                <a:lnTo>
                  <a:pt x="97841" y="43282"/>
                </a:lnTo>
                <a:close/>
                <a:moveTo>
                  <a:pt x="43282" y="206959"/>
                </a:moveTo>
                <a:cubicBezTo>
                  <a:pt x="55340" y="230657"/>
                  <a:pt x="74143" y="249460"/>
                  <a:pt x="97145" y="261195"/>
                </a:cubicBezTo>
                <a:lnTo>
                  <a:pt x="97841" y="261518"/>
                </a:lnTo>
                <a:lnTo>
                  <a:pt x="118262" y="220523"/>
                </a:lnTo>
                <a:cubicBezTo>
                  <a:pt x="103508" y="212998"/>
                  <a:pt x="91802" y="201292"/>
                  <a:pt x="84477" y="186966"/>
                </a:cubicBezTo>
                <a:lnTo>
                  <a:pt x="84277" y="186538"/>
                </a:lnTo>
                <a:lnTo>
                  <a:pt x="43282" y="206959"/>
                </a:lnTo>
                <a:close/>
                <a:moveTo>
                  <a:pt x="152400" y="304800"/>
                </a:moveTo>
                <a:cubicBezTo>
                  <a:pt x="68228" y="304800"/>
                  <a:pt x="0" y="236572"/>
                  <a:pt x="0" y="152400"/>
                </a:cubicBezTo>
                <a:cubicBezTo>
                  <a:pt x="0" y="68228"/>
                  <a:pt x="68228" y="0"/>
                  <a:pt x="152400" y="0"/>
                </a:cubicBezTo>
                <a:lnTo>
                  <a:pt x="152400" y="0"/>
                </a:lnTo>
                <a:cubicBezTo>
                  <a:pt x="236572" y="0"/>
                  <a:pt x="304800" y="68228"/>
                  <a:pt x="304800" y="152400"/>
                </a:cubicBezTo>
                <a:cubicBezTo>
                  <a:pt x="304800" y="236572"/>
                  <a:pt x="236572" y="304800"/>
                  <a:pt x="152400" y="304800"/>
                </a:cubicBezTo>
                <a:lnTo>
                  <a:pt x="152400" y="304800"/>
                </a:lnTo>
                <a:close/>
                <a:moveTo>
                  <a:pt x="152400" y="198120"/>
                </a:moveTo>
                <a:cubicBezTo>
                  <a:pt x="177651" y="198120"/>
                  <a:pt x="198120" y="177651"/>
                  <a:pt x="198120" y="152400"/>
                </a:cubicBezTo>
                <a:cubicBezTo>
                  <a:pt x="198120" y="127149"/>
                  <a:pt x="177651" y="106680"/>
                  <a:pt x="152400" y="106680"/>
                </a:cubicBezTo>
                <a:lnTo>
                  <a:pt x="152400" y="106680"/>
                </a:lnTo>
                <a:cubicBezTo>
                  <a:pt x="127149" y="106680"/>
                  <a:pt x="106680" y="127149"/>
                  <a:pt x="106680" y="152400"/>
                </a:cubicBezTo>
                <a:cubicBezTo>
                  <a:pt x="106680" y="177651"/>
                  <a:pt x="127149" y="198120"/>
                  <a:pt x="152400" y="198120"/>
                </a:cubicBezTo>
                <a:lnTo>
                  <a:pt x="152400" y="1981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辩证唯物主义自然观</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812" y="1067255"/>
            <a:ext cx="12205122" cy="3616657"/>
          </a:xfrm>
          <a:prstGeom prst="rect">
            <a:avLst/>
          </a:prstGeom>
          <a:solidFill>
            <a:srgbClr val="1E242F">
              <a:alpha val="37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62455" y="2990347"/>
            <a:ext cx="9434404"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Microsoft Yahei"/>
                <a:ea typeface="Microsoft Yahei"/>
                <a:cs typeface="Microsoft Yahei"/>
              </a:rPr>
              <a:t>近代自然观与科学革命</a:t>
            </a:r>
          </a:p>
        </p:txBody>
      </p:sp>
      <p:sp>
        <p:nvSpPr>
          <p:cNvPr id="4" name="TextBox 4"/>
          <p:cNvSpPr txBox="1"/>
          <p:nvPr/>
        </p:nvSpPr>
        <p:spPr>
          <a:xfrm>
            <a:off x="562455" y="1656300"/>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dk1">
                    <a:alpha val="100000"/>
                  </a:schemeClr>
                </a:solidFill>
                <a:latin typeface="Microsoft Yahei"/>
                <a:ea typeface="Microsoft Yahei"/>
                <a:cs typeface="Microsoft Yahei"/>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哥白尼的日心说</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哥白尼的日心说打破了地心说的传统观念，提出了以太阳为中心的宇宙模型，为近代天文学和宇宙学的发展奠定了基础。</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文艺复兴运动</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文艺复兴运动为近代科学革命提供了思想基础，通过重新发掘古希腊罗马文化，强调人的价值和理性，推动了人们对自然世界的探索和研究。</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伽利略的实验方法</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伽利略通过实验方法验证物理定律，开创了近代实验科学的先河，为后来的科学研究提供了重要的方法论指导。</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l="16750" r="16750"/>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t="11125" b="11125"/>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rcRect l="16667" r="16667"/>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近代科学革命的兴起</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机械自然观</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近代自然观将自然界视为一部巨大的机器，认为自然界的一切现象都可以通过机械原理来解释，这种观念推动了力学、数学等学科的发展。</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还原论思想</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近代自然观强调对自然现象进行还原分析，将复杂的现象还原为简单的元素或力，这种思想促进了化学、物理学等学科的进步。</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决定论观念</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近代自然观认为自然界的一切现象都是必然的、可预测的，这种决定论观念推动了概率论、统计学等学科的兴起。</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近代自然观对科学革命的影响</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https://d.book118.com/035103040003011104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7F7F7"/>
      </a:dk1>
      <a:lt1>
        <a:srgbClr val="000000"/>
      </a:lt1>
      <a:dk2>
        <a:srgbClr val="FFFFFF"/>
      </a:dk2>
      <a:lt2>
        <a:srgbClr val="000000"/>
      </a:lt2>
      <a:accent1>
        <a:srgbClr val="8C8C8C"/>
      </a:accent1>
      <a:accent2>
        <a:srgbClr val="A8A8A8"/>
      </a:accent2>
      <a:accent3>
        <a:srgbClr val="7B7B7B"/>
      </a:accent3>
      <a:accent4>
        <a:srgbClr val="515151"/>
      </a:accent4>
      <a:accent5>
        <a:srgbClr val="60727F"/>
      </a:accent5>
      <a:accent6>
        <a:srgbClr val="444444"/>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74</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2024-09-13T16:03:22.789</cp:lastPrinted>
  <dcterms:created xsi:type="dcterms:W3CDTF">2024-09-13T08:03:22Z</dcterms:created>
  <dcterms:modified xsi:type="dcterms:W3CDTF">2024-09-13T08:03:24Z</dcterms:modified>
</cp:coreProperties>
</file>