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483A63-4907-4261-8A76-079F4924F4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BB9598-00DC-4995-BAEF-E9EF67C61F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47C665-9F19-48E6-8AB0-4A655518F3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278BA4-14AC-48A8-B84A-5FB815BD66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0D61012-5939-45F4-A298-C0912D8B7D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AE76A52-EAAD-492C-B4CE-6E375BA7AC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AB62B2C-965B-4E0E-8FCD-11B05AF7C5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75A1E30-8BBD-4D10-A23D-64B9414BD4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BBCF31-5825-4D61-B216-5C151A854A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EF361A-9369-40F9-9411-C3B372E55E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9AE10F-ED2E-403E-B52D-5F6BB504B3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5104031312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如何写好护理论文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44631" y="5235132"/>
            <a:ext cx="3273378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endParaRPr lang="en-US" sz="2025">
              <a:solidFill>
                <a:schemeClr val="dk1">
                  <a:lumMod val="95000"/>
                  <a:lumOff val="5000"/>
                  <a:alpha val="100000"/>
                </a:schemeClr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确定研究主题和目的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文献综述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数据分析和解读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论文结构和格式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论文写作技巧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确定研究主题和目的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18874" y="1354848"/>
            <a:ext cx="4394883" cy="1340950"/>
            <a:chOff x="1218874" y="1354848"/>
            <a:chExt cx="4394883" cy="1340950"/>
          </a:xfrm>
        </p:grpSpPr>
        <p:sp>
          <p:nvSpPr>
            <p:cNvPr id="3" name="AutoShape 3"/>
            <p:cNvSpPr/>
            <p:nvPr/>
          </p:nvSpPr>
          <p:spPr>
            <a:xfrm>
              <a:off x="1218874" y="1354848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1218874" y="1993615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主题应具有现实意义，能够解决实际护理工作中的问题。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303561" y="1482500"/>
              <a:ext cx="469392" cy="383462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218874" y="3134853"/>
            <a:ext cx="4394883" cy="1304934"/>
            <a:chOff x="1218874" y="3134853"/>
            <a:chExt cx="4394883" cy="1304934"/>
          </a:xfrm>
        </p:grpSpPr>
        <p:sp>
          <p:nvSpPr>
            <p:cNvPr id="7" name="AutoShape 7"/>
            <p:cNvSpPr/>
            <p:nvPr/>
          </p:nvSpPr>
          <p:spPr>
            <a:xfrm>
              <a:off x="1218874" y="313485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1358514" y="3274494"/>
              <a:ext cx="359485" cy="359485"/>
            </a:xfrm>
            <a:custGeom>
              <a:rect l="l" t="t" r="r" b="b"/>
              <a:pathLst>
                <a:path w="304800" h="304800">
                  <a:moveTo>
                    <a:pt x="106680" y="259080"/>
                  </a:moveTo>
                  <a:lnTo>
                    <a:pt x="30480" y="259080"/>
                  </a:lnTo>
                  <a:cubicBezTo>
                    <a:pt x="13649" y="259080"/>
                    <a:pt x="0" y="245431"/>
                    <a:pt x="0" y="228600"/>
                  </a:cubicBezTo>
                  <a:lnTo>
                    <a:pt x="0" y="228600"/>
                  </a:lnTo>
                  <a:lnTo>
                    <a:pt x="0" y="30480"/>
                  </a:lnTo>
                  <a:cubicBezTo>
                    <a:pt x="0" y="13716"/>
                    <a:pt x="13716" y="0"/>
                    <a:pt x="30480" y="0"/>
                  </a:cubicBezTo>
                  <a:lnTo>
                    <a:pt x="274320" y="0"/>
                  </a:lnTo>
                  <a:cubicBezTo>
                    <a:pt x="291151" y="0"/>
                    <a:pt x="304800" y="13649"/>
                    <a:pt x="304800" y="30480"/>
                  </a:cubicBezTo>
                  <a:lnTo>
                    <a:pt x="304800" y="30480"/>
                  </a:lnTo>
                  <a:lnTo>
                    <a:pt x="304800" y="228600"/>
                  </a:lnTo>
                  <a:cubicBezTo>
                    <a:pt x="304800" y="245431"/>
                    <a:pt x="291151" y="259080"/>
                    <a:pt x="274320" y="259080"/>
                  </a:cubicBezTo>
                  <a:lnTo>
                    <a:pt x="274320" y="259080"/>
                  </a:lnTo>
                  <a:lnTo>
                    <a:pt x="198120" y="259080"/>
                  </a:lnTo>
                  <a:lnTo>
                    <a:pt x="259080" y="289560"/>
                  </a:lnTo>
                  <a:lnTo>
                    <a:pt x="259080" y="304800"/>
                  </a:lnTo>
                  <a:lnTo>
                    <a:pt x="45720" y="304800"/>
                  </a:lnTo>
                  <a:lnTo>
                    <a:pt x="45720" y="289560"/>
                  </a:lnTo>
                  <a:lnTo>
                    <a:pt x="106680" y="259080"/>
                  </a:lnTo>
                  <a:close/>
                  <a:moveTo>
                    <a:pt x="30480" y="30480"/>
                  </a:moveTo>
                  <a:lnTo>
                    <a:pt x="30480" y="198120"/>
                  </a:lnTo>
                  <a:lnTo>
                    <a:pt x="274320" y="198120"/>
                  </a:lnTo>
                  <a:lnTo>
                    <a:pt x="274320" y="30480"/>
                  </a:lnTo>
                  <a:lnTo>
                    <a:pt x="30480" y="3048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1218874" y="373760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考虑主题的实用性和可行性，确保研究结果能够为护理实践提供指导。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874" y="4878843"/>
            <a:ext cx="4394883" cy="1316184"/>
            <a:chOff x="1218874" y="4878843"/>
            <a:chExt cx="4394883" cy="1316184"/>
          </a:xfrm>
        </p:grpSpPr>
        <p:sp>
          <p:nvSpPr>
            <p:cNvPr id="11" name="AutoShape 11"/>
            <p:cNvSpPr/>
            <p:nvPr/>
          </p:nvSpPr>
          <p:spPr>
            <a:xfrm>
              <a:off x="1218874" y="4878843"/>
              <a:ext cx="638766" cy="63876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1372678" y="5037742"/>
              <a:ext cx="331158" cy="320969"/>
            </a:xfrm>
            <a:custGeom>
              <a:rect l="l" t="t" r="r" b="b"/>
              <a:pathLst>
                <a:path w="304800" h="304800">
                  <a:moveTo>
                    <a:pt x="0" y="91440"/>
                  </a:moveTo>
                  <a:lnTo>
                    <a:pt x="152400" y="0"/>
                  </a:lnTo>
                  <a:lnTo>
                    <a:pt x="304800" y="91440"/>
                  </a:lnTo>
                  <a:lnTo>
                    <a:pt x="304800" y="121920"/>
                  </a:lnTo>
                  <a:lnTo>
                    <a:pt x="0" y="121920"/>
                  </a:lnTo>
                  <a:lnTo>
                    <a:pt x="0" y="91440"/>
                  </a:lnTo>
                  <a:close/>
                  <a:moveTo>
                    <a:pt x="0" y="274320"/>
                  </a:moveTo>
                  <a:lnTo>
                    <a:pt x="304800" y="27432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74320"/>
                  </a:lnTo>
                  <a:close/>
                  <a:moveTo>
                    <a:pt x="30480" y="243840"/>
                  </a:moveTo>
                  <a:lnTo>
                    <a:pt x="274320" y="243840"/>
                  </a:lnTo>
                  <a:lnTo>
                    <a:pt x="274320" y="274320"/>
                  </a:lnTo>
                  <a:lnTo>
                    <a:pt x="30480" y="274320"/>
                  </a:lnTo>
                  <a:lnTo>
                    <a:pt x="30480" y="243840"/>
                  </a:lnTo>
                  <a:close/>
                  <a:moveTo>
                    <a:pt x="30480" y="121920"/>
                  </a:moveTo>
                  <a:lnTo>
                    <a:pt x="91440" y="121920"/>
                  </a:lnTo>
                  <a:lnTo>
                    <a:pt x="91440" y="243840"/>
                  </a:lnTo>
                  <a:lnTo>
                    <a:pt x="30480" y="243840"/>
                  </a:lnTo>
                  <a:lnTo>
                    <a:pt x="30480" y="121920"/>
                  </a:lnTo>
                  <a:close/>
                  <a:moveTo>
                    <a:pt x="121920" y="121920"/>
                  </a:moveTo>
                  <a:lnTo>
                    <a:pt x="182880" y="121920"/>
                  </a:lnTo>
                  <a:lnTo>
                    <a:pt x="182880" y="243840"/>
                  </a:lnTo>
                  <a:lnTo>
                    <a:pt x="121920" y="243840"/>
                  </a:lnTo>
                  <a:lnTo>
                    <a:pt x="121920" y="121920"/>
                  </a:lnTo>
                  <a:close/>
                  <a:moveTo>
                    <a:pt x="213360" y="121920"/>
                  </a:moveTo>
                  <a:lnTo>
                    <a:pt x="274320" y="121920"/>
                  </a:lnTo>
                  <a:lnTo>
                    <a:pt x="274320" y="243840"/>
                  </a:lnTo>
                  <a:lnTo>
                    <a:pt x="213360" y="243840"/>
                  </a:lnTo>
                  <a:lnTo>
                    <a:pt x="213360" y="12192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1218874" y="5492844"/>
              <a:ext cx="439488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避免选择过于宽泛或过于狭窄的主题，确保主题具有足够的深度和广度。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083" r="1083"/>
          <a:stretch>
            <a:fillRect/>
          </a:stretch>
        </p:blipFill>
        <p:spPr>
          <a:xfrm>
            <a:off x="6603343" y="1773672"/>
            <a:ext cx="4619078" cy="4619078"/>
          </a:xfrm>
          <a:prstGeom prst="ellipse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792" r="13792"/>
          <a:stretch>
            <a:fillRect/>
          </a:stretch>
        </p:blipFill>
        <p:spPr>
          <a:xfrm>
            <a:off x="9353197" y="779822"/>
            <a:ext cx="2231507" cy="2231507"/>
          </a:xfrm>
          <a:prstGeom prst="ellipse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选择有意义的主题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" b="24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清晰阐述研究目的和研究问题，确保研究具有明确的方向和针对性。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设定具体、可衡量的研究目标，以便评估研究的可行性和效果。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在研究方案中详细列出研究步骤和计划，以确保研究的顺利进行。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明确研究目的和目标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79498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072323" y="1774071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04127" y="2472562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深入了解护理领域的发展趋势和研究热点，为选题提供依据。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46100" y="4806368"/>
            <a:ext cx="2657475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查阅相关文献和资料，了解已有研究成果和不足之处，为研究的创新性提供支持。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99110" y="4817651"/>
            <a:ext cx="27622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阐述研究的重要性和意义，提高研究的社会价值和影响力。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072323" y="4122330"/>
            <a:ext cx="600953" cy="60095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244501" y="4282317"/>
            <a:ext cx="280981" cy="280981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249635" y="1942726"/>
            <a:ext cx="246922" cy="24692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758054" y="4300887"/>
            <a:ext cx="243840" cy="24384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4966" r="14966"/>
          <a:stretch>
            <a:fillRect/>
          </a:stretch>
        </p:blipFill>
        <p:spPr>
          <a:xfrm>
            <a:off x="8770541" y="1481576"/>
            <a:ext cx="2313273" cy="2313273"/>
          </a:xfrm>
          <a:prstGeom prst="round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6354" r="16354"/>
          <a:stretch>
            <a:fillRect/>
          </a:stretch>
        </p:blipFill>
        <p:spPr>
          <a:xfrm>
            <a:off x="454963" y="1481576"/>
            <a:ext cx="4240298" cy="4612191"/>
          </a:xfrm>
          <a:prstGeom prst="round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了解研究背景和意义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文献综述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确定研究主题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首先需要确定论文的研究主题，然后通过查阅图书馆、学术搜索引擎、学术数据库等途径，搜集相关的文献资料。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筛选文献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在查找文献的过程中，需要筛选出与主题相关、具有代表性的文献，排除重复、质量不高或无关的文献。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获取全文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对于无法获取全文的文献，可以尝试通过图书馆、学术搜索引擎或文献传递服务获取全文。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查找相关文献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内容分析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对文献的主要内容进行分析，包括研究目的、研究方法、研究结果和结论等，提取出重要信息。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综合评价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对文献进行评价，包括对研究方法的科学性、结果的可靠性等方面的评价，以便为后续的综述提供依据。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整理文献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将搜集到的文献进行分类整理，按照主题、作者、发表时间等分类方式进行归纳。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整理和分析文献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03852" y="4838783"/>
            <a:ext cx="10266726" cy="1333500"/>
            <a:chOff x="1103852" y="4838783"/>
            <a:chExt cx="10266726" cy="1333500"/>
          </a:xfrm>
        </p:grpSpPr>
        <p:sp>
          <p:nvSpPr>
            <p:cNvPr id="3" name="AutoShape 3"/>
            <p:cNvSpPr/>
            <p:nvPr/>
          </p:nvSpPr>
          <p:spPr>
            <a:xfrm>
              <a:off x="2377205" y="4838783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 rot="10800000">
              <a:off x="1103852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rot="10800000">
              <a:off x="9159730" y="4838783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31730" y="3081147"/>
            <a:ext cx="10266726" cy="1333500"/>
            <a:chOff x="1031730" y="3081147"/>
            <a:chExt cx="10266726" cy="1333500"/>
          </a:xfrm>
        </p:grpSpPr>
        <p:sp>
          <p:nvSpPr>
            <p:cNvPr id="7" name="AutoShape 7"/>
            <p:cNvSpPr/>
            <p:nvPr/>
          </p:nvSpPr>
          <p:spPr>
            <a:xfrm>
              <a:off x="2305083" y="3081147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rot="10800000">
              <a:off x="1031730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 rot="10800000">
              <a:off x="9087608" y="3081147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03852" y="1348302"/>
            <a:ext cx="10266726" cy="1333500"/>
            <a:chOff x="1103852" y="1348302"/>
            <a:chExt cx="10266726" cy="1333500"/>
          </a:xfrm>
        </p:grpSpPr>
        <p:sp>
          <p:nvSpPr>
            <p:cNvPr id="11" name="AutoShape 11"/>
            <p:cNvSpPr/>
            <p:nvPr/>
          </p:nvSpPr>
          <p:spPr>
            <a:xfrm>
              <a:off x="2377205" y="1348302"/>
              <a:ext cx="8305833" cy="13335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 rot="10800000">
              <a:off x="1103852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 rot="10800000">
              <a:off x="9159730" y="1348302"/>
              <a:ext cx="2210848" cy="1333500"/>
            </a:xfrm>
            <a:custGeom>
              <a:rect l="l" t="t" r="r" b="b"/>
              <a:pathLst>
                <a:path w="7875" h="3593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997333" y="3400044"/>
            <a:ext cx="685705" cy="695706"/>
            <a:chOff x="9997333" y="3400044"/>
            <a:chExt cx="685705" cy="695706"/>
          </a:xfrm>
        </p:grpSpPr>
        <p:sp>
          <p:nvSpPr>
            <p:cNvPr id="15" name="Freeform 15"/>
            <p:cNvSpPr/>
            <p:nvPr/>
          </p:nvSpPr>
          <p:spPr>
            <a:xfrm>
              <a:off x="10034290" y="3847243"/>
              <a:ext cx="87725" cy="163068"/>
            </a:xfrm>
            <a:custGeom>
              <a:rect l="l" t="t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10177260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10320231" y="3757422"/>
              <a:ext cx="87725" cy="252984"/>
            </a:xfrm>
            <a:custGeom>
              <a:rect l="l" t="t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10459962" y="3670840"/>
              <a:ext cx="94202" cy="342805"/>
            </a:xfrm>
            <a:custGeom>
              <a:rect l="l" t="t" r="r" b="b"/>
              <a:pathLst>
                <a:path w="125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0011525" y="3517678"/>
              <a:ext cx="536162" cy="342805"/>
            </a:xfrm>
            <a:custGeom>
              <a:rect l="l" t="t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9997333" y="3400044"/>
              <a:ext cx="685705" cy="695706"/>
            </a:xfrm>
            <a:custGeom>
              <a:rect l="l" t="t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>
            <a:off x="1935480" y="1646434"/>
            <a:ext cx="719895" cy="555403"/>
          </a:xfrm>
          <a:custGeom>
            <a:rect l="l" t="t" r="r" b="b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1975414" y="5261363"/>
            <a:ext cx="613870" cy="6138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撰写文献综述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14700" y="5303594"/>
            <a:ext cx="7382690" cy="863070"/>
            <a:chOff x="3314700" y="5303594"/>
            <a:chExt cx="7382690" cy="863070"/>
          </a:xfrm>
        </p:grpSpPr>
        <p:sp>
          <p:nvSpPr>
            <p:cNvPr id="46" name="TextBox 46"/>
            <p:cNvSpPr txBox="1"/>
            <p:nvPr/>
          </p:nvSpPr>
          <p:spPr>
            <a:xfrm>
              <a:off x="3314700" y="5303594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在撰写文献综述的过程中，需要注意语言的准确性和严谨性，避免主观臆断和偏见，同时要遵守学术道德和规范，引用文献要注明出处。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14700" y="4838783"/>
            <a:ext cx="7382690" cy="490334"/>
            <a:chOff x="3314700" y="4838783"/>
            <a:chExt cx="7382690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3314700" y="4838783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注意事项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456760" y="1771107"/>
            <a:ext cx="7382690" cy="863070"/>
            <a:chOff x="3456760" y="1771107"/>
            <a:chExt cx="7382690" cy="863070"/>
          </a:xfrm>
        </p:grpSpPr>
        <p:sp>
          <p:nvSpPr>
            <p:cNvPr id="50" name="TextBox 50"/>
            <p:cNvSpPr txBox="1"/>
            <p:nvPr/>
          </p:nvSpPr>
          <p:spPr>
            <a:xfrm>
              <a:off x="3456760" y="1771107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根据研究主题和研究目的，确定文献综述的结构，包括引言、正文和结论等部分。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456760" y="1395927"/>
            <a:ext cx="7293402" cy="490334"/>
            <a:chOff x="3456760" y="1395927"/>
            <a:chExt cx="7293402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3456760" y="1395927"/>
              <a:ext cx="7293402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1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确定综述结构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04918" y="3545958"/>
            <a:ext cx="7382690" cy="863070"/>
            <a:chOff x="1704918" y="3545958"/>
            <a:chExt cx="7382690" cy="863070"/>
          </a:xfrm>
        </p:grpSpPr>
        <p:sp>
          <p:nvSpPr>
            <p:cNvPr id="54" name="TextBox 54"/>
            <p:cNvSpPr txBox="1"/>
            <p:nvPr/>
          </p:nvSpPr>
          <p:spPr>
            <a:xfrm>
              <a:off x="1704918" y="3545958"/>
              <a:ext cx="7382690" cy="863070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根据整理和分析的结果，撰写综述的正文部分，包括对各篇文献的综合评价、归纳和总结等。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04918" y="3081147"/>
            <a:ext cx="7382690" cy="490334"/>
            <a:chOff x="1704918" y="3081147"/>
            <a:chExt cx="7382690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1704918" y="3081147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撰写综述内容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研究方法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7578" r="17578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用于描述特定问题的发生率和流行情况，为病因和影响因素提供初步线索。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描述性研究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实验法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调查法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通过观察特定对象的行为、表现和反应来收集数据，适用于研究无法量化的现象。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通过控制实验条件来研究自变量和因变量之间的关系，以检验假设是否成立。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通过问卷、访谈等方式收集数据，适用于了解大规模样本的意见、态度和行为。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选择合适的研究方法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选择合适的样本和抽样方法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根据研究目的和假设，选择合适的样本和抽样方法，以确保数据的代表性和可靠性。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确定数据收集和分析方法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根据研究目的和假设，确定数据收集和分析方法，以确保数据的准确性和可靠性。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设计问卷或实验程序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根据研究目的和假设，设计问卷或实验程序，包括问题或实验变量的设置、测量和操作方式。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明确研究目的和假设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在设计实验或调查问卷之前，需要明确研究目的和假设，以确保研究具有针对性。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设计实验或调查问卷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选择合适的数据收集方法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根据研究目的和样本量，选择合适的数据收集方法，包括纸质问卷、电子问卷、电话访谈等。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确定数据收集时间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根据研究目的和样本量，确定合适的数据收集时间，以确保数据的准确性和可靠性。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确定样本量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根据研究目的和假设，确定合适的样本量，以确保结果的代表性和可靠性。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确定样本量和数据收集方法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https://d.book118.com/035104031312011100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2024-09-08T21:08:50.331</cp:lastPrinted>
  <dcterms:created xsi:type="dcterms:W3CDTF">2024-09-08T13:08:50Z</dcterms:created>
  <dcterms:modified xsi:type="dcterms:W3CDTF">2024-09-08T13:08:52Z</dcterms:modified>
</cp:coreProperties>
</file>