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4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F1C7F-CBCF-4FC4-A062-0CBF9C9616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68528C-FBD7-46C2-959B-09535C1A487A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8528C-FBD7-46C2-959B-09535C1A487A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1ppt.com/xiazai/" TargetMode="Externa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81FFD-4D5F-44E4-AA2D-AF93D4B0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0896A-4114-4939-9664-60E212507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BC7D6-4D1D-45B4-AEBC-D1459AE66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D67D0-5BB6-4A40-A69F-B6857C9C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D93A7-713D-4F0F-B255-1DAC8FEF1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A593C-D410-42E7-B5AE-1640B41DB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4BF6F-4334-44F9-87BD-8F367AC7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E7EA5-AEFE-4D17-9E1D-3EC5698BC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247D2-2C7B-4D3E-9013-23DE89DCC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3C6EF-2D86-4DF1-8CF2-DCA39AD34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49D2F-4F12-443C-91CD-129A8259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Tm="4000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907704" y="6711609"/>
            <a:ext cx="1224136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1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1"/>
              </a:rPr>
              <a:t>PPT</a:t>
            </a:r>
            <a:r>
              <a:rPr lang="zh-CN" altLang="en-US" sz="1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1"/>
              </a:rPr>
              <a:t>下载</a:t>
            </a:r>
            <a:r>
              <a:rPr lang="zh-CN" altLang="en-US" sz="1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http://www.1ppt.com/xiazai/</a:t>
            </a:r>
            <a:endParaRPr lang="en-US" altLang="zh-CN" sz="100" smtClean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Free Blank With Foot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lowchart: Off-page Connector 6"/>
          <p:cNvSpPr/>
          <p:nvPr userDrawn="1"/>
        </p:nvSpPr>
        <p:spPr>
          <a:xfrm rot="5400000">
            <a:off x="11681289" y="6247141"/>
            <a:ext cx="455692" cy="565727"/>
          </a:xfrm>
          <a:prstGeom prst="flowChartOffpageConnector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40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643206" y="6340867"/>
            <a:ext cx="610241" cy="366183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335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36B7D2-B98C-44FD-8D04-7EC62A564975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904217" y="2111656"/>
            <a:ext cx="4772025" cy="1965325"/>
          </a:xfrm>
          <a:prstGeom prst="rect">
            <a:avLst/>
          </a:prstGeom>
        </p:spPr>
        <p:txBody>
          <a:bodyPr lIns="68580" tIns="34290" rIns="68580" bIns="34290"/>
          <a:lstStyle/>
          <a:p>
            <a:endParaRPr lang="id-ID"/>
          </a:p>
        </p:txBody>
      </p:sp>
      <p:sp>
        <p:nvSpPr>
          <p:cNvPr id="6" name="Picture Placeholder 4"/>
          <p:cNvSpPr>
            <a:spLocks noGrp="1"/>
          </p:cNvSpPr>
          <p:nvPr>
            <p:ph type="pic" sz="quarter" idx="11"/>
          </p:nvPr>
        </p:nvSpPr>
        <p:spPr>
          <a:xfrm>
            <a:off x="6527261" y="2111656"/>
            <a:ext cx="4772025" cy="1965325"/>
          </a:xfrm>
          <a:prstGeom prst="rect">
            <a:avLst/>
          </a:prstGeom>
        </p:spPr>
        <p:txBody>
          <a:bodyPr lIns="68580" tIns="34290" rIns="68580" bIns="34290"/>
          <a:lstStyle/>
          <a:p>
            <a:endParaRPr lang="id-ID"/>
          </a:p>
        </p:txBody>
      </p:sp>
    </p:spTree>
  </p:cSld>
  <p:clrMapOvr>
    <a:masterClrMapping/>
  </p:clrMapOvr>
  <p:transition spd="slow" advTm="4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6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8256493" y="0"/>
            <a:ext cx="3935507" cy="6858000"/>
          </a:xfrm>
          <a:prstGeom prst="rect">
            <a:avLst/>
          </a:prstGeom>
        </p:spPr>
        <p:txBody>
          <a:bodyPr lIns="68580" tIns="34290" rIns="68580" bIns="34290"/>
          <a:lstStyle/>
          <a:p>
            <a:endParaRPr lang="id-ID"/>
          </a:p>
        </p:txBody>
      </p:sp>
    </p:spTree>
  </p:cSld>
  <p:clrMapOvr>
    <a:masterClrMapping/>
  </p:clrMapOvr>
  <p:transition spd="slow" advTm="4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9" t="21331" r="6846" b="29800"/>
          <a:stretch>
            <a:fillRect/>
          </a:stretch>
        </p:blipFill>
        <p:spPr>
          <a:xfrm>
            <a:off x="-847" y="-254000"/>
            <a:ext cx="12198773" cy="7215973"/>
          </a:xfrm>
          <a:prstGeom prst="rect">
            <a:avLst/>
          </a:prstGeom>
        </p:spPr>
      </p:pic>
      <p:pic>
        <p:nvPicPr>
          <p:cNvPr id="10" name="图片 9" descr="/Users/timebook007/Desktop/绿色框.png绿色框"/>
          <p:cNvPicPr>
            <a:picLocks noChangeAspect="1"/>
          </p:cNvPicPr>
          <p:nvPr userDrawn="1"/>
        </p:nvPicPr>
        <p:blipFill>
          <a:blip r:embed="rId2"/>
          <a:srcRect l="16744" t="65554" r="31761" b="20455"/>
          <a:stretch>
            <a:fillRect/>
          </a:stretch>
        </p:blipFill>
        <p:spPr>
          <a:xfrm>
            <a:off x="206431" y="227105"/>
            <a:ext cx="3614783" cy="736401"/>
          </a:xfrm>
          <a:prstGeom prst="rect">
            <a:avLst/>
          </a:prstGeom>
        </p:spPr>
      </p:pic>
      <p:sp>
        <p:nvSpPr>
          <p:cNvPr id="11" name="文本框 7"/>
          <p:cNvSpPr txBox="1"/>
          <p:nvPr userDrawn="1"/>
        </p:nvSpPr>
        <p:spPr>
          <a:xfrm>
            <a:off x="836676" y="198517"/>
            <a:ext cx="2273387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solidFill>
                  <a:srgbClr val="70AD47">
                    <a:lumMod val="75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板书设计</a:t>
            </a:r>
            <a:endParaRPr lang="zh-CN" altLang="en-US" sz="3735" b="1">
              <a:solidFill>
                <a:srgbClr val="70AD47">
                  <a:lumMod val="75000"/>
                </a:srgb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29491" y="397185"/>
            <a:ext cx="414020" cy="432647"/>
          </a:xfrm>
          <a:prstGeom prst="rect">
            <a:avLst/>
          </a:prstGeom>
        </p:spPr>
      </p:pic>
    </p:spTree>
  </p:cSld>
  <p:clrMapOvr>
    <a:masterClrMapping/>
  </p:clrMapOvr>
  <p:transition spd="slow" advTm="400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image" Target="../media/image5.jpeg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6.png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矩形 5"/>
          <p:cNvSpPr/>
          <p:nvPr userDrawn="1"/>
        </p:nvSpPr>
        <p:spPr>
          <a:xfrm>
            <a:off x="621792" y="522208"/>
            <a:ext cx="10899648" cy="58054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transition spd="slow" advTm="4000">
    <p:random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tags" Target="../tags/tag1.xml" /><Relationship Id="rId7" Type="http://schemas.openxmlformats.org/officeDocument/2006/relationships/tags" Target="../tags/tag2.xml" /><Relationship Id="rId8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1.xml" /><Relationship Id="rId11" Type="http://schemas.openxmlformats.org/officeDocument/2006/relationships/tags" Target="../tags/tag12.xml" /><Relationship Id="rId12" Type="http://schemas.openxmlformats.org/officeDocument/2006/relationships/tags" Target="../tags/tag13.xml" /><Relationship Id="rId13" Type="http://schemas.openxmlformats.org/officeDocument/2006/relationships/tags" Target="../tags/tag14.xml" /><Relationship Id="rId14" Type="http://schemas.openxmlformats.org/officeDocument/2006/relationships/tags" Target="../tags/tag15.xml" /><Relationship Id="rId15" Type="http://schemas.openxmlformats.org/officeDocument/2006/relationships/tags" Target="../tags/tag16.xml" /><Relationship Id="rId16" Type="http://schemas.openxmlformats.org/officeDocument/2006/relationships/tags" Target="../tags/tag17.xml" /><Relationship Id="rId17" Type="http://schemas.openxmlformats.org/officeDocument/2006/relationships/tags" Target="../tags/tag18.xml" /><Relationship Id="rId18" Type="http://schemas.openxmlformats.org/officeDocument/2006/relationships/tags" Target="../tags/tag19.xml" /><Relationship Id="rId19" Type="http://schemas.openxmlformats.org/officeDocument/2006/relationships/tags" Target="../tags/tag20.xml" /><Relationship Id="rId2" Type="http://schemas.openxmlformats.org/officeDocument/2006/relationships/image" Target="../media/image10.png" /><Relationship Id="rId20" Type="http://schemas.openxmlformats.org/officeDocument/2006/relationships/tags" Target="../tags/tag21.xml" /><Relationship Id="rId21" Type="http://schemas.openxmlformats.org/officeDocument/2006/relationships/tags" Target="../tags/tag22.xml" /><Relationship Id="rId22" Type="http://schemas.openxmlformats.org/officeDocument/2006/relationships/tags" Target="../tags/tag23.xml" /><Relationship Id="rId23" Type="http://schemas.openxmlformats.org/officeDocument/2006/relationships/tags" Target="../tags/tag24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tags" Target="../tags/tag9.xml" /><Relationship Id="rId9" Type="http://schemas.openxmlformats.org/officeDocument/2006/relationships/tags" Target="../tags/tag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32.xml" /><Relationship Id="rId2" Type="http://schemas.openxmlformats.org/officeDocument/2006/relationships/image" Target="../media/image10.png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40.xml" /><Relationship Id="rId11" Type="http://schemas.openxmlformats.org/officeDocument/2006/relationships/image" Target="../media/image11.png" /><Relationship Id="rId2" Type="http://schemas.openxmlformats.org/officeDocument/2006/relationships/image" Target="../media/image10.png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48.xml" /><Relationship Id="rId11" Type="http://schemas.openxmlformats.org/officeDocument/2006/relationships/tags" Target="../tags/tag49.xml" /><Relationship Id="rId12" Type="http://schemas.openxmlformats.org/officeDocument/2006/relationships/tags" Target="../tags/tag50.xml" /><Relationship Id="rId13" Type="http://schemas.openxmlformats.org/officeDocument/2006/relationships/tags" Target="../tags/tag51.xml" /><Relationship Id="rId14" Type="http://schemas.openxmlformats.org/officeDocument/2006/relationships/tags" Target="../tags/tag52.xml" /><Relationship Id="rId15" Type="http://schemas.openxmlformats.org/officeDocument/2006/relationships/tags" Target="../tags/tag53.xml" /><Relationship Id="rId16" Type="http://schemas.openxmlformats.org/officeDocument/2006/relationships/tags" Target="../tags/tag54.xml" /><Relationship Id="rId17" Type="http://schemas.openxmlformats.org/officeDocument/2006/relationships/tags" Target="../tags/tag55.xml" /><Relationship Id="rId18" Type="http://schemas.openxmlformats.org/officeDocument/2006/relationships/tags" Target="../tags/tag56.xml" /><Relationship Id="rId19" Type="http://schemas.openxmlformats.org/officeDocument/2006/relationships/tags" Target="../tags/tag57.xml" /><Relationship Id="rId2" Type="http://schemas.openxmlformats.org/officeDocument/2006/relationships/image" Target="../media/image10.png" /><Relationship Id="rId20" Type="http://schemas.openxmlformats.org/officeDocument/2006/relationships/tags" Target="../tags/tag58.xml" /><Relationship Id="rId21" Type="http://schemas.openxmlformats.org/officeDocument/2006/relationships/tags" Target="../tags/tag59.xml" /><Relationship Id="rId22" Type="http://schemas.openxmlformats.org/officeDocument/2006/relationships/tags" Target="../tags/tag60.xml" /><Relationship Id="rId23" Type="http://schemas.openxmlformats.org/officeDocument/2006/relationships/tags" Target="../tags/tag61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2" Type="http://schemas.openxmlformats.org/officeDocument/2006/relationships/image" Target="../media/image10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image" Target="../media/image10.png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2" Type="http://schemas.openxmlformats.org/officeDocument/2006/relationships/image" Target="../media/image10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2" Type="http://schemas.openxmlformats.org/officeDocument/2006/relationships/image" Target="../media/image10.png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image" Target="../media/image12.jpeg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2" Type="http://schemas.openxmlformats.org/officeDocument/2006/relationships/image" Target="../media/image10.png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2" Type="http://schemas.openxmlformats.org/officeDocument/2006/relationships/image" Target="../media/image10.png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image" Target="../media/image13.jpeg" /><Relationship Id="rId3" Type="http://schemas.openxmlformats.org/officeDocument/2006/relationships/tags" Target="../tags/tag134.xml" /><Relationship Id="rId4" Type="http://schemas.openxmlformats.org/officeDocument/2006/relationships/image" Target="../media/image10.png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231202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4"/>
          <a:srcRect l="8625" r="11312"/>
          <a:stretch>
            <a:fillRect/>
          </a:stretch>
        </p:blipFill>
        <p:spPr>
          <a:xfrm>
            <a:off x="1215390" y="0"/>
            <a:ext cx="9761220" cy="685800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667"/>
          <a:stretch>
            <a:fillRect/>
          </a:stretch>
        </p:blipFill>
        <p:spPr>
          <a:xfrm>
            <a:off x="0" y="4588490"/>
            <a:ext cx="12192000" cy="2286000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4448031" y="3146210"/>
            <a:ext cx="3947160" cy="991870"/>
          </a:xfrm>
          <a:prstGeom prst="rect">
            <a:avLst/>
          </a:prstGeom>
          <a:noFill/>
          <a:effectLst>
            <a:softEdge rad="0"/>
          </a:effectLst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整理和复习</a:t>
            </a:r>
            <a:endParaRPr lang="zh-CN" altLang="en-US" sz="6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8195" name="组合 48" title=""/>
          <p:cNvGrpSpPr/>
          <p:nvPr/>
        </p:nvGrpSpPr>
        <p:grpSpPr>
          <a:xfrm>
            <a:off x="4013529" y="1684338"/>
            <a:ext cx="5475967" cy="720090"/>
            <a:chOff x="3939" y="1324"/>
            <a:chExt cx="8626" cy="1134"/>
          </a:xfrm>
        </p:grpSpPr>
        <p:sp>
          <p:nvSpPr>
            <p:cNvPr id="41" name="Rectangle 9"/>
            <p:cNvSpPr/>
            <p:nvPr>
              <p:custDataLst>
                <p:tags r:id="rId7"/>
              </p:custDataLst>
            </p:nvPr>
          </p:nvSpPr>
          <p:spPr>
            <a:xfrm>
              <a:off x="3939" y="1462"/>
              <a:ext cx="8626" cy="919"/>
            </a:xfrm>
            <a:prstGeom prst="rect">
              <a:avLst/>
            </a:prstGeom>
            <a:noFill/>
            <a:ln w="9525">
              <a:noFill/>
              <a:miter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/>
              <a:r>
                <a:rPr lang="zh-CN" altLang="zh-CN" sz="3200" b="1" strike="noStrike" noProof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</a:rPr>
                <a:t>除数是一位数的除法</a:t>
              </a:r>
              <a:endParaRPr lang="zh-CN" altLang="zh-CN" sz="3200" b="1" strike="noStrike" noProof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8"/>
              </p:custDataLst>
            </p:nvPr>
          </p:nvSpPr>
          <p:spPr>
            <a:xfrm>
              <a:off x="4003" y="1324"/>
              <a:ext cx="1134" cy="1134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>
              <a:innerShdw blurRad="114300">
                <a:schemeClr val="bg2">
                  <a:lumMod val="60000"/>
                  <a:lumOff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fontAlgn="base"/>
              <a:r>
                <a:rPr lang="en-US" altLang="zh-CN" sz="4400" b="1" strike="noStrike" noProof="1">
                  <a:solidFill>
                    <a:schemeClr val="bg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US" altLang="zh-CN" sz="4400" b="1" strike="noStrike" noProof="1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口算练习</a:t>
            </a:r>
            <a:endParaRPr lang="zh-CN" altLang="en-US">
              <a:sym typeface="+mn-lt"/>
            </a:endParaRPr>
          </a:p>
        </p:txBody>
      </p:sp>
      <p:sp>
        <p:nvSpPr>
          <p:cNvPr id="74" name="文本框 73" title=""/>
          <p:cNvSpPr txBox="1"/>
          <p:nvPr>
            <p:custDataLst>
              <p:tags r:id="rId5"/>
            </p:custDataLst>
          </p:nvPr>
        </p:nvSpPr>
        <p:spPr>
          <a:xfrm>
            <a:off x="1942983" y="2139553"/>
            <a:ext cx="1776512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口算。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5" name="组合 4" title=""/>
          <p:cNvGrpSpPr/>
          <p:nvPr/>
        </p:nvGrpSpPr>
        <p:grpSpPr>
          <a:xfrm>
            <a:off x="2050953" y="2905424"/>
            <a:ext cx="7934931" cy="2018965"/>
            <a:chOff x="857642" y="1559860"/>
            <a:chExt cx="7417431" cy="2018965"/>
          </a:xfrm>
        </p:grpSpPr>
        <p:sp>
          <p:nvSpPr>
            <p:cNvPr id="6" name="矩形 5"/>
            <p:cNvSpPr/>
            <p:nvPr>
              <p:custDataLst>
                <p:tags r:id="rId6"/>
              </p:custDataLst>
            </p:nvPr>
          </p:nvSpPr>
          <p:spPr>
            <a:xfrm>
              <a:off x="873496" y="1559860"/>
              <a:ext cx="134719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6÷3=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1" name="矩形 60"/>
            <p:cNvSpPr/>
            <p:nvPr>
              <p:custDataLst>
                <p:tags r:id="rId7"/>
              </p:custDataLst>
            </p:nvPr>
          </p:nvSpPr>
          <p:spPr>
            <a:xfrm>
              <a:off x="857642" y="2253840"/>
              <a:ext cx="1609127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0</a:t>
              </a:r>
              <a:r>
                <a:rPr lang="zh-CN" altLang="en-US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×</a:t>
              </a:r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2=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2" name="矩形 61"/>
            <p:cNvSpPr/>
            <p:nvPr>
              <p:custDataLst>
                <p:tags r:id="rId8"/>
              </p:custDataLst>
            </p:nvPr>
          </p:nvSpPr>
          <p:spPr>
            <a:xfrm>
              <a:off x="884609" y="2995260"/>
              <a:ext cx="1347190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72÷8=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3" name="矩形 62"/>
            <p:cNvSpPr/>
            <p:nvPr>
              <p:custDataLst>
                <p:tags r:id="rId9"/>
              </p:custDataLst>
            </p:nvPr>
          </p:nvSpPr>
          <p:spPr>
            <a:xfrm>
              <a:off x="3591097" y="1561001"/>
              <a:ext cx="134719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5×3=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4" name="矩形 63"/>
            <p:cNvSpPr/>
            <p:nvPr>
              <p:custDataLst>
                <p:tags r:id="rId10"/>
              </p:custDataLst>
            </p:nvPr>
          </p:nvSpPr>
          <p:spPr>
            <a:xfrm>
              <a:off x="3564397" y="2248200"/>
              <a:ext cx="1525518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990÷3=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5" name="矩形 64"/>
            <p:cNvSpPr/>
            <p:nvPr>
              <p:custDataLst>
                <p:tags r:id="rId11"/>
              </p:custDataLst>
            </p:nvPr>
          </p:nvSpPr>
          <p:spPr>
            <a:xfrm>
              <a:off x="3575267" y="2981552"/>
              <a:ext cx="1655391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 smtClean="0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200÷2=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6" name="矩形 65"/>
            <p:cNvSpPr/>
            <p:nvPr>
              <p:custDataLst>
                <p:tags r:id="rId12"/>
              </p:custDataLst>
            </p:nvPr>
          </p:nvSpPr>
          <p:spPr>
            <a:xfrm>
              <a:off x="6401310" y="1575664"/>
              <a:ext cx="134719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30×4=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7" name="矩形 66"/>
            <p:cNvSpPr/>
            <p:nvPr>
              <p:custDataLst>
                <p:tags r:id="rId13"/>
              </p:custDataLst>
            </p:nvPr>
          </p:nvSpPr>
          <p:spPr>
            <a:xfrm>
              <a:off x="6418361" y="2238040"/>
              <a:ext cx="1549261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800÷8=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8" name="矩形 67"/>
            <p:cNvSpPr/>
            <p:nvPr>
              <p:custDataLst>
                <p:tags r:id="rId14"/>
              </p:custDataLst>
            </p:nvPr>
          </p:nvSpPr>
          <p:spPr>
            <a:xfrm>
              <a:off x="6409225" y="2919997"/>
              <a:ext cx="1865848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770÷7=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71" name="矩形 70" title=""/>
          <p:cNvSpPr/>
          <p:nvPr>
            <p:custDataLst>
              <p:tags r:id="rId15"/>
            </p:custDataLst>
          </p:nvPr>
        </p:nvSpPr>
        <p:spPr>
          <a:xfrm>
            <a:off x="3048479" y="2897319"/>
            <a:ext cx="573314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2" name="矩形 71" title=""/>
          <p:cNvSpPr/>
          <p:nvPr>
            <p:custDataLst>
              <p:tags r:id="rId16"/>
            </p:custDataLst>
          </p:nvPr>
        </p:nvSpPr>
        <p:spPr>
          <a:xfrm>
            <a:off x="3093551" y="3594372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3" name="矩形 72" title=""/>
          <p:cNvSpPr/>
          <p:nvPr>
            <p:custDataLst>
              <p:tags r:id="rId17"/>
            </p:custDataLst>
          </p:nvPr>
        </p:nvSpPr>
        <p:spPr>
          <a:xfrm>
            <a:off x="3284333" y="4327116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9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5" name="矩形 74" title=""/>
          <p:cNvSpPr/>
          <p:nvPr>
            <p:custDataLst>
              <p:tags r:id="rId18"/>
            </p:custDataLst>
          </p:nvPr>
        </p:nvSpPr>
        <p:spPr>
          <a:xfrm>
            <a:off x="5950330" y="2904998"/>
            <a:ext cx="792512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15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6" name="矩形 75" title=""/>
          <p:cNvSpPr/>
          <p:nvPr>
            <p:custDataLst>
              <p:tags r:id="rId19"/>
            </p:custDataLst>
          </p:nvPr>
        </p:nvSpPr>
        <p:spPr>
          <a:xfrm>
            <a:off x="6339552" y="3591656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330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7" name="矩形 76" title=""/>
          <p:cNvSpPr/>
          <p:nvPr>
            <p:custDataLst>
              <p:tags r:id="rId20"/>
            </p:custDataLst>
          </p:nvPr>
        </p:nvSpPr>
        <p:spPr>
          <a:xfrm>
            <a:off x="6355807" y="4331931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8" name="矩形 77" title=""/>
          <p:cNvSpPr/>
          <p:nvPr>
            <p:custDataLst>
              <p:tags r:id="rId21"/>
            </p:custDataLst>
          </p:nvPr>
        </p:nvSpPr>
        <p:spPr>
          <a:xfrm>
            <a:off x="9141090" y="2904998"/>
            <a:ext cx="868434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120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9" name="矩形 78" title=""/>
          <p:cNvSpPr/>
          <p:nvPr>
            <p:custDataLst>
              <p:tags r:id="rId22"/>
            </p:custDataLst>
          </p:nvPr>
        </p:nvSpPr>
        <p:spPr>
          <a:xfrm>
            <a:off x="9324014" y="3564684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0" name="矩形 79" title=""/>
          <p:cNvSpPr/>
          <p:nvPr>
            <p:custDataLst>
              <p:tags r:id="rId23"/>
            </p:custDataLst>
          </p:nvPr>
        </p:nvSpPr>
        <p:spPr>
          <a:xfrm>
            <a:off x="9387384" y="4238334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110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/>
      <p:bldP spid="72" grpId="0"/>
      <p:bldP spid="73" grpId="0"/>
      <p:bldP spid="75" grpId="0"/>
      <p:bldP spid="76" grpId="0"/>
      <p:bldP spid="77" grpId="0"/>
      <p:bldP spid="78" grpId="0"/>
      <p:bldP spid="79" grpId="0"/>
      <p:bldP spid="8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9" name="矩形 6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025425" y="1560725"/>
            <a:ext cx="9190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选择合适的方法解决下面的问题。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6"/>
            </p:custDataLst>
          </p:nvPr>
        </p:nvSpPr>
        <p:spPr>
          <a:xfrm>
            <a:off x="1738988" y="2225834"/>
            <a:ext cx="849874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）学校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的小菜园收了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180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千克花生，分给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个年级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en-US" altLang="zh-CN" sz="2800" b="1" smtClean="0">
              <a:solidFill>
                <a:prstClr val="black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    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平均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每个年级分得多少千克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?</a:t>
            </a:r>
            <a:endParaRPr lang="zh-CN" altLang="en-US" sz="16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>
            <p:custDataLst>
              <p:tags r:id="rId7"/>
            </p:custDataLst>
          </p:nvPr>
        </p:nvSpPr>
        <p:spPr>
          <a:xfrm>
            <a:off x="4688928" y="4550923"/>
            <a:ext cx="1754006" cy="6267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40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180÷6 =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>
            <p:custDataLst>
              <p:tags r:id="rId8"/>
            </p:custDataLst>
          </p:nvPr>
        </p:nvSpPr>
        <p:spPr>
          <a:xfrm>
            <a:off x="6240634" y="4541707"/>
            <a:ext cx="2242922" cy="6832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30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（千克）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>
            <p:custDataLst>
              <p:tags r:id="rId9"/>
            </p:custDataLst>
          </p:nvPr>
        </p:nvSpPr>
        <p:spPr>
          <a:xfrm>
            <a:off x="3510101" y="5446696"/>
            <a:ext cx="5950668" cy="6267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40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zh-CN" altLang="en-US" sz="3200" b="1" i="0" u="none" strike="noStrike" kern="1200" cap="none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答：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平均每个年级分得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千克</a:t>
            </a:r>
            <a:r>
              <a:rPr kumimoji="0" lang="zh-CN" altLang="en-US" sz="3200" b="1" i="0" u="none" strike="noStrike" kern="1200" cap="none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kumimoji="0" lang="zh-CN" altLang="en-US" sz="3200" b="1" i="0" u="none" strike="noStrike" kern="1200" cap="none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对话气泡: 圆角矩形 7" title=""/>
          <p:cNvSpPr/>
          <p:nvPr>
            <p:custDataLst>
              <p:tags r:id="rId10"/>
            </p:custDataLst>
          </p:nvPr>
        </p:nvSpPr>
        <p:spPr>
          <a:xfrm>
            <a:off x="3073760" y="3321435"/>
            <a:ext cx="6952890" cy="739713"/>
          </a:xfrm>
          <a:prstGeom prst="wedgeRoundRectCallout">
            <a:avLst>
              <a:gd name="adj1" fmla="val -52764"/>
              <a:gd name="adj2" fmla="val -18434"/>
              <a:gd name="adj3" fmla="val 1666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就是求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180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里面有几个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，用除法计算。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5"/>
            </p:custDataLst>
          </p:nvPr>
        </p:nvSpPr>
        <p:spPr>
          <a:xfrm>
            <a:off x="2061960" y="1445535"/>
            <a:ext cx="806777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小军家到学校有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500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米。他每天上学大约要</a:t>
            </a:r>
            <a:r>
              <a:rPr lang="zh-CN" altLang="en-US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走</a:t>
            </a:r>
            <a:endParaRPr lang="en-US" altLang="zh-CN" sz="2800" b="1" smtClean="0">
              <a:solidFill>
                <a:prstClr val="black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     8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分钟，他每分钟大约走几十米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?</a:t>
            </a:r>
            <a:endParaRPr lang="en-US" altLang="zh-CN" sz="2800" b="1">
              <a:solidFill>
                <a:prstClr val="black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4605120" y="4651881"/>
            <a:ext cx="1745991" cy="6267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40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500÷8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≈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>
            <p:custDataLst>
              <p:tags r:id="rId7"/>
            </p:custDataLst>
          </p:nvPr>
        </p:nvSpPr>
        <p:spPr>
          <a:xfrm>
            <a:off x="6162492" y="4651881"/>
            <a:ext cx="1830950" cy="6832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60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（米）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>
            <p:custDataLst>
              <p:tags r:id="rId8"/>
            </p:custDataLst>
          </p:nvPr>
        </p:nvSpPr>
        <p:spPr>
          <a:xfrm>
            <a:off x="3669313" y="5576313"/>
            <a:ext cx="5126724" cy="6267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40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答：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他每分钟大约走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60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米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对话气泡: 圆角矩形 6" title=""/>
          <p:cNvSpPr/>
          <p:nvPr>
            <p:custDataLst>
              <p:tags r:id="rId9"/>
            </p:custDataLst>
          </p:nvPr>
        </p:nvSpPr>
        <p:spPr>
          <a:xfrm>
            <a:off x="2652808" y="2824812"/>
            <a:ext cx="6754161" cy="671859"/>
          </a:xfrm>
          <a:prstGeom prst="wedgeRoundRectCallout">
            <a:avLst>
              <a:gd name="adj1" fmla="val 49585"/>
              <a:gd name="adj2" fmla="val 35580"/>
              <a:gd name="adj3" fmla="val 1666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利用“路程</a:t>
            </a:r>
            <a:r>
              <a:rPr lang="en-US" altLang="zh-CN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÷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时间</a:t>
            </a:r>
            <a:r>
              <a:rPr lang="en-US" altLang="zh-CN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=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速度”列式估算。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4605120" y="4276200"/>
            <a:ext cx="137523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480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flipH="1">
            <a:off x="10909300" y="10210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graphicFrame>
        <p:nvGraphicFramePr>
          <p:cNvPr id="63" name="表格 62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05021" y="2060909"/>
          <a:ext cx="7876548" cy="36864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7096"/>
                <a:gridCol w="1949829"/>
                <a:gridCol w="2115315"/>
                <a:gridCol w="1934308"/>
              </a:tblGrid>
              <a:tr h="5266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 kern="12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+mn-cs"/>
                        </a:rPr>
                        <a:t>算式</a:t>
                      </a:r>
                      <a:endParaRPr lang="zh-CN" altLang="en-US" sz="2800" b="1" kern="12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zh-CN" sz="28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商的位数</a:t>
                      </a:r>
                      <a:endParaRPr lang="zh-CN" altLang="zh-CN" sz="28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估算的结果</a:t>
                      </a:r>
                      <a:endParaRPr lang="zh-CN" altLang="en-US" sz="28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准确值</a:t>
                      </a:r>
                      <a:endParaRPr lang="zh-CN" altLang="en-US" sz="2800" b="1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</a:tr>
              <a:tr h="5266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876÷3</a:t>
                      </a:r>
                      <a:endParaRPr lang="en-US" altLang="zh-CN" sz="2800" b="1">
                        <a:latin typeface="Times New Roman" panose="02020603050405020304" pitchFamily="18" charset="0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</a:tr>
              <a:tr h="5266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242÷4</a:t>
                      </a:r>
                      <a:endParaRPr lang="en-US" altLang="zh-CN" sz="2800" b="1">
                        <a:latin typeface="Times New Roman" panose="02020603050405020304" pitchFamily="18" charset="0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</a:tr>
              <a:tr h="5266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417÷6</a:t>
                      </a:r>
                      <a:endParaRPr lang="en-US" altLang="zh-CN" sz="2800" b="1">
                        <a:latin typeface="Times New Roman" panose="02020603050405020304" pitchFamily="18" charset="0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</a:tr>
              <a:tr h="5266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896÷8</a:t>
                      </a:r>
                      <a:endParaRPr lang="en-US" altLang="zh-CN" sz="2800" b="1">
                        <a:latin typeface="Times New Roman" panose="02020603050405020304" pitchFamily="18" charset="0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</a:tr>
              <a:tr h="5266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644÷7</a:t>
                      </a:r>
                      <a:endParaRPr lang="en-US" altLang="zh-CN" sz="2800" b="1">
                        <a:latin typeface="Times New Roman" panose="02020603050405020304" pitchFamily="18" charset="0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</a:tr>
              <a:tr h="5266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753÷5</a:t>
                      </a:r>
                      <a:endParaRPr lang="en-US" altLang="zh-CN" sz="2800" b="1">
                        <a:latin typeface="Times New Roman" panose="02020603050405020304" pitchFamily="18" charset="0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>
                        <a:latin typeface="+mn-ea"/>
                      </a:endParaRPr>
                    </a:p>
                  </a:txBody>
                  <a:tcPr anchor="ctr">
                    <a:solidFill>
                      <a:srgbClr val="FDF4F8"/>
                    </a:solidFill>
                  </a:tcPr>
                </a:tc>
              </a:tr>
            </a:tbl>
          </a:graphicData>
        </a:graphic>
      </p:graphicFrame>
      <p:sp>
        <p:nvSpPr>
          <p:cNvPr id="64" name="Text Box 14" title=""/>
          <p:cNvSpPr txBox="1"/>
          <p:nvPr>
            <p:custDataLst>
              <p:tags r:id="rId6"/>
            </p:custDataLst>
          </p:nvPr>
        </p:nvSpPr>
        <p:spPr>
          <a:xfrm>
            <a:off x="4814039" y="2580869"/>
            <a:ext cx="1588917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三位数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5" name="Text Box 14" title=""/>
          <p:cNvSpPr txBox="1"/>
          <p:nvPr>
            <p:custDataLst>
              <p:tags r:id="rId7"/>
            </p:custDataLst>
          </p:nvPr>
        </p:nvSpPr>
        <p:spPr>
          <a:xfrm>
            <a:off x="9146399" y="2597509"/>
            <a:ext cx="1144586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292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" name="Text Box 14" title=""/>
          <p:cNvSpPr txBox="1"/>
          <p:nvPr>
            <p:custDataLst>
              <p:tags r:id="rId8"/>
            </p:custDataLst>
          </p:nvPr>
        </p:nvSpPr>
        <p:spPr>
          <a:xfrm>
            <a:off x="4814039" y="3099424"/>
            <a:ext cx="1762411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两位数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7" name="Text Box 14" title=""/>
          <p:cNvSpPr txBox="1"/>
          <p:nvPr>
            <p:custDataLst>
              <p:tags r:id="rId9"/>
            </p:custDataLst>
          </p:nvPr>
        </p:nvSpPr>
        <p:spPr>
          <a:xfrm>
            <a:off x="8963850" y="3134719"/>
            <a:ext cx="1465571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60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......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8" name="Text Box 14" title=""/>
          <p:cNvSpPr txBox="1"/>
          <p:nvPr>
            <p:custDataLst>
              <p:tags r:id="rId10"/>
            </p:custDataLst>
          </p:nvPr>
        </p:nvSpPr>
        <p:spPr>
          <a:xfrm>
            <a:off x="4814039" y="3644769"/>
            <a:ext cx="1668206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两位数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9" name="Text Box 14" title=""/>
          <p:cNvSpPr txBox="1"/>
          <p:nvPr>
            <p:custDataLst>
              <p:tags r:id="rId11"/>
            </p:custDataLst>
          </p:nvPr>
        </p:nvSpPr>
        <p:spPr>
          <a:xfrm>
            <a:off x="8963850" y="3650158"/>
            <a:ext cx="1230442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69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......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0" name="Text Box 14" title=""/>
          <p:cNvSpPr txBox="1"/>
          <p:nvPr>
            <p:custDataLst>
              <p:tags r:id="rId12"/>
            </p:custDataLst>
          </p:nvPr>
        </p:nvSpPr>
        <p:spPr>
          <a:xfrm>
            <a:off x="4814039" y="4155659"/>
            <a:ext cx="1668206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三位数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1" name="Text Box 14" title=""/>
          <p:cNvSpPr txBox="1"/>
          <p:nvPr>
            <p:custDataLst>
              <p:tags r:id="rId13"/>
            </p:custDataLst>
          </p:nvPr>
        </p:nvSpPr>
        <p:spPr>
          <a:xfrm>
            <a:off x="9195533" y="4179663"/>
            <a:ext cx="1116324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2" name="Text Box 14" title=""/>
          <p:cNvSpPr txBox="1"/>
          <p:nvPr>
            <p:custDataLst>
              <p:tags r:id="rId14"/>
            </p:custDataLst>
          </p:nvPr>
        </p:nvSpPr>
        <p:spPr>
          <a:xfrm>
            <a:off x="4808303" y="4686338"/>
            <a:ext cx="1668206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两位数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3" name="Text Box 14" title=""/>
          <p:cNvSpPr txBox="1"/>
          <p:nvPr>
            <p:custDataLst>
              <p:tags r:id="rId15"/>
            </p:custDataLst>
          </p:nvPr>
        </p:nvSpPr>
        <p:spPr>
          <a:xfrm>
            <a:off x="9292733" y="4710171"/>
            <a:ext cx="807804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4" name="Text Box 14" title=""/>
          <p:cNvSpPr txBox="1"/>
          <p:nvPr>
            <p:custDataLst>
              <p:tags r:id="rId16"/>
            </p:custDataLst>
          </p:nvPr>
        </p:nvSpPr>
        <p:spPr>
          <a:xfrm>
            <a:off x="4817449" y="5205766"/>
            <a:ext cx="1668206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三位数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5" name="Text Box 14" title=""/>
          <p:cNvSpPr txBox="1"/>
          <p:nvPr>
            <p:custDataLst>
              <p:tags r:id="rId17"/>
            </p:custDataLst>
          </p:nvPr>
        </p:nvSpPr>
        <p:spPr>
          <a:xfrm>
            <a:off x="8956842" y="5221519"/>
            <a:ext cx="1472579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150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......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6" name="Text Box 14" title=""/>
          <p:cNvSpPr txBox="1"/>
          <p:nvPr>
            <p:custDataLst>
              <p:tags r:id="rId18"/>
            </p:custDataLst>
          </p:nvPr>
        </p:nvSpPr>
        <p:spPr>
          <a:xfrm>
            <a:off x="7133650" y="2615534"/>
            <a:ext cx="1144586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300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7" name="Text Box 14" title=""/>
          <p:cNvSpPr txBox="1"/>
          <p:nvPr>
            <p:custDataLst>
              <p:tags r:id="rId19"/>
            </p:custDataLst>
          </p:nvPr>
        </p:nvSpPr>
        <p:spPr>
          <a:xfrm>
            <a:off x="7212939" y="3139330"/>
            <a:ext cx="663676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8" name="Text Box 14" title=""/>
          <p:cNvSpPr txBox="1"/>
          <p:nvPr>
            <p:custDataLst>
              <p:tags r:id="rId20"/>
            </p:custDataLst>
          </p:nvPr>
        </p:nvSpPr>
        <p:spPr>
          <a:xfrm>
            <a:off x="7212939" y="3669838"/>
            <a:ext cx="605487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9" name="Text Box 14" title=""/>
          <p:cNvSpPr txBox="1"/>
          <p:nvPr>
            <p:custDataLst>
              <p:tags r:id="rId21"/>
            </p:custDataLst>
          </p:nvPr>
        </p:nvSpPr>
        <p:spPr>
          <a:xfrm>
            <a:off x="7134006" y="4172906"/>
            <a:ext cx="1116324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0" name="Text Box 14" title=""/>
          <p:cNvSpPr txBox="1"/>
          <p:nvPr>
            <p:custDataLst>
              <p:tags r:id="rId22"/>
            </p:custDataLst>
          </p:nvPr>
        </p:nvSpPr>
        <p:spPr>
          <a:xfrm>
            <a:off x="7212939" y="4703585"/>
            <a:ext cx="807804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1" name="Text Box 14" title=""/>
          <p:cNvSpPr txBox="1"/>
          <p:nvPr>
            <p:custDataLst>
              <p:tags r:id="rId23"/>
            </p:custDataLst>
          </p:nvPr>
        </p:nvSpPr>
        <p:spPr>
          <a:xfrm>
            <a:off x="7139597" y="5216846"/>
            <a:ext cx="911086" cy="53050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150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57" name="文本框 56" title=""/>
          <p:cNvSpPr txBox="1"/>
          <p:nvPr>
            <p:custDataLst>
              <p:tags r:id="rId5"/>
            </p:custDataLst>
          </p:nvPr>
        </p:nvSpPr>
        <p:spPr>
          <a:xfrm>
            <a:off x="1866149" y="1673610"/>
            <a:ext cx="183929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en-US" altLang="zh-CN" sz="3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3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计算。</a:t>
            </a:r>
            <a:endParaRPr lang="zh-CN" altLang="en-US" sz="1800"/>
          </a:p>
        </p:txBody>
      </p:sp>
      <p:sp>
        <p:nvSpPr>
          <p:cNvPr id="117" name="文本框 116" title=""/>
          <p:cNvSpPr txBox="1"/>
          <p:nvPr>
            <p:custDataLst>
              <p:tags r:id="rId6"/>
            </p:custDataLst>
          </p:nvPr>
        </p:nvSpPr>
        <p:spPr>
          <a:xfrm>
            <a:off x="2563188" y="3420640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=192÷4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18" name="文本框 117" title=""/>
          <p:cNvSpPr txBox="1"/>
          <p:nvPr>
            <p:custDataLst>
              <p:tags r:id="rId7"/>
            </p:custDataLst>
          </p:nvPr>
        </p:nvSpPr>
        <p:spPr>
          <a:xfrm>
            <a:off x="6915143" y="3413323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=567÷9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19" name="文本框 118" title=""/>
          <p:cNvSpPr txBox="1"/>
          <p:nvPr>
            <p:custDataLst>
              <p:tags r:id="rId8"/>
            </p:custDataLst>
          </p:nvPr>
        </p:nvSpPr>
        <p:spPr>
          <a:xfrm>
            <a:off x="2573081" y="4123980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=48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20" name="文本框 119" title=""/>
          <p:cNvSpPr txBox="1"/>
          <p:nvPr>
            <p:custDataLst>
              <p:tags r:id="rId9"/>
            </p:custDataLst>
          </p:nvPr>
        </p:nvSpPr>
        <p:spPr>
          <a:xfrm>
            <a:off x="6925037" y="4116663"/>
            <a:ext cx="168504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=63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9" name="AutoShape 27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2582668" y="5218665"/>
            <a:ext cx="6532548" cy="646727"/>
          </a:xfrm>
          <a:prstGeom prst="wedgeRoundRectCallout">
            <a:avLst>
              <a:gd name="adj1" fmla="val 49546"/>
              <a:gd name="adj2" fmla="val -3318"/>
              <a:gd name="adj3" fmla="val 16667"/>
            </a:avLst>
          </a:prstGeom>
          <a:solidFill>
            <a:srgbClr val="FFFFFF"/>
          </a:solidFill>
          <a:ln w="19050">
            <a:noFill/>
            <a:miter lim="800000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defRPr sz="2800" b="1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>
                <a:ea typeface="楷体" panose="02010609060101010101" pitchFamily="49" charset="-122"/>
              </a:rPr>
              <a:t>同级运算按照从左到右的顺序计算。</a:t>
            </a:r>
            <a:endParaRPr lang="zh-CN" altLang="en-US" sz="3200">
              <a:ea typeface="楷体" panose="02010609060101010101" pitchFamily="49" charset="-122"/>
            </a:endParaRPr>
          </a:p>
        </p:txBody>
      </p:sp>
      <p:cxnSp>
        <p:nvCxnSpPr>
          <p:cNvPr id="2" name="直接连接符 1" title=""/>
          <p:cNvCxnSpPr/>
          <p:nvPr>
            <p:custDataLst>
              <p:tags r:id="rId11"/>
            </p:custDataLst>
          </p:nvPr>
        </p:nvCxnSpPr>
        <p:spPr>
          <a:xfrm>
            <a:off x="2902025" y="3126280"/>
            <a:ext cx="1271254" cy="0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 title=""/>
          <p:cNvCxnSpPr/>
          <p:nvPr>
            <p:custDataLst>
              <p:tags r:id="rId12"/>
            </p:custDataLst>
          </p:nvPr>
        </p:nvCxnSpPr>
        <p:spPr>
          <a:xfrm>
            <a:off x="7261502" y="3149928"/>
            <a:ext cx="952149" cy="0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 title=""/>
          <p:cNvSpPr txBox="1"/>
          <p:nvPr>
            <p:custDataLst>
              <p:tags r:id="rId13"/>
            </p:custDataLst>
          </p:nvPr>
        </p:nvSpPr>
        <p:spPr>
          <a:xfrm>
            <a:off x="2786471" y="2539533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576÷3÷4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4"/>
            </p:custDataLst>
          </p:nvPr>
        </p:nvSpPr>
        <p:spPr>
          <a:xfrm>
            <a:off x="7152710" y="2604339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81×7÷9</a:t>
            </a:r>
            <a:endParaRPr lang="zh-CN" altLang="en-US" sz="1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/>
      <p:bldP spid="118" grpId="0"/>
      <p:bldP spid="119" grpId="0"/>
      <p:bldP spid="120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118" name="文本框 117" title=""/>
          <p:cNvSpPr txBox="1"/>
          <p:nvPr>
            <p:custDataLst>
              <p:tags r:id="rId5"/>
            </p:custDataLst>
          </p:nvPr>
        </p:nvSpPr>
        <p:spPr>
          <a:xfrm>
            <a:off x="6808108" y="3402490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=57+294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20" name="文本框 119" title=""/>
          <p:cNvSpPr txBox="1"/>
          <p:nvPr>
            <p:custDataLst>
              <p:tags r:id="rId6"/>
            </p:custDataLst>
          </p:nvPr>
        </p:nvSpPr>
        <p:spPr>
          <a:xfrm>
            <a:off x="6818002" y="4105830"/>
            <a:ext cx="168504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=351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24" name="文本框 123" title=""/>
          <p:cNvSpPr txBox="1"/>
          <p:nvPr>
            <p:custDataLst>
              <p:tags r:id="rId7"/>
            </p:custDataLst>
          </p:nvPr>
        </p:nvSpPr>
        <p:spPr>
          <a:xfrm>
            <a:off x="2563910" y="3406561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=433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-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365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25" name="文本框 124" title=""/>
          <p:cNvSpPr txBox="1"/>
          <p:nvPr>
            <p:custDataLst>
              <p:tags r:id="rId8"/>
            </p:custDataLst>
          </p:nvPr>
        </p:nvSpPr>
        <p:spPr>
          <a:xfrm>
            <a:off x="2573803" y="4109901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=68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9" name="AutoShape 27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610015" y="5098437"/>
            <a:ext cx="6570464" cy="1095627"/>
          </a:xfrm>
          <a:prstGeom prst="wedgeRoundRectCallout">
            <a:avLst>
              <a:gd name="adj1" fmla="val 49860"/>
              <a:gd name="adj2" fmla="val -8435"/>
              <a:gd name="adj3" fmla="val 16667"/>
            </a:avLst>
          </a:prstGeom>
          <a:solidFill>
            <a:srgbClr val="FFFFFF"/>
          </a:solidFill>
          <a:ln w="19050">
            <a:noFill/>
            <a:miter lim="800000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defRPr sz="2800" b="1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fontAlgn="auto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>
                <a:ea typeface="楷体" panose="02010609060101010101" pitchFamily="49" charset="-122"/>
              </a:rPr>
              <a:t>有乘除法和加减法，要先算乘除法，后算加减法。</a:t>
            </a:r>
            <a:endParaRPr lang="zh-CN" altLang="en-US" sz="3200">
              <a:ea typeface="楷体" panose="02010609060101010101" pitchFamily="49" charset="-122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10"/>
            </p:custDataLst>
          </p:nvPr>
        </p:nvCxnSpPr>
        <p:spPr>
          <a:xfrm>
            <a:off x="2959647" y="3165650"/>
            <a:ext cx="1436251" cy="0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11"/>
            </p:custDataLst>
          </p:nvPr>
        </p:nvCxnSpPr>
        <p:spPr>
          <a:xfrm>
            <a:off x="7264804" y="3180245"/>
            <a:ext cx="1115678" cy="0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 title=""/>
          <p:cNvSpPr txBox="1"/>
          <p:nvPr>
            <p:custDataLst>
              <p:tags r:id="rId12"/>
            </p:custDataLst>
          </p:nvPr>
        </p:nvSpPr>
        <p:spPr>
          <a:xfrm>
            <a:off x="1932824" y="1712980"/>
            <a:ext cx="183929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en-US" altLang="zh-CN" sz="3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3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计算。</a:t>
            </a:r>
            <a:endParaRPr lang="zh-CN" altLang="en-US" sz="1800"/>
          </a:p>
        </p:txBody>
      </p:sp>
      <p:sp>
        <p:nvSpPr>
          <p:cNvPr id="15" name="文本框 14" title=""/>
          <p:cNvSpPr txBox="1"/>
          <p:nvPr>
            <p:custDataLst>
              <p:tags r:id="rId13"/>
            </p:custDataLst>
          </p:nvPr>
        </p:nvSpPr>
        <p:spPr>
          <a:xfrm>
            <a:off x="2852472" y="2650220"/>
            <a:ext cx="269883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201+232-365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4"/>
            </p:custDataLst>
          </p:nvPr>
        </p:nvSpPr>
        <p:spPr>
          <a:xfrm>
            <a:off x="7138944" y="2650219"/>
            <a:ext cx="269883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399÷7+294</a:t>
            </a:r>
            <a:endParaRPr lang="zh-CN" altLang="en-US" sz="1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/>
      <p:bldP spid="120" grpId="0"/>
      <p:bldP spid="124" grpId="0"/>
      <p:bldP spid="125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128" name="文本框 127" title=""/>
          <p:cNvSpPr txBox="1"/>
          <p:nvPr>
            <p:custDataLst>
              <p:tags r:id="rId5"/>
            </p:custDataLst>
          </p:nvPr>
        </p:nvSpPr>
        <p:spPr>
          <a:xfrm>
            <a:off x="6825100" y="3479554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=672÷6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29" name="文本框 128" title=""/>
          <p:cNvSpPr txBox="1"/>
          <p:nvPr>
            <p:custDataLst>
              <p:tags r:id="rId6"/>
            </p:custDataLst>
          </p:nvPr>
        </p:nvSpPr>
        <p:spPr>
          <a:xfrm>
            <a:off x="6834994" y="4182894"/>
            <a:ext cx="168504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=112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30" name="文本框 129" title=""/>
          <p:cNvSpPr txBox="1"/>
          <p:nvPr>
            <p:custDataLst>
              <p:tags r:id="rId7"/>
            </p:custDataLst>
          </p:nvPr>
        </p:nvSpPr>
        <p:spPr>
          <a:xfrm>
            <a:off x="2862583" y="3471319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=355÷5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31" name="文本框 130" title=""/>
          <p:cNvSpPr txBox="1"/>
          <p:nvPr>
            <p:custDataLst>
              <p:tags r:id="rId8"/>
            </p:custDataLst>
          </p:nvPr>
        </p:nvSpPr>
        <p:spPr>
          <a:xfrm>
            <a:off x="2872476" y="4174659"/>
            <a:ext cx="23534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=71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1" name="AutoShape 27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004249" y="5144066"/>
            <a:ext cx="6184156" cy="1095627"/>
          </a:xfrm>
          <a:prstGeom prst="wedgeRoundRectCallout">
            <a:avLst>
              <a:gd name="adj1" fmla="val 49590"/>
              <a:gd name="adj2" fmla="val -5296"/>
              <a:gd name="adj3" fmla="val 16667"/>
            </a:avLst>
          </a:prstGeom>
          <a:solidFill>
            <a:srgbClr val="FFFFFF"/>
          </a:solidFill>
          <a:ln w="19050">
            <a:noFill/>
            <a:miter lim="800000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defRPr sz="2800" b="1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fontAlgn="auto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>
                <a:ea typeface="楷体" panose="02010609060101010101" pitchFamily="49" charset="-122"/>
              </a:rPr>
              <a:t>有括号的算式，先算括号里面的，再算括号外面的。</a:t>
            </a:r>
            <a:endParaRPr lang="zh-CN" altLang="en-US" sz="3200">
              <a:ea typeface="楷体" panose="02010609060101010101" pitchFamily="49" charset="-122"/>
            </a:endParaRPr>
          </a:p>
        </p:txBody>
      </p:sp>
      <p:cxnSp>
        <p:nvCxnSpPr>
          <p:cNvPr id="14" name="直接连接符 13" title=""/>
          <p:cNvCxnSpPr/>
          <p:nvPr>
            <p:custDataLst>
              <p:tags r:id="rId10"/>
            </p:custDataLst>
          </p:nvPr>
        </p:nvCxnSpPr>
        <p:spPr>
          <a:xfrm>
            <a:off x="8420208" y="3250060"/>
            <a:ext cx="1204230" cy="0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 title=""/>
          <p:cNvCxnSpPr/>
          <p:nvPr>
            <p:custDataLst>
              <p:tags r:id="rId11"/>
            </p:custDataLst>
          </p:nvPr>
        </p:nvCxnSpPr>
        <p:spPr>
          <a:xfrm>
            <a:off x="3227672" y="3244225"/>
            <a:ext cx="1660214" cy="0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 title=""/>
          <p:cNvSpPr txBox="1"/>
          <p:nvPr>
            <p:custDataLst>
              <p:tags r:id="rId12"/>
            </p:custDataLst>
          </p:nvPr>
        </p:nvSpPr>
        <p:spPr>
          <a:xfrm>
            <a:off x="1930284" y="1754890"/>
            <a:ext cx="183929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en-US" altLang="zh-CN" sz="3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32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计算。</a:t>
            </a:r>
            <a:endParaRPr lang="zh-CN" altLang="en-US" sz="1800"/>
          </a:p>
        </p:txBody>
      </p:sp>
      <p:sp>
        <p:nvSpPr>
          <p:cNvPr id="17" name="文本框 16" title=""/>
          <p:cNvSpPr txBox="1"/>
          <p:nvPr>
            <p:custDataLst>
              <p:tags r:id="rId13"/>
            </p:custDataLst>
          </p:nvPr>
        </p:nvSpPr>
        <p:spPr>
          <a:xfrm>
            <a:off x="7070793" y="2724297"/>
            <a:ext cx="269883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672÷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2×3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14"/>
            </p:custDataLst>
          </p:nvPr>
        </p:nvSpPr>
        <p:spPr>
          <a:xfrm>
            <a:off x="2876759" y="2724297"/>
            <a:ext cx="32476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601-246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÷5</a:t>
            </a:r>
            <a:endParaRPr lang="zh-CN" altLang="en-US" sz="1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" grpId="0"/>
      <p:bldP spid="129" grpId="0"/>
      <p:bldP spid="130" grpId="0"/>
      <p:bldP spid="131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1176735" y="1704235"/>
            <a:ext cx="9765506" cy="1476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4.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一家风筝生产厂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天制作了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306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个风筝。照这样计算，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天可以制作多少个风筝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?</a:t>
            </a:r>
            <a:endParaRPr lang="zh-CN" altLang="en-US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9005" y="3394645"/>
            <a:ext cx="2181280" cy="2081565"/>
          </a:xfrm>
          <a:prstGeom prst="rect">
            <a:avLst/>
          </a:prstGeom>
        </p:spPr>
      </p:pic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2800350" y="3518747"/>
            <a:ext cx="4121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306÷3×7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9"/>
            </p:custDataLst>
          </p:nvPr>
        </p:nvSpPr>
        <p:spPr>
          <a:xfrm>
            <a:off x="2368550" y="4204547"/>
            <a:ext cx="4121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102×7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0"/>
            </p:custDataLst>
          </p:nvPr>
        </p:nvSpPr>
        <p:spPr>
          <a:xfrm>
            <a:off x="2368550" y="4941147"/>
            <a:ext cx="4121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714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（个）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1"/>
            </p:custDataLst>
          </p:nvPr>
        </p:nvSpPr>
        <p:spPr>
          <a:xfrm>
            <a:off x="2368550" y="5690447"/>
            <a:ext cx="66357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答：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天可以制作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714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个风筝。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1872422" y="1058863"/>
            <a:ext cx="9765506" cy="2214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5.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一箱雪糕有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30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根，杨叔叔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天卖了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箱雪糕。</a:t>
            </a:r>
            <a:endParaRPr lang="en-US" altLang="zh-CN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）杨叔叔平均每天卖多少根雪糕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?</a:t>
            </a:r>
            <a:endParaRPr lang="en-US" altLang="zh-CN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）每根雪糕卖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元，杨叔叔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天卖了多少元钱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?</a:t>
            </a:r>
            <a:endParaRPr lang="zh-CN" altLang="en-US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AutoShape 27" title=""/>
          <p:cNvSpPr>
            <a:spLocks noChangeArrowheads="1"/>
          </p:cNvSpPr>
          <p:nvPr/>
        </p:nvSpPr>
        <p:spPr bwMode="auto">
          <a:xfrm>
            <a:off x="2734657" y="3428973"/>
            <a:ext cx="6184156" cy="2587902"/>
          </a:xfrm>
          <a:prstGeom prst="wedgeRoundRectCallout">
            <a:avLst>
              <a:gd name="adj1" fmla="val 50314"/>
              <a:gd name="adj2" fmla="val 25411"/>
              <a:gd name="adj3" fmla="val 16667"/>
            </a:avLst>
          </a:prstGeom>
          <a:solidFill>
            <a:srgbClr val="FFFFFF"/>
          </a:solidFill>
          <a:ln w="19050">
            <a:noFill/>
            <a:miter lim="800000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defRPr sz="2800" b="1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fontAlgn="auto">
              <a:lnSpc>
                <a:spcPts val="35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>
                <a:ea typeface="楷体" panose="02010609060101010101" pitchFamily="49" charset="-122"/>
              </a:rPr>
              <a:t>解答本题，可以先算出</a:t>
            </a:r>
            <a:r>
              <a:rPr lang="en-US" altLang="zh-CN" sz="32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zh-CN" altLang="en-US" sz="3200" smtClean="0">
                <a:ea typeface="楷体" panose="02010609060101010101" pitchFamily="49" charset="-122"/>
              </a:rPr>
              <a:t>箱雪糕</a:t>
            </a:r>
            <a:r>
              <a:rPr lang="zh-CN" altLang="en-US" sz="3200">
                <a:ea typeface="楷体" panose="02010609060101010101" pitchFamily="49" charset="-122"/>
              </a:rPr>
              <a:t>一共多少根，再算平均每天卖多少根；也可以先算出平均每天卖多少</a:t>
            </a:r>
            <a:r>
              <a:rPr lang="zh-CN" altLang="en-US" sz="3200" smtClean="0">
                <a:ea typeface="楷体" panose="02010609060101010101" pitchFamily="49" charset="-122"/>
              </a:rPr>
              <a:t>箱雪糕</a:t>
            </a:r>
            <a:r>
              <a:rPr lang="zh-CN" altLang="en-US" sz="3200">
                <a:ea typeface="楷体" panose="02010609060101010101" pitchFamily="49" charset="-122"/>
              </a:rPr>
              <a:t>，再算平均每天卖多少根。</a:t>
            </a:r>
            <a:endParaRPr lang="zh-CN" altLang="en-US" sz="3200">
              <a:ea typeface="楷体" panose="02010609060101010101" pitchFamily="49" charset="-122"/>
            </a:endParaRPr>
          </a:p>
        </p:txBody>
      </p:sp>
      <p:sp>
        <p:nvSpPr>
          <p:cNvPr id="118" name="文本框 117" title=""/>
          <p:cNvSpPr txBox="1"/>
          <p:nvPr>
            <p:custDataLst>
              <p:tags r:id="rId6"/>
            </p:custDataLst>
          </p:nvPr>
        </p:nvSpPr>
        <p:spPr>
          <a:xfrm>
            <a:off x="2757323" y="3896128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30×8÷4</a:t>
            </a:r>
            <a:endParaRPr lang="zh-CN" altLang="en-US" sz="1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9" name="文本框 118" title=""/>
          <p:cNvSpPr txBox="1"/>
          <p:nvPr>
            <p:custDataLst>
              <p:tags r:id="rId7"/>
            </p:custDataLst>
          </p:nvPr>
        </p:nvSpPr>
        <p:spPr>
          <a:xfrm>
            <a:off x="2495381" y="4351385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=240÷4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8"/>
            </p:custDataLst>
          </p:nvPr>
        </p:nvSpPr>
        <p:spPr>
          <a:xfrm>
            <a:off x="2495381" y="4773043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=60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（根）</a:t>
            </a:r>
            <a:endParaRPr lang="zh-CN" altLang="en-US" sz="1800">
              <a:solidFill>
                <a:srgbClr val="FF0000"/>
              </a:solidFill>
            </a:endParaRPr>
          </a:p>
        </p:txBody>
      </p:sp>
      <p:cxnSp>
        <p:nvCxnSpPr>
          <p:cNvPr id="9" name="直接连接符 8" title=""/>
          <p:cNvCxnSpPr/>
          <p:nvPr>
            <p:custDataLst>
              <p:tags r:id="rId9"/>
            </p:custDataLst>
          </p:nvPr>
        </p:nvCxnSpPr>
        <p:spPr>
          <a:xfrm>
            <a:off x="2786678" y="4406972"/>
            <a:ext cx="1090571" cy="3353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文本框 56" title=""/>
          <p:cNvSpPr txBox="1"/>
          <p:nvPr>
            <p:custDataLst>
              <p:tags r:id="rId10"/>
            </p:custDataLst>
          </p:nvPr>
        </p:nvSpPr>
        <p:spPr>
          <a:xfrm>
            <a:off x="2122924" y="3372908"/>
            <a:ext cx="142852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softEdge rad="1270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方法一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3" name="文本框 32" title=""/>
          <p:cNvSpPr txBox="1"/>
          <p:nvPr>
            <p:custDataLst>
              <p:tags r:id="rId11"/>
            </p:custDataLst>
          </p:nvPr>
        </p:nvSpPr>
        <p:spPr>
          <a:xfrm>
            <a:off x="7552713" y="3844438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8÷4×30</a:t>
            </a:r>
            <a:endParaRPr lang="zh-CN" altLang="en-US" sz="1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文本框 33" title=""/>
          <p:cNvSpPr txBox="1"/>
          <p:nvPr>
            <p:custDataLst>
              <p:tags r:id="rId12"/>
            </p:custDataLst>
          </p:nvPr>
        </p:nvSpPr>
        <p:spPr>
          <a:xfrm>
            <a:off x="7316146" y="4301509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=2×30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35" name="文本框 34" title=""/>
          <p:cNvSpPr txBox="1"/>
          <p:nvPr>
            <p:custDataLst>
              <p:tags r:id="rId13"/>
            </p:custDataLst>
          </p:nvPr>
        </p:nvSpPr>
        <p:spPr>
          <a:xfrm>
            <a:off x="7324021" y="4719355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=60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（根）</a:t>
            </a:r>
            <a:endParaRPr lang="zh-CN" altLang="en-US" sz="1800">
              <a:solidFill>
                <a:srgbClr val="FF0000"/>
              </a:solidFill>
            </a:endParaRPr>
          </a:p>
        </p:txBody>
      </p:sp>
      <p:cxnSp>
        <p:nvCxnSpPr>
          <p:cNvPr id="36" name="直接连接符 35" title=""/>
          <p:cNvCxnSpPr/>
          <p:nvPr>
            <p:custDataLst>
              <p:tags r:id="rId14"/>
            </p:custDataLst>
          </p:nvPr>
        </p:nvCxnSpPr>
        <p:spPr>
          <a:xfrm>
            <a:off x="7601098" y="4364730"/>
            <a:ext cx="896028" cy="6643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文本框 56" title=""/>
          <p:cNvSpPr txBox="1"/>
          <p:nvPr>
            <p:custDataLst>
              <p:tags r:id="rId15"/>
            </p:custDataLst>
          </p:nvPr>
        </p:nvSpPr>
        <p:spPr>
          <a:xfrm>
            <a:off x="6642914" y="3321218"/>
            <a:ext cx="142852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softEdge rad="1270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方法二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8" name="文本框 37" title=""/>
          <p:cNvSpPr txBox="1"/>
          <p:nvPr>
            <p:custDataLst>
              <p:tags r:id="rId16"/>
            </p:custDataLst>
          </p:nvPr>
        </p:nvSpPr>
        <p:spPr>
          <a:xfrm>
            <a:off x="3192404" y="5779476"/>
            <a:ext cx="656574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答：杨叔叔平均每天卖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60</a:t>
            </a:r>
            <a:r>
              <a:rPr lang="zh-CN" altLang="en-US" sz="32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根雪糕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en-US" sz="1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18" grpId="0"/>
      <p:bldP spid="119" grpId="0"/>
      <p:bldP spid="10" grpId="0"/>
      <p:bldP spid="32" grpId="0"/>
      <p:bldP spid="33" grpId="0"/>
      <p:bldP spid="34" grpId="0"/>
      <p:bldP spid="35" grpId="0"/>
      <p:bldP spid="37" grpId="0"/>
      <p:bldP spid="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1872422" y="1058863"/>
            <a:ext cx="9765506" cy="2214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5.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一箱雪糕有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30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根，杨叔叔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天卖了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箱雪糕。</a:t>
            </a:r>
            <a:endParaRPr lang="en-US" altLang="zh-CN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）杨叔叔平均每天卖多少根雪糕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?</a:t>
            </a:r>
            <a:endParaRPr lang="en-US" altLang="zh-CN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）每根雪糕卖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元，杨叔叔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天卖了多少元钱</a:t>
            </a: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?</a:t>
            </a:r>
            <a:endParaRPr lang="zh-CN" altLang="en-US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AutoShape 27" title=""/>
          <p:cNvSpPr>
            <a:spLocks noChangeArrowheads="1"/>
          </p:cNvSpPr>
          <p:nvPr/>
        </p:nvSpPr>
        <p:spPr bwMode="auto">
          <a:xfrm>
            <a:off x="3011516" y="3428973"/>
            <a:ext cx="6457913" cy="2283940"/>
          </a:xfrm>
          <a:prstGeom prst="wedgeRoundRectCallout">
            <a:avLst>
              <a:gd name="adj1" fmla="val 49896"/>
              <a:gd name="adj2" fmla="val 34418"/>
              <a:gd name="adj3" fmla="val 16667"/>
            </a:avLst>
          </a:prstGeom>
          <a:solidFill>
            <a:srgbClr val="FFFFFF"/>
          </a:solidFill>
          <a:ln w="19050">
            <a:noFill/>
            <a:miter lim="800000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defRPr sz="2800" b="1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解答本题，可以先算出一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箱雪糕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卖多少钱，再算</a:t>
            </a:r>
            <a:r>
              <a:rPr lang="en-US" altLang="zh-CN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箱一共卖多少钱；也可以先算出</a:t>
            </a:r>
            <a:r>
              <a:rPr lang="en-US" altLang="zh-CN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天一共卖出多少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根雪糕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，再算一共卖了多少钱。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3088347" y="3755964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3×30×8</a:t>
            </a:r>
            <a:endParaRPr lang="zh-CN" altLang="en-US" sz="1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2826405" y="4211221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=90×8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2826405" y="4632879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=720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（元）</a:t>
            </a:r>
            <a:endParaRPr lang="zh-CN" altLang="en-US" sz="1800">
              <a:solidFill>
                <a:srgbClr val="FF0000"/>
              </a:solidFill>
            </a:endParaRPr>
          </a:p>
        </p:txBody>
      </p:sp>
      <p:cxnSp>
        <p:nvCxnSpPr>
          <p:cNvPr id="12" name="直接连接符 11" title=""/>
          <p:cNvCxnSpPr/>
          <p:nvPr>
            <p:custDataLst>
              <p:tags r:id="rId9"/>
            </p:custDataLst>
          </p:nvPr>
        </p:nvCxnSpPr>
        <p:spPr>
          <a:xfrm>
            <a:off x="3117702" y="4266808"/>
            <a:ext cx="1090571" cy="3353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56" title=""/>
          <p:cNvSpPr txBox="1"/>
          <p:nvPr>
            <p:custDataLst>
              <p:tags r:id="rId10"/>
            </p:custDataLst>
          </p:nvPr>
        </p:nvSpPr>
        <p:spPr>
          <a:xfrm>
            <a:off x="2453948" y="3232744"/>
            <a:ext cx="142852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softEdge rad="1270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方法一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1"/>
            </p:custDataLst>
          </p:nvPr>
        </p:nvSpPr>
        <p:spPr>
          <a:xfrm>
            <a:off x="7674898" y="3699723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30×8×3</a:t>
            </a:r>
            <a:endParaRPr lang="zh-CN" altLang="en-US" sz="1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2"/>
            </p:custDataLst>
          </p:nvPr>
        </p:nvSpPr>
        <p:spPr>
          <a:xfrm>
            <a:off x="7438331" y="4156794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=240×3</a:t>
            </a:r>
            <a:endParaRPr lang="zh-CN" altLang="en-US" sz="1800">
              <a:solidFill>
                <a:srgbClr val="FF0000"/>
              </a:solidFill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3"/>
            </p:custDataLst>
          </p:nvPr>
        </p:nvSpPr>
        <p:spPr>
          <a:xfrm>
            <a:off x="7443919" y="4670504"/>
            <a:ext cx="18757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=720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（元）</a:t>
            </a:r>
            <a:endParaRPr lang="zh-CN" altLang="en-US" sz="1800">
              <a:solidFill>
                <a:srgbClr val="FF0000"/>
              </a:solidFill>
            </a:endParaRPr>
          </a:p>
        </p:txBody>
      </p:sp>
      <p:cxnSp>
        <p:nvCxnSpPr>
          <p:cNvPr id="17" name="直接连接符 16" title=""/>
          <p:cNvCxnSpPr/>
          <p:nvPr>
            <p:custDataLst>
              <p:tags r:id="rId14"/>
            </p:custDataLst>
          </p:nvPr>
        </p:nvCxnSpPr>
        <p:spPr>
          <a:xfrm>
            <a:off x="7723283" y="4220015"/>
            <a:ext cx="1100010" cy="9729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56" title=""/>
          <p:cNvSpPr txBox="1"/>
          <p:nvPr>
            <p:custDataLst>
              <p:tags r:id="rId15"/>
            </p:custDataLst>
          </p:nvPr>
        </p:nvSpPr>
        <p:spPr>
          <a:xfrm>
            <a:off x="6765099" y="3176503"/>
            <a:ext cx="142852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softEdge rad="127000"/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方法二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16"/>
            </p:custDataLst>
          </p:nvPr>
        </p:nvSpPr>
        <p:spPr>
          <a:xfrm>
            <a:off x="4354143" y="5704068"/>
            <a:ext cx="511463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答：杨叔叔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天卖了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720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元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en-US" sz="1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6" grpId="0"/>
      <p:bldP spid="7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8865" y="1621590"/>
            <a:ext cx="2006575" cy="218517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综合运用</a:t>
            </a:r>
            <a:endParaRPr lang="zh-CN" altLang="en-US">
              <a:sym typeface="+mn-lt"/>
            </a:endParaRPr>
          </a:p>
        </p:txBody>
      </p:sp>
      <p:sp>
        <p:nvSpPr>
          <p:cNvPr id="2" name="矩形 1" title=""/>
          <p:cNvSpPr/>
          <p:nvPr>
            <p:custDataLst>
              <p:tags r:id="rId7"/>
            </p:custDataLst>
          </p:nvPr>
        </p:nvSpPr>
        <p:spPr>
          <a:xfrm>
            <a:off x="2081940" y="696019"/>
            <a:ext cx="8366985" cy="23069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用7颗纽扣可以缝制一朵纽扣花。刘阿姨要缝制68朵这样的纽扣花。估计一下买300颗一包的纽扣够不够。买500颗一包的呢?</a:t>
            </a:r>
            <a:endParaRPr lang="zh-CN" altLang="en-US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8"/>
            </p:custDataLst>
          </p:nvPr>
        </p:nvSpPr>
        <p:spPr>
          <a:xfrm>
            <a:off x="2088924" y="3784150"/>
            <a:ext cx="28003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＜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68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9"/>
            </p:custDataLst>
          </p:nvPr>
        </p:nvSpPr>
        <p:spPr>
          <a:xfrm>
            <a:off x="4036786" y="3809550"/>
            <a:ext cx="45783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60×7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420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（颗），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2722518" y="4438200"/>
            <a:ext cx="4099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答：买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300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颗不够。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1"/>
            </p:custDataLst>
          </p:nvPr>
        </p:nvSpPr>
        <p:spPr>
          <a:xfrm>
            <a:off x="2722518" y="5714041"/>
            <a:ext cx="4099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答：买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500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颗够。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7973786" y="3809550"/>
            <a:ext cx="27495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420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＞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300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2088924" y="5066850"/>
            <a:ext cx="28003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68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＜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70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，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4"/>
            </p:custDataLst>
          </p:nvPr>
        </p:nvSpPr>
        <p:spPr>
          <a:xfrm>
            <a:off x="4036786" y="5092250"/>
            <a:ext cx="45783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70×7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490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（颗），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5"/>
            </p:custDataLst>
          </p:nvPr>
        </p:nvSpPr>
        <p:spPr>
          <a:xfrm>
            <a:off x="7973786" y="5092250"/>
            <a:ext cx="27495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500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＞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490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https://d.book118.com/035123120213011124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ww.2ppt.com 提供免费下载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r0tcvmx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微软雅黑</vt:lpstr>
      <vt:lpstr>黑体</vt:lpstr>
      <vt:lpstr>宋体</vt:lpstr>
      <vt:lpstr>等线 Light</vt:lpstr>
      <vt:lpstr>等线</vt:lpstr>
      <vt:lpstr>华康海报体W12(P)</vt:lpstr>
      <vt:lpstr>Times New Roman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2024-09-28T22:10:33.302</cp:lastPrinted>
  <dcterms:created xsi:type="dcterms:W3CDTF">2024-09-28T14:10:33Z</dcterms:created>
  <dcterms:modified xsi:type="dcterms:W3CDTF">2024-09-28T14:10:35Z</dcterms:modified>
</cp:coreProperties>
</file>