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D7AD22-2E9A-4015-9EDC-CAD4FDFCF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5C3C9-6D13-46BB-AAF7-34F80F7C6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313206-3847-41E5-B5D2-A1B053A87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6088D2-2B1D-4901-B18E-93345EE24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9128C9-D3DE-4AA6-95A3-64D4A6B7E6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D6B014-6EAC-4E72-8603-1D7FD7A826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6E5BA1-BA93-4C43-9C98-D7BD770464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C99B8E-C0E0-4BF0-9FBE-C2AF1EDE41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4834AC-C6D9-46FE-906E-760229CB3A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15C7C-3A88-4491-B822-DFFB839FA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A8B17-630F-48A6-BA98-C62AC012B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022111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889" y="1021088"/>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152815">
                    <a:alpha val="100000"/>
                  </a:srgbClr>
                </a:solidFill>
                <a:latin typeface="Microsoft Yahei"/>
                <a:ea typeface="Microsoft Yahei"/>
                <a:cs typeface="Microsoft Yahei"/>
              </a:rPr>
              <a:t>食品安全与质量控制部门鱼骨图KPI设计</a:t>
            </a:r>
          </a:p>
        </p:txBody>
      </p:sp>
      <p:sp>
        <p:nvSpPr>
          <p:cNvPr id="3" name="AutoShape 3"/>
          <p:cNvSpPr/>
          <p:nvPr/>
        </p:nvSpPr>
        <p:spPr>
          <a:xfrm>
            <a:off x="1029427" y="4693470"/>
            <a:ext cx="200030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52815">
                    <a:alpha val="100000"/>
                  </a:srgbClr>
                </a:solidFill>
                <a:latin typeface="Microsoft Yahei"/>
                <a:ea typeface="Microsoft Yahei"/>
                <a:cs typeface="Microsoft Yahei"/>
              </a:rPr>
              <a:t>汇报人：XX</a:t>
            </a:r>
            <a:endParaRPr lang="en-US" sz="1100"/>
          </a:p>
        </p:txBody>
      </p:sp>
      <p:sp>
        <p:nvSpPr>
          <p:cNvPr id="4" name="AutoShape 4"/>
          <p:cNvSpPr/>
          <p:nvPr/>
        </p:nvSpPr>
        <p:spPr>
          <a:xfrm>
            <a:off x="1029427" y="5127528"/>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FF">
                    <a:alpha val="100000"/>
                  </a:srgbClr>
                </a:solidFill>
                <a:latin typeface="Microsoft Yahei"/>
                <a:ea typeface="Microsoft Yahei"/>
                <a:cs typeface="Microsoft Yahei"/>
              </a:rPr>
              <a:t>2024-01-28</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43909" y="1856831"/>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52815">
                    <a:alpha val="100000"/>
                  </a:srgbClr>
                </a:solidFill>
                <a:latin typeface="Microsoft Yahei"/>
                <a:ea typeface="Microsoft Yahei"/>
                <a:cs typeface="Microsoft Yahei"/>
              </a:rPr>
              <a:t>部门介绍与背景分析</a:t>
            </a:r>
          </a:p>
          <a:p>
            <a:pPr marL="203200" lvl="0" indent="-203200">
              <a:lnSpc>
                <a:spcPct val="140000"/>
              </a:lnSpc>
              <a:buFont typeface="Arial"/>
              <a:buChar char="•"/>
            </a:pPr>
            <a:r>
              <a:rPr lang="en-US" sz="2400" b="1">
                <a:solidFill>
                  <a:srgbClr val="152815">
                    <a:alpha val="100000"/>
                  </a:srgbClr>
                </a:solidFill>
                <a:latin typeface="Microsoft Yahei"/>
                <a:ea typeface="Microsoft Yahei"/>
                <a:cs typeface="Microsoft Yahei"/>
              </a:rPr>
              <a:t>鱼骨图构建过程展示</a:t>
            </a:r>
          </a:p>
          <a:p>
            <a:pPr marL="203200" lvl="0" indent="-203200">
              <a:lnSpc>
                <a:spcPct val="140000"/>
              </a:lnSpc>
              <a:buFont typeface="Arial"/>
              <a:buChar char="•"/>
            </a:pPr>
            <a:r>
              <a:rPr lang="en-US" sz="2400" b="1">
                <a:solidFill>
                  <a:srgbClr val="152815">
                    <a:alpha val="100000"/>
                  </a:srgbClr>
                </a:solidFill>
                <a:latin typeface="Microsoft Yahei"/>
                <a:ea typeface="Microsoft Yahei"/>
                <a:cs typeface="Microsoft Yahei"/>
              </a:rPr>
              <a:t>KPI指标体系设计原则与方法</a:t>
            </a:r>
          </a:p>
          <a:p>
            <a:pPr marL="203200" lvl="0" indent="-203200">
              <a:lnSpc>
                <a:spcPct val="140000"/>
              </a:lnSpc>
              <a:buFont typeface="Arial"/>
              <a:buChar char="•"/>
            </a:pPr>
            <a:r>
              <a:rPr lang="en-US" sz="2400" b="1">
                <a:solidFill>
                  <a:srgbClr val="152815">
                    <a:alpha val="100000"/>
                  </a:srgbClr>
                </a:solidFill>
                <a:latin typeface="Microsoft Yahei"/>
                <a:ea typeface="Microsoft Yahei"/>
                <a:cs typeface="Microsoft Yahei"/>
              </a:rPr>
              <a:t>具体KPI指标设置与解读</a:t>
            </a:r>
          </a:p>
          <a:p>
            <a:pPr marL="203200" lvl="0" indent="-203200">
              <a:lnSpc>
                <a:spcPct val="140000"/>
              </a:lnSpc>
              <a:buFont typeface="Arial"/>
              <a:buChar char="•"/>
            </a:pPr>
            <a:r>
              <a:rPr lang="en-US" sz="2400" b="1">
                <a:solidFill>
                  <a:srgbClr val="152815">
                    <a:alpha val="100000"/>
                  </a:srgbClr>
                </a:solidFill>
                <a:latin typeface="Microsoft Yahei"/>
                <a:ea typeface="Microsoft Yahei"/>
                <a:cs typeface="Microsoft Yahei"/>
              </a:rPr>
              <a:t>实施步骤、时间节点与责任人安排</a:t>
            </a:r>
          </a:p>
          <a:p>
            <a:pPr marL="203200" lvl="0" indent="-203200">
              <a:lnSpc>
                <a:spcPct val="140000"/>
              </a:lnSpc>
              <a:buFont typeface="Arial"/>
              <a:buChar char="•"/>
            </a:pPr>
            <a:r>
              <a:rPr lang="en-US" sz="2400" b="1">
                <a:solidFill>
                  <a:srgbClr val="152815">
                    <a:alpha val="100000"/>
                  </a:srgbClr>
                </a:solidFill>
                <a:latin typeface="Microsoft Yahei"/>
                <a:ea typeface="Microsoft Yahei"/>
                <a:cs typeface="Microsoft Yahei"/>
              </a:rPr>
              <a:t>预期成果、风险评估与应对措施</a:t>
            </a:r>
          </a:p>
        </p:txBody>
      </p:sp>
      <p:sp>
        <p:nvSpPr>
          <p:cNvPr id="4" name="TextBox 4"/>
          <p:cNvSpPr txBox="1"/>
          <p:nvPr/>
        </p:nvSpPr>
        <p:spPr>
          <a:xfrm>
            <a:off x="0" y="0"/>
            <a:ext cx="28689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152815">
                    <a:alpha val="100000"/>
                  </a:srgbClr>
                </a:solidFill>
                <a:latin typeface="Microsoft Yahei"/>
                <a:ea typeface="Microsoft Yahei"/>
                <a:cs typeface="Microsoft Yahei"/>
              </a:rPr>
              <a:t>目录</a:t>
            </a:r>
          </a:p>
        </p:txBody>
      </p:sp>
      <p:sp>
        <p:nvSpPr>
          <p:cNvPr id="5" name="TextBox 5"/>
          <p:cNvSpPr txBox="1"/>
          <p:nvPr/>
        </p:nvSpPr>
        <p:spPr>
          <a:xfrm>
            <a:off x="483098" y="1299451"/>
            <a:ext cx="1953918" cy="5573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2250" b="1">
                <a:solidFill>
                  <a:srgbClr val="58F1A1">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947160" y="130038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050" b="1">
                <a:solidFill>
                  <a:srgbClr val="58F1A1">
                    <a:alpha val="100000"/>
                  </a:srgbClr>
                </a:solidFill>
                <a:latin typeface="Microsoft Yahei"/>
                <a:ea typeface="Microsoft Yahei"/>
                <a:cs typeface="Microsoft Yahei"/>
              </a:rPr>
              <a:t>01</a:t>
            </a:r>
          </a:p>
        </p:txBody>
      </p:sp>
      <p:sp>
        <p:nvSpPr>
          <p:cNvPr id="3" name="TextBox 3"/>
          <p:cNvSpPr txBox="1"/>
          <p:nvPr/>
        </p:nvSpPr>
        <p:spPr>
          <a:xfrm>
            <a:off x="2847276" y="2622354"/>
            <a:ext cx="6497448"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250" b="1">
                <a:solidFill>
                  <a:srgbClr val="152815">
                    <a:alpha val="100000"/>
                  </a:srgbClr>
                </a:solidFill>
                <a:latin typeface="Microsoft Yahei"/>
                <a:ea typeface="Microsoft Yahei"/>
                <a:cs typeface="Microsoft Yahei"/>
              </a:rPr>
              <a:t>部门介绍与背景分析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确保食品生产全过程的安全与卫生，包括原材料采购、生产加工、储存运输等环节。</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制定和完善食品安全与质量控制标准、流程和制度，并监督执行。</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负责食品质量检测、风险评估和预警，以及问题食品的召回和处理。</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开展食品安全宣传和培训，提高员工和消费者的食品安全意识。</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食品安全与质量控制部门职责</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行业发展迅速，但食品安全问题频发，消费者对食品安全信心不足。</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新技术、新工艺不断涌现，对食品安全与质量控制带来新的挑战。</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行业发展现状及挑战</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法规标准不断完善，对企业食品安全与质量控制要求越来越高。</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国际贸易中的食品安全问题日益突出，需要加强国际合作与交流。</a:t>
            </a:r>
            <a:endParaRPr lang="en-US" sz="1100"/>
          </a:p>
        </p:txBody>
      </p:sp>
      <p:pic>
        <p:nvPicPr>
          <p:cNvPr id="28" name="Picture 28"/>
          <p:cNvPicPr>
            <a:picLocks noChangeAspect="1"/>
          </p:cNvPicPr>
          <p:nvPr/>
        </p:nvPicPr>
        <p:blipFill>
          <a:blip r:embed="rId2"/>
          <a:srcRect l="17792" r="17792"/>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0042" r="10042"/>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内部资源与外部环境评估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内部资源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拥有专业的食品安全与质量控制团队，具备完善的检测设备和实验室。</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外部环境</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政府高度重视食品安全问题，加强监管力度；消费者对食品安全关注度不断提高；行业竞争激烈，需要不断提升自身实力。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通过鱼骨图方法，可以明确部门KPI设计的关键领域和重点指标。</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利用鱼骨图方法，可以制定针对性的改进措施和计划，提高KPI的达成率。</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鱼骨图方法还可以促进部门内部的沟通与协作，形成共同的目标和行动计划。</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鱼骨图方法可以帮助部门系统地分析影响食品安全与质量的各种因素。</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鱼骨图方法在KPI设计中应用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947160" y="130038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050" b="1">
                <a:solidFill>
                  <a:srgbClr val="58F1A1">
                    <a:alpha val="100000"/>
                  </a:srgbClr>
                </a:solidFill>
                <a:latin typeface="Microsoft Yahei"/>
                <a:ea typeface="Microsoft Yahei"/>
                <a:cs typeface="Microsoft Yahei"/>
              </a:rPr>
              <a:t>02</a:t>
            </a:r>
          </a:p>
        </p:txBody>
      </p:sp>
      <p:sp>
        <p:nvSpPr>
          <p:cNvPr id="3" name="TextBox 3"/>
          <p:cNvSpPr txBox="1"/>
          <p:nvPr/>
        </p:nvSpPr>
        <p:spPr>
          <a:xfrm>
            <a:off x="2847276" y="2622354"/>
            <a:ext cx="6497448"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250" b="1">
                <a:solidFill>
                  <a:srgbClr val="152815">
                    <a:alpha val="100000"/>
                  </a:srgbClr>
                </a:solidFill>
                <a:latin typeface="Microsoft Yahei"/>
                <a:ea typeface="Microsoft Yahei"/>
                <a:cs typeface="Microsoft Yahei"/>
              </a:rPr>
              <a:t>鱼骨图构建过程展示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确定核心问题或目标</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降低食品质量事故发生率</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提升消费者满意度</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提高食品安全水平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收集相关数据和信息</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食品安全法规与标准</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国内外食品安全事件案例分析</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食品生产、加工、运输、销售等环节的数据</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消费者反馈与投诉信息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417" r="2241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食品安全与质量控制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确定鱼骨图的主题</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食品质量事故</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设定鱼骨图的鱼头</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食品生产、加工、运输、销售等环节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划分鱼骨图的主骨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各环节中的关键影响因素</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添加鱼骨图的次骨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绘制初步鱼骨图框架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生产环节</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生产设备卫生状况</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原料采购质量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生产工艺控制</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生产人员卫生意识</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加工环节</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加工工艺控制</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添加剂使用合规性</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加工设备清洗消毒情况</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加工人员操作技能</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运输环节</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运输工具卫生状况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运输过程中的防护措施</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运输温度控制</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运输时间控制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销售环节</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销售场所卫生状况</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5F5F5"/>
                </a:solidFill>
                <a:latin typeface="Calibri"/>
                <a:ea typeface="+mn-ea"/>
                <a:cs typeface="+mn-cs"/>
              </a:defRPr>
            </a:lvl1pPr>
            <a:lvl2pPr marL="457200" algn="l" defTabSz="914400" rtl="0" eaLnBrk="1" latinLnBrk="0" hangingPunct="1">
              <a:defRPr sz="1800" kern="1200">
                <a:solidFill>
                  <a:srgbClr val="F5F5F5"/>
                </a:solidFill>
                <a:latin typeface="Calibri"/>
                <a:ea typeface="+mn-ea"/>
                <a:cs typeface="+mn-cs"/>
              </a:defRPr>
            </a:lvl2pPr>
            <a:lvl3pPr marL="914400" algn="l" defTabSz="914400" rtl="0" eaLnBrk="1" latinLnBrk="0" hangingPunct="1">
              <a:defRPr sz="1800" kern="1200">
                <a:solidFill>
                  <a:srgbClr val="F5F5F5"/>
                </a:solidFill>
                <a:latin typeface="Calibri"/>
                <a:ea typeface="+mn-ea"/>
                <a:cs typeface="+mn-cs"/>
              </a:defRPr>
            </a:lvl3pPr>
            <a:lvl4pPr marL="1371600" algn="l" defTabSz="914400" rtl="0" eaLnBrk="1" latinLnBrk="0" hangingPunct="1">
              <a:defRPr sz="1800" kern="1200">
                <a:solidFill>
                  <a:srgbClr val="F5F5F5"/>
                </a:solidFill>
                <a:latin typeface="Calibri"/>
                <a:ea typeface="+mn-ea"/>
                <a:cs typeface="+mn-cs"/>
              </a:defRPr>
            </a:lvl4pPr>
            <a:lvl5pPr marL="1828800" algn="l" defTabSz="914400" rtl="0" eaLnBrk="1" latinLnBrk="0" hangingPunct="1">
              <a:defRPr sz="1800" kern="1200">
                <a:solidFill>
                  <a:srgbClr val="F5F5F5"/>
                </a:solidFill>
                <a:latin typeface="Calibri"/>
                <a:ea typeface="+mn-ea"/>
                <a:cs typeface="+mn-cs"/>
              </a:defRPr>
            </a:lvl5pPr>
            <a:lvl6pPr marL="2286000" algn="l" defTabSz="914400" rtl="0" eaLnBrk="1" latinLnBrk="0" hangingPunct="1">
              <a:defRPr sz="1800" kern="1200">
                <a:solidFill>
                  <a:srgbClr val="F5F5F5"/>
                </a:solidFill>
                <a:latin typeface="Calibri"/>
                <a:ea typeface="+mn-ea"/>
                <a:cs typeface="+mn-cs"/>
              </a:defRPr>
            </a:lvl6pPr>
            <a:lvl7pPr marL="2743200" algn="l" defTabSz="914400" rtl="0" eaLnBrk="1" latinLnBrk="0" hangingPunct="1">
              <a:defRPr sz="1800" kern="1200">
                <a:solidFill>
                  <a:srgbClr val="F5F5F5"/>
                </a:solidFill>
                <a:latin typeface="Calibri"/>
                <a:ea typeface="+mn-ea"/>
                <a:cs typeface="+mn-cs"/>
              </a:defRPr>
            </a:lvl7pPr>
            <a:lvl8pPr marL="3200400" algn="l" defTabSz="914400" rtl="0" eaLnBrk="1" latinLnBrk="0" hangingPunct="1">
              <a:defRPr sz="1800" kern="1200">
                <a:solidFill>
                  <a:srgbClr val="F5F5F5"/>
                </a:solidFill>
                <a:latin typeface="Calibri"/>
                <a:ea typeface="+mn-ea"/>
                <a:cs typeface="+mn-cs"/>
              </a:defRPr>
            </a:lvl8pPr>
            <a:lvl9pPr marL="3657600" algn="l" defTabSz="914400" rtl="0" eaLnBrk="1" latinLnBrk="0" hangingPunct="1">
              <a:defRPr sz="1800" kern="1200">
                <a:solidFill>
                  <a:srgbClr val="F5F5F5"/>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食品贮存条件</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食品标签标识合规性</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销售人员健康证明</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填充关键影响因素</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947160" y="130038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050" b="1">
                <a:solidFill>
                  <a:srgbClr val="58F1A1">
                    <a:alpha val="100000"/>
                  </a:srgbClr>
                </a:solidFill>
                <a:latin typeface="Microsoft Yahei"/>
                <a:ea typeface="Microsoft Yahei"/>
                <a:cs typeface="Microsoft Yahei"/>
              </a:rPr>
              <a:t>03</a:t>
            </a:r>
          </a:p>
        </p:txBody>
      </p:sp>
      <p:sp>
        <p:nvSpPr>
          <p:cNvPr id="3" name="TextBox 3"/>
          <p:cNvSpPr txBox="1"/>
          <p:nvPr/>
        </p:nvSpPr>
        <p:spPr>
          <a:xfrm>
            <a:off x="2847276" y="2622354"/>
            <a:ext cx="6497448"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250" b="1">
                <a:solidFill>
                  <a:srgbClr val="152815">
                    <a:alpha val="100000"/>
                  </a:srgbClr>
                </a:solidFill>
                <a:latin typeface="Microsoft Yahei"/>
                <a:ea typeface="Microsoft Yahei"/>
                <a:cs typeface="Microsoft Yahei"/>
              </a:rPr>
              <a:t>KPI指标体系设计原则与方法</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https://d.book118.com/035202211104011103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5F5F5"/>
      </a:lt1>
      <a:dk2>
        <a:srgbClr val="000000"/>
      </a:dk2>
      <a:lt2>
        <a:srgbClr val="FFFFFF"/>
      </a:lt2>
      <a:accent1>
        <a:srgbClr val="1D8C57"/>
      </a:accent1>
      <a:accent2>
        <a:srgbClr val="1AD974"/>
      </a:accent2>
      <a:accent3>
        <a:srgbClr val="14C98A"/>
      </a:accent3>
      <a:accent4>
        <a:srgbClr val="00BD8D"/>
      </a:accent4>
      <a:accent5>
        <a:srgbClr val="41B9D6"/>
      </a:accent5>
      <a:accent6>
        <a:srgbClr val="32D9C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2024-09-12T13:50:17.312</cp:lastPrinted>
  <dcterms:created xsi:type="dcterms:W3CDTF">2024-09-12T05:50:17Z</dcterms:created>
  <dcterms:modified xsi:type="dcterms:W3CDTF">2024-09-12T05:50:19Z</dcterms:modified>
</cp:coreProperties>
</file>