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957C117-9B9F-4C2E-9FEA-20EEFE5B48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75AFDA-C35C-4DC7-A64B-542EFEF732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598AF23-3EEC-421A-A12E-809F397C76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5084EE5-A134-4BF3-8F43-911929C172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4513C0C-05F3-4F28-8579-4B842B64677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D1D803F-A74E-4322-AA9A-4840CD279C2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EC066A4-90EE-41DC-9045-BB1C0ECD378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45DEED5-6EEF-4E7B-B5DF-D97534C5916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6C78FE-9DAA-42D7-AC98-D3B170D5F0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72EEF5-9C23-44AE-8545-05AC38147F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BF0F26F-6E61-421C-AE60-55058847BE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5232032224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中国体育产业发展现状及未来趋势分析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体育产业概述与发展背景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中国体育产业发展现状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典型案例分析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未来趋势预测与挑战分析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战略建议与措施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体育产业概述与发展背景</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体育产业定义及分类</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体育产业定义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体育产业是指为社会提供体育产品的同一类经济活动的集合以及同类经济部门的综合。</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体育产业分类</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体育产业可以分为体育服务业、体育制造业、体育建筑业等多个子产业。</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4" r="21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国外体育产业起步较早，经历了长时间的发展，已经形成了较为成熟的产业链和商业模式。</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国内体育产业起步较晚，但近年来发展迅速，政府和企业对体育产业的投入不断增加，市场规模不断扩大。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国内外体育产业发展历程</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国内体育产业发展历程</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国外体育产业发展历程</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政府对体育产业给予了大力支持，出台了一系列政策措施，如《关于加快发展体育产业的指导意见》等，为体育产业的发展提供了有力保障。</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政策环境</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随着人们生活水平的提高和健康意识的增强，对体育运动的需求不断增加，为体育产业的发展提供了广阔的市场空间。同时，新技术的发展和应用也为体育产业带来了新的发展机遇。</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市场驱动因素</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政策环境与市场驱动因素</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中国体育产业发展现状</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产业规模</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中国体育产业规模逐年扩大，已经成为国民经济的重要组成部分。</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增长速度</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近年来，中国体育产业增长速度保持在10%以上，远高于同期GDP增速。</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总体规模与增长速度</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96324" y="1798767"/>
            <a:ext cx="2754316" cy="64698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642414" y="1934125"/>
            <a:ext cx="2708226" cy="377919"/>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体育赛事</a:t>
            </a:r>
            <a:endParaRPr lang="en-US" sz="1100"/>
          </a:p>
        </p:txBody>
      </p:sp>
      <p:sp>
        <p:nvSpPr>
          <p:cNvPr id="4" name="Freeform 4"/>
          <p:cNvSpPr/>
          <p:nvPr/>
        </p:nvSpPr>
        <p:spPr>
          <a:xfrm>
            <a:off x="1810403" y="1798767"/>
            <a:ext cx="559947" cy="562395"/>
          </a:xfrm>
          <a:custGeom>
            <a:rect l="l" t="t"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642414" y="2932252"/>
            <a:ext cx="2753936" cy="645148"/>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2654004" y="4055207"/>
            <a:ext cx="2752792" cy="64469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781996" y="4110075"/>
            <a:ext cx="644511" cy="521244"/>
          </a:xfrm>
          <a:custGeom>
            <a:rect l="l" t="t"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619378" y="5177711"/>
            <a:ext cx="2754121" cy="647099"/>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776120" y="5179997"/>
            <a:ext cx="628513" cy="649269"/>
          </a:xfrm>
          <a:custGeom>
            <a:rect l="l" t="t"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642414" y="3056650"/>
            <a:ext cx="2708226" cy="367030"/>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体育健身</a:t>
            </a:r>
            <a:endParaRPr lang="en-US" sz="1100"/>
          </a:p>
        </p:txBody>
      </p:sp>
      <p:sp>
        <p:nvSpPr>
          <p:cNvPr id="11" name="AutoShape 11"/>
          <p:cNvSpPr/>
          <p:nvPr/>
        </p:nvSpPr>
        <p:spPr>
          <a:xfrm>
            <a:off x="2654004" y="4162996"/>
            <a:ext cx="2696636" cy="413850"/>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体育用品</a:t>
            </a:r>
            <a:endParaRPr lang="en-US" sz="1100"/>
          </a:p>
        </p:txBody>
      </p:sp>
      <p:sp>
        <p:nvSpPr>
          <p:cNvPr id="12" name="AutoShape 12"/>
          <p:cNvSpPr/>
          <p:nvPr/>
        </p:nvSpPr>
        <p:spPr>
          <a:xfrm>
            <a:off x="2596324" y="5312610"/>
            <a:ext cx="2754316" cy="367030"/>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体育彩票</a:t>
            </a:r>
            <a:endParaRPr lang="en-US" sz="1100"/>
          </a:p>
        </p:txBody>
      </p:sp>
      <p:sp>
        <p:nvSpPr>
          <p:cNvPr id="13" name="Freeform 13"/>
          <p:cNvSpPr/>
          <p:nvPr/>
        </p:nvSpPr>
        <p:spPr>
          <a:xfrm>
            <a:off x="1810403" y="2932252"/>
            <a:ext cx="568288" cy="568288"/>
          </a:xfrm>
          <a:custGeom>
            <a:rect l="l" t="t" r="r" b="b"/>
            <a:pathLst>
              <a:path w="304800" h="304800">
                <a:moveTo>
                  <a:pt x="247650" y="38100"/>
                </a:moveTo>
                <a:lnTo>
                  <a:pt x="247650" y="57598"/>
                </a:lnTo>
                <a:cubicBezTo>
                  <a:pt x="247650" y="78657"/>
                  <a:pt x="230610" y="95698"/>
                  <a:pt x="209550" y="95698"/>
                </a:cubicBezTo>
                <a:cubicBezTo>
                  <a:pt x="188490" y="95698"/>
                  <a:pt x="171450" y="78657"/>
                  <a:pt x="171450" y="57598"/>
                </a:cubicBezTo>
                <a:lnTo>
                  <a:pt x="171450" y="38100"/>
                </a:lnTo>
                <a:lnTo>
                  <a:pt x="133350" y="38100"/>
                </a:lnTo>
                <a:lnTo>
                  <a:pt x="133350" y="57598"/>
                </a:lnTo>
                <a:cubicBezTo>
                  <a:pt x="133350" y="78657"/>
                  <a:pt x="116310" y="95698"/>
                  <a:pt x="95250" y="95698"/>
                </a:cubicBezTo>
                <a:cubicBezTo>
                  <a:pt x="74190" y="95698"/>
                  <a:pt x="57150" y="78657"/>
                  <a:pt x="57150" y="57598"/>
                </a:cubicBezTo>
                <a:lnTo>
                  <a:pt x="57150" y="38100"/>
                </a:lnTo>
                <a:lnTo>
                  <a:pt x="0" y="38100"/>
                </a:lnTo>
                <a:lnTo>
                  <a:pt x="0" y="304800"/>
                </a:lnTo>
                <a:lnTo>
                  <a:pt x="304800" y="304800"/>
                </a:lnTo>
                <a:lnTo>
                  <a:pt x="304800" y="38100"/>
                </a:lnTo>
                <a:lnTo>
                  <a:pt x="247650" y="38100"/>
                </a:lnTo>
                <a:close/>
                <a:moveTo>
                  <a:pt x="95250" y="266700"/>
                </a:moveTo>
                <a:lnTo>
                  <a:pt x="57150" y="266700"/>
                </a:lnTo>
                <a:lnTo>
                  <a:pt x="57150" y="228600"/>
                </a:lnTo>
                <a:lnTo>
                  <a:pt x="95250" y="228600"/>
                </a:lnTo>
                <a:lnTo>
                  <a:pt x="95250" y="266700"/>
                </a:lnTo>
                <a:close/>
                <a:moveTo>
                  <a:pt x="95250" y="190500"/>
                </a:moveTo>
                <a:lnTo>
                  <a:pt x="57150" y="190500"/>
                </a:lnTo>
                <a:lnTo>
                  <a:pt x="57150" y="152400"/>
                </a:lnTo>
                <a:lnTo>
                  <a:pt x="95250" y="152400"/>
                </a:lnTo>
                <a:lnTo>
                  <a:pt x="95250" y="190500"/>
                </a:lnTo>
                <a:close/>
                <a:moveTo>
                  <a:pt x="171450" y="266700"/>
                </a:moveTo>
                <a:lnTo>
                  <a:pt x="133350" y="266700"/>
                </a:lnTo>
                <a:lnTo>
                  <a:pt x="133350" y="228600"/>
                </a:lnTo>
                <a:lnTo>
                  <a:pt x="171450" y="228600"/>
                </a:lnTo>
                <a:lnTo>
                  <a:pt x="171450" y="266700"/>
                </a:lnTo>
                <a:close/>
                <a:moveTo>
                  <a:pt x="171450" y="190500"/>
                </a:moveTo>
                <a:lnTo>
                  <a:pt x="133350" y="190500"/>
                </a:lnTo>
                <a:lnTo>
                  <a:pt x="133350" y="152400"/>
                </a:lnTo>
                <a:lnTo>
                  <a:pt x="171450" y="152400"/>
                </a:lnTo>
                <a:lnTo>
                  <a:pt x="171450" y="190500"/>
                </a:lnTo>
                <a:close/>
                <a:moveTo>
                  <a:pt x="209550" y="266700"/>
                </a:moveTo>
                <a:lnTo>
                  <a:pt x="209550" y="228600"/>
                </a:lnTo>
                <a:lnTo>
                  <a:pt x="247650" y="228600"/>
                </a:lnTo>
                <a:lnTo>
                  <a:pt x="209550" y="266700"/>
                </a:lnTo>
                <a:close/>
                <a:moveTo>
                  <a:pt x="247650" y="190500"/>
                </a:moveTo>
                <a:lnTo>
                  <a:pt x="209550" y="190500"/>
                </a:lnTo>
                <a:lnTo>
                  <a:pt x="209550" y="152400"/>
                </a:lnTo>
                <a:lnTo>
                  <a:pt x="247650" y="152400"/>
                </a:lnTo>
                <a:lnTo>
                  <a:pt x="247650" y="190500"/>
                </a:lnTo>
                <a:close/>
                <a:moveTo>
                  <a:pt x="76200" y="57150"/>
                </a:moveTo>
                <a:lnTo>
                  <a:pt x="76200" y="19050"/>
                </a:lnTo>
                <a:cubicBezTo>
                  <a:pt x="76200" y="8525"/>
                  <a:pt x="84725" y="0"/>
                  <a:pt x="95250" y="0"/>
                </a:cubicBezTo>
                <a:cubicBezTo>
                  <a:pt x="105775" y="0"/>
                  <a:pt x="114300" y="8525"/>
                  <a:pt x="114300" y="19050"/>
                </a:cubicBezTo>
                <a:lnTo>
                  <a:pt x="114300" y="57150"/>
                </a:lnTo>
                <a:cubicBezTo>
                  <a:pt x="114300" y="67675"/>
                  <a:pt x="105775" y="76200"/>
                  <a:pt x="95250" y="76200"/>
                </a:cubicBezTo>
                <a:cubicBezTo>
                  <a:pt x="84725" y="76200"/>
                  <a:pt x="76200" y="67675"/>
                  <a:pt x="76200" y="57150"/>
                </a:cubicBezTo>
                <a:close/>
                <a:moveTo>
                  <a:pt x="190500" y="57150"/>
                </a:moveTo>
                <a:lnTo>
                  <a:pt x="190500" y="19050"/>
                </a:lnTo>
                <a:cubicBezTo>
                  <a:pt x="190500" y="8525"/>
                  <a:pt x="199025" y="0"/>
                  <a:pt x="209550" y="0"/>
                </a:cubicBezTo>
                <a:cubicBezTo>
                  <a:pt x="220075" y="0"/>
                  <a:pt x="228600" y="8525"/>
                  <a:pt x="228600" y="19050"/>
                </a:cubicBezTo>
                <a:lnTo>
                  <a:pt x="228600" y="57150"/>
                </a:lnTo>
                <a:cubicBezTo>
                  <a:pt x="228600" y="67675"/>
                  <a:pt x="220075" y="76200"/>
                  <a:pt x="209550" y="76200"/>
                </a:cubicBezTo>
                <a:cubicBezTo>
                  <a:pt x="199025" y="76200"/>
                  <a:pt x="190500" y="67675"/>
                  <a:pt x="190500" y="5715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主要领域发展现状</a:t>
              </a:r>
            </a:p>
          </p:txBody>
        </p:sp>
      </p:grpSp>
      <p:sp>
        <p:nvSpPr>
          <p:cNvPr id="36" name="AutoShape 36"/>
          <p:cNvSpPr/>
          <p:nvPr/>
        </p:nvSpPr>
        <p:spPr>
          <a:xfrm>
            <a:off x="5590556" y="2936787"/>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随着全民健身意识的提高，体育健身领域发展迅速，健身房、运动场馆等基础设施建设不断完善。</a:t>
            </a:r>
            <a:endParaRPr lang="en-US" sz="1100"/>
          </a:p>
        </p:txBody>
      </p:sp>
      <p:sp>
        <p:nvSpPr>
          <p:cNvPr id="37" name="AutoShape 37"/>
          <p:cNvSpPr/>
          <p:nvPr/>
        </p:nvSpPr>
        <p:spPr>
          <a:xfrm>
            <a:off x="5590556" y="4059741"/>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中国已经成为全球最大的体育用品制造国家，拥有众多知名品牌和企业。</a:t>
            </a:r>
            <a:endParaRPr lang="en-US" sz="1100"/>
          </a:p>
        </p:txBody>
      </p:sp>
      <p:sp>
        <p:nvSpPr>
          <p:cNvPr id="38" name="AutoShape 38"/>
          <p:cNvSpPr/>
          <p:nvPr/>
        </p:nvSpPr>
        <p:spPr>
          <a:xfrm>
            <a:off x="5590556" y="5182247"/>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体育彩票作为体育产业的重要组成部分，销售额逐年增长，为社会公益事业做出了积极贡献。</a:t>
            </a:r>
            <a:endParaRPr lang="en-US" sz="1100"/>
          </a:p>
        </p:txBody>
      </p:sp>
      <p:sp>
        <p:nvSpPr>
          <p:cNvPr id="39" name="AutoShape 39"/>
          <p:cNvSpPr/>
          <p:nvPr/>
        </p:nvSpPr>
        <p:spPr>
          <a:xfrm>
            <a:off x="5590556" y="1803301"/>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中国体育赛事数量和质量不断提升，国际顶级赛事不断落户中国。</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中国体育产业竞争格局日益激烈，国内外企业纷纷加大投入，争夺市场份额。</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市场集中度</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目前，中国体育产业市场集中度逐渐提高，优势企业市场份额不断扩大。</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竞争格局</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竞争格局与市场集中度</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典型案例分析</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成功企业案例介绍</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以体育旅游、体育赛事和体育传媒为核心业务，致力于打造全球领先的体育产业集团，实现了在体育产业全产业链的布局。</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万达体育</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凭借强大的资本实力和资源优势，通过引进顶级赛事IP、打造自有赛事品牌、拓展体育媒体业务等多元化发展策略，成为中国体育产业的领军企业。</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175" b="1">
                <a:solidFill>
                  <a:schemeClr val="accent1">
                    <a:alpha val="100000"/>
                  </a:schemeClr>
                </a:solidFill>
                <a:latin typeface="Microsoft Yahei"/>
                <a:ea typeface="Microsoft Yahei"/>
                <a:cs typeface="Microsoft Yahei"/>
              </a:rPr>
              <a:t>腾讯体育</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专注于体育营销和赛事运营，成功运作了多个国内外知名赛事，积累了丰富的赛事运营经验和资源优势。</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华谊体育</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体育+互联网</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运用互联网技术和平台优势，推动体育产业与互联网的深度融合，打造线上线下相结合的体育生态圈。</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体育+旅游</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将体育赛事与旅游活动相结合，推动体育产业与旅游产业的协同发展，创新体育旅游产品和服务。</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体育+教育</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通过体育教育和培训，培养青少年的体育兴趣和技能，促进体育产业的可持续发展。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创新模式探索与实践</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https://d.book118.com/035232032224011120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2024-09-23T05:56:00.471</cp:lastPrinted>
  <dcterms:created xsi:type="dcterms:W3CDTF">2024-09-22T21:56:00Z</dcterms:created>
  <dcterms:modified xsi:type="dcterms:W3CDTF">2024-09-22T21:56:02Z</dcterms:modified>
</cp:coreProperties>
</file>