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E39641-6CB6-4936-8071-52FD3063A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EAD2AD-B4D7-4468-8725-5C8B865AF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80BFD5-9213-48C3-B16A-F6DFEBB98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BB5612-3BAF-49A8-B78F-500CC6F59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44773D-D532-4962-A381-8774EC53C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C7C787-0A34-47B0-9FF9-8FE0C84E1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D94690-3A80-49E7-8DEC-4A07D69D5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726E54-8380-496A-9131-9360E81FA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4D4549-7A3D-4764-89E0-4E700E03C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003D9E-36FA-4ED6-8F31-0913B4F0B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3E204B-8C6E-49C1-BD62-0692DBC0E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5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7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24023401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早产后的护理\n## 1.早产的基本概念与原因\n### 1.1早产的定义和发生率\n### 1.2早产的原因及分类\n### 1.3早产对新生儿的影响\n## 2.早产儿的生理特点与护理需求\n### 2.1早产儿的生理发育特点\n### 2.2早产儿的护理需求\n### 2.3早产儿的营养需求\n## 3.早产后的家庭护理措施\n### 3.1营造舒适的家居环境\n### 3.2保持体温稳定\n### 3.3定期观察与记录\n## 4.早产后的医院护理措施\n### 4.1住院期间的护理服务\n### 4.2医疗设备的运用与监测\n### 4.3母乳喂养的支持与指导\n## 5.早产儿的疫苗接种与健康管理\n### 5.1早产儿的疫苗接种安排\n### 5.2预防接种的注意事项\n### 5.3早产儿的健康管理与随访\n## 6.早产儿的心理与行为发展干预\n### 6.1早产儿心理发展的特点与需求\n### 6.2家长如何支持早产儿的心理发展\n### 6.3早期干预对早产儿行为发展的影响\n## 7.早产后的护理常见问题及应对策略\n### 7.1呼吸问题的识别与处理\n### 7.2喂养困难的应对方法\n### 7.3感染预防与控制的措施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早产后的护理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5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早产的基本概念与原因</a:t>
            </a:r>
            <a:endParaRPr/>
          </a:p>
        </p:txBody>
      </p:sp>
      <p:sp>
        <p:nvSpPr>
          <p:cNvPr id="136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7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6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68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6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早产的定义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怀孕满28周至不满37周的分娩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胎龄在37周以下的新生儿被称为早产儿</a:t>
                </a:r>
                <a:endParaRPr/>
              </a:p>
            </p:txBody>
          </p:sp>
          <p:sp>
            <p:nvSpPr>
              <p:cNvPr id="271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2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早产的发生率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全球早产发生率约为10%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早产儿占新生儿总数的15%左右</a:t>
                </a:r>
                <a:endParaRPr/>
              </a:p>
            </p:txBody>
          </p:sp>
          <p:sp>
            <p:nvSpPr>
              <p:cNvPr id="275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6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早产的高危因素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妊娠期高血压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妊娠期糖尿病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胎膜早破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宫颈机能不全</a:t>
                </a:r>
                <a:endParaRPr/>
              </a:p>
            </p:txBody>
          </p:sp>
          <p:sp>
            <p:nvSpPr>
              <p:cNvPr id="279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早产的定义和发生率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6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287" name="Tencent"/>
          <p:cNvCxnSpPr/>
          <p:nvPr/>
        </p:nvCxnSpPr>
        <p:spPr>
          <a:xfrm>
            <a:off x="-44450" y="3581415"/>
            <a:ext cx="12280900" cy="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8" name="椭圆 48"/>
          <p:cNvSpPr>
            <a:spLocks noChangeAspect="1"/>
          </p:cNvSpPr>
          <p:nvPr/>
        </p:nvSpPr>
        <p:spPr>
          <a:xfrm>
            <a:off x="2309327" y="349141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89" name="椭圆 19"/>
          <p:cNvSpPr>
            <a:spLocks noChangeAspect="1"/>
          </p:cNvSpPr>
          <p:nvPr/>
        </p:nvSpPr>
        <p:spPr>
          <a:xfrm>
            <a:off x="7774073" y="349141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grpSp>
        <p:nvGrpSpPr>
          <p:cNvPr id="29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220427" y="3862280"/>
            <a:ext cx="8180555" cy="1994071"/>
            <a:chOff x="2220427" y="3862280"/>
            <a:chExt cx="8180555" cy="1994071"/>
          </a:xfrm>
        </p:grpSpPr>
        <p:grpSp>
          <p:nvGrpSpPr>
            <p:cNvPr id="291" name=""/>
            <p:cNvGrpSpPr/>
            <p:nvPr/>
          </p:nvGrpSpPr>
          <p:grpSpPr>
            <a:xfrm>
              <a:off x="2220427" y="3862280"/>
              <a:ext cx="2715809" cy="1994071"/>
              <a:chOff x="2220427" y="3862280"/>
              <a:chExt cx="2715809" cy="1994071"/>
            </a:xfrm>
          </p:grpSpPr>
          <p:sp>
            <p:nvSpPr>
              <p:cNvPr id="2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20427" y="3862280"/>
                <a:ext cx="271580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早产的原因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20427" y="4366977"/>
                <a:ext cx="2664000" cy="1489374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子宫过度收缩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宫颈机能不全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胎膜早破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胎儿发育异常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妊娠期合并症</a:t>
                </a:r>
                <a:endParaRPr/>
              </a:p>
            </p:txBody>
          </p:sp>
        </p:grpSp>
        <p:grpSp>
          <p:nvGrpSpPr>
            <p:cNvPr id="294" name=""/>
            <p:cNvGrpSpPr/>
            <p:nvPr/>
          </p:nvGrpSpPr>
          <p:grpSpPr>
            <a:xfrm>
              <a:off x="7685173" y="3862280"/>
              <a:ext cx="2715809" cy="1994071"/>
              <a:chOff x="7685173" y="3862280"/>
              <a:chExt cx="2715809" cy="1994071"/>
            </a:xfrm>
          </p:grpSpPr>
          <p:sp>
            <p:nvSpPr>
              <p:cNvPr id="2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85173" y="3862280"/>
                <a:ext cx="271580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早产的分类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685173" y="4366977"/>
                <a:ext cx="2664000" cy="1489374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胎膜早破型早产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宫颈机能不全型早产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子宫过度收缩型早产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胎儿发育异常型早产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妊娠期合并症型早产</a:t>
                </a:r>
                <a:endParaRPr/>
              </a:p>
            </p:txBody>
          </p:sp>
        </p:grpSp>
      </p:grpSp>
      <p:sp>
        <p:nvSpPr>
          <p:cNvPr id="2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早产的原因及分类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生理影响</a:t>
                </a:r>
                <a:endParaRPr/>
              </a:p>
            </p:txBody>
          </p:sp>
          <p:sp>
            <p:nvSpPr>
              <p:cNvPr id="3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呼吸系统发育不完善，易出现呼吸窘迫综合症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循环系统不稳定，易出现低血压和心肌损伤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消化系统发育不完善，易出现喂养困难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神经系统发育不完善，易出现脑损伤和脑瘫</a:t>
                </a:r>
                <a:endParaRPr/>
              </a:p>
            </p:txBody>
          </p:sp>
          <p:sp>
            <p:nvSpPr>
              <p:cNvPr id="30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成长发育影响</a:t>
                </a:r>
                <a:endParaRPr/>
              </a:p>
            </p:txBody>
          </p:sp>
          <p:sp>
            <p:nvSpPr>
              <p:cNvPr id="31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早产儿生长发育迟缓，易出现体重不足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智力发育受影响，易出现认知和智力障碍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免疫系统发育不完善，易感染</a:t>
                </a:r>
                <a:endParaRPr/>
              </a:p>
            </p:txBody>
          </p:sp>
          <p:sp>
            <p:nvSpPr>
              <p:cNvPr id="31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早产对新生儿的影响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7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早产儿的生理特点与护理需求</a:t>
            </a:r>
            <a:endParaRPr/>
          </a:p>
        </p:txBody>
      </p:sp>
      <p:sp>
        <p:nvSpPr>
          <p:cNvPr id="318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319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322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323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体温调节功能差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体温易受外界环境影响，需密切监测体温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易出现低体温和过度发热</a:t>
                </a:r>
                <a:endParaRPr/>
              </a:p>
            </p:txBody>
          </p:sp>
          <p:pic>
            <p:nvPicPr>
              <p:cNvPr id="326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27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328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呼吸系统发育不完善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肺泡发育不成熟，易出现呼吸窘迫综合症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呼吸中枢发育不完善，易出现呼吸暂停</a:t>
                </a:r>
                <a:endParaRPr/>
              </a:p>
            </p:txBody>
          </p:sp>
          <p:pic>
            <p:nvPicPr>
              <p:cNvPr id="331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32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333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循环系统不稳定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心肌发育不完善，易出现心肌损伤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血压易受外界环境影响，需密切监测血压</a:t>
                </a:r>
                <a:endParaRPr/>
              </a:p>
            </p:txBody>
          </p:sp>
          <p:pic>
            <p:nvPicPr>
              <p:cNvPr id="336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37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338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消化系统发育不完善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胃肠功能不成熟，易出现喂养困难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胆汁排泄功能差，易出现胆汁淤积</a:t>
                </a:r>
                <a:endParaRPr/>
              </a:p>
            </p:txBody>
          </p:sp>
          <p:pic>
            <p:nvPicPr>
              <p:cNvPr id="341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早产儿的生理发育特点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早产儿的护理需求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4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346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347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保持室内温度适宜，避免过热或过冷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给予适当的保暖措施，如保鲜膜包裹、保暖箱等</a:t>
                </a:r>
                <a:endParaRPr/>
              </a:p>
            </p:txBody>
          </p:sp>
          <p:pic>
            <p:nvPicPr>
              <p:cNvPr id="3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51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352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呼吸道管理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保持呼吸道通畅，避免呕吐物误吸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定期翻身拍背，促进痰液排出</a:t>
                </a:r>
                <a:endParaRPr/>
              </a:p>
            </p:txBody>
          </p:sp>
          <p:pic>
            <p:nvPicPr>
              <p:cNvPr id="3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56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357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营养支持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选择适宜的喂养方式，如母乳喂养、配方奶喂养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合理安排喂养时间和频率，避免过度喂养或喂养不足</a:t>
                </a:r>
                <a:endParaRPr/>
              </a:p>
            </p:txBody>
          </p:sp>
          <p:pic>
            <p:nvPicPr>
              <p:cNvPr id="3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61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362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观察与记录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定期观察早产儿的生理反应和生长发育情况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记录早产儿的各项生理指标，及时发现问题</a:t>
                </a:r>
                <a:endParaRPr/>
              </a:p>
            </p:txBody>
          </p:sp>
          <p:pic>
            <p:nvPicPr>
              <p:cNvPr id="3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早产儿的营养需求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369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37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能量需求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早产儿能量需求较高，需供给足够的能量以满足生长发育需要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能量供给主要来源于脂肪和糖类</a:t>
                </a:r>
                <a:endParaRPr/>
              </a:p>
            </p:txBody>
          </p:sp>
          <p:pic>
            <p:nvPicPr>
              <p:cNvPr id="3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74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7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蛋白质需求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早产儿蛋白质需求较高，需供给足够的蛋白质以促进组织生长和修复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蛋白质供给主要来源于母乳和配方奶</a:t>
                </a:r>
                <a:endParaRPr/>
              </a:p>
            </p:txBody>
          </p:sp>
          <p:pic>
            <p:nvPicPr>
              <p:cNvPr id="3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79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8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维生素和矿物质需求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早产儿维生素和矿物质需求较高，需补充足够的维生素和矿物质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维生素和矿物质主要通过母乳、配方奶和补充剂摄入</a:t>
                </a:r>
                <a:endParaRPr/>
              </a:p>
            </p:txBody>
          </p:sp>
          <p:pic>
            <p:nvPicPr>
              <p:cNvPr id="3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早产后的家庭护理措施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3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4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5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保持室内温度适宜</a:t>
                </a:r>
                <a:endParaRPr/>
              </a:p>
            </p:txBody>
          </p:sp>
          <p:sp>
            <p:nvSpPr>
              <p:cNvPr id="1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室内温度应保持在22-25℃之间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避免室内温度波动过大</a:t>
                </a:r>
                <a:endParaRPr/>
              </a:p>
            </p:txBody>
          </p:sp>
        </p:grpSp>
        <p:grpSp>
          <p:nvGrpSpPr>
            <p:cNvPr id="18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9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保持空气流通</a:t>
                </a:r>
                <a:endParaRPr/>
              </a:p>
            </p:txBody>
          </p:sp>
          <p:sp>
            <p:nvSpPr>
              <p:cNvPr id="2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定期开窗通风，保持室内空气新鲜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避免直接吹风，以免引起感冒</a:t>
                </a:r>
                <a:endParaRPr/>
              </a:p>
            </p:txBody>
          </p:sp>
        </p:grpSp>
        <p:grpSp>
          <p:nvGrpSpPr>
            <p:cNvPr id="22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3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减少噪音干扰</a:t>
                </a:r>
                <a:endParaRPr/>
              </a:p>
            </p:txBody>
          </p:sp>
          <p:sp>
            <p:nvSpPr>
              <p:cNvPr id="2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尽量降低室内噪音，避免对早产儿造成刺激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避免大声喧哗，以免影响早产儿休息</a:t>
                </a:r>
                <a:endParaRPr/>
              </a:p>
            </p:txBody>
          </p: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营造舒适的家居环境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保持体温稳定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保暖措施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给予早产儿适当的保暖措施，如保鲜膜包裹、保暖箱等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避免过度包裹，以免导致体温过高</a:t>
                </a:r>
                <a:endParaRPr/>
              </a:p>
            </p:txBody>
          </p:sp>
          <p:pic>
            <p:nvPicPr>
              <p:cNvPr id="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体温监测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定期监测早产儿的体温，及时发现体温异常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使用体温计进行腋下测温，避免口腔和肛门测温引起的误差</a:t>
                </a:r>
                <a:endParaRPr/>
              </a:p>
            </p:txBody>
          </p:sp>
          <p:pic>
            <p:nvPicPr>
              <p:cNvPr id="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定期观察与记录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生理反应观察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观察早产儿的呼吸、心率、肤色等生理反应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注意早产儿有无呕吐、腹泻等异常症状</a:t>
                </a:r>
                <a:endParaRPr/>
              </a:p>
            </p:txBody>
          </p:sp>
          <p:pic>
            <p:nvPicPr>
              <p:cNvPr id="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生长发育记录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记录早产儿的体重、身长、头围等生长发育指标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定期与医生沟通，了解早产儿的生长发育情况</a:t>
                </a:r>
                <a:endParaRPr/>
              </a:p>
            </p:txBody>
          </p:sp>
          <p:pic>
            <p:nvPicPr>
              <p:cNvPr id="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4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早产后的医院护理措施</a:t>
            </a:r>
            <a:endParaRPr/>
          </a:p>
        </p:txBody>
      </p:sp>
      <p:sp>
        <p:nvSpPr>
          <p:cNvPr id="55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04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56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58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9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0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6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62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63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64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保持呼吸道通畅，避免呕吐物误吸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定期翻身拍背，促进痰液排出</a:t>
                </a:r>
                <a:endParaRPr/>
              </a:p>
            </p:txBody>
          </p:sp>
          <p:sp>
            <p:nvSpPr>
              <p:cNvPr id="65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呼吸道管理</a:t>
                </a:r>
                <a:endParaRPr/>
              </a:p>
            </p:txBody>
          </p:sp>
        </p:grpSp>
        <p:grpSp>
          <p:nvGrpSpPr>
            <p:cNvPr id="66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67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营养支持</a:t>
                </a:r>
                <a:endParaRPr/>
              </a:p>
            </p:txBody>
          </p:sp>
          <p:sp>
            <p:nvSpPr>
              <p:cNvPr id="68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选择适宜的喂养方式，如母乳喂养、配方奶喂养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合理安排喂养时间和频率，避免过度喂养或喂养不足</a:t>
                </a:r>
                <a:endParaRPr/>
              </a:p>
            </p:txBody>
          </p:sp>
        </p:grpSp>
        <p:grpSp>
          <p:nvGrpSpPr>
            <p:cNvPr id="69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70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观察与记录</a:t>
                </a:r>
                <a:endParaRPr/>
              </a:p>
            </p:txBody>
          </p:sp>
          <p:sp>
            <p:nvSpPr>
              <p:cNvPr id="71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定期观察早产儿的生理反应和生长发育情况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记录早产儿的各项生理指标，及时发现问题</a:t>
                </a:r>
                <a:endParaRPr/>
              </a:p>
            </p:txBody>
          </p:sp>
        </p:grpSp>
      </p:grpSp>
      <p:sp>
        <p:nvSpPr>
          <p:cNvPr id="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住院期间的护理服务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73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74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75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https://d.book118.com/035240234010011110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早产后的护理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2024-09-15T02:27:50.249</cp:lastPrinted>
  <dcterms:created xsi:type="dcterms:W3CDTF">2024-09-14T18:27:50Z</dcterms:created>
  <dcterms:modified xsi:type="dcterms:W3CDTF">2024-09-14T18:27:52Z</dcterms:modified>
</cp:coreProperties>
</file>