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945569-9B89-4E78-8DFF-389F65455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E17FDD-F86E-4F6D-8DC5-6A5F94672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7CD864-3BA0-41DD-B722-F38F51609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001764-B5C9-4567-A1D2-935A1FC13D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06B161-01FE-41FB-8961-9F357337BD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517854-4DE9-4BB2-A434-2DA20A96CC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FF4476-FF61-46FF-AA4B-B14422A895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948059-140B-4358-A84A-23CADA8827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35BF50-01DA-478A-B937-D3C0A388BF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2831ED-CA5E-4D69-8819-46019D6BA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2E0FA-0A14-4283-9D5C-936A231B2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42344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4132" y="297282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汇报人：XX</a:t>
            </a:r>
          </a:p>
        </p:txBody>
      </p:sp>
      <p:sp>
        <p:nvSpPr>
          <p:cNvPr id="3" name="TextBox 3"/>
          <p:cNvSpPr txBox="1"/>
          <p:nvPr/>
        </p:nvSpPr>
        <p:spPr>
          <a:xfrm>
            <a:off x="804132" y="3490717"/>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2024-01-27</a:t>
            </a:r>
          </a:p>
        </p:txBody>
      </p:sp>
      <p:sp>
        <p:nvSpPr>
          <p:cNvPr id="4" name="TextBox 4"/>
          <p:cNvSpPr txBox="1"/>
          <p:nvPr/>
        </p:nvSpPr>
        <p:spPr>
          <a:xfrm>
            <a:off x="804132" y="785914"/>
            <a:ext cx="7746331" cy="1834527"/>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FFFDFD">
                    <a:alpha val="100000"/>
                  </a:srgbClr>
                </a:solidFill>
                <a:latin typeface="Microsoft Yahei"/>
                <a:ea typeface="Microsoft Yahei"/>
                <a:cs typeface="Microsoft Yahei"/>
              </a:rPr>
              <a:t>古代文人的文学观点与创作风格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468681" y="1552432"/>
            <a:ext cx="2025156"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4950" b="1">
                <a:solidFill>
                  <a:srgbClr val="FFFDFD">
                    <a:alpha val="100000"/>
                  </a:srgbClr>
                </a:solidFill>
                <a:latin typeface="微软雅黑"/>
                <a:ea typeface="微软雅黑"/>
                <a:cs typeface="微软雅黑"/>
              </a:rPr>
              <a:t>目 录</a:t>
            </a:r>
            <a:endParaRPr lang="en-US" sz="1100"/>
          </a:p>
        </p:txBody>
      </p:sp>
      <p:sp>
        <p:nvSpPr>
          <p:cNvPr id="4" name="TextBox 4"/>
          <p:cNvSpPr txBox="1"/>
          <p:nvPr/>
        </p:nvSpPr>
        <p:spPr>
          <a:xfrm>
            <a:off x="3860212" y="1095804"/>
            <a:ext cx="5156086" cy="4666392"/>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古代文人的文学观点</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古代文人的创作风格</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文学观点与创作风格的互动关系</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古代文人文学观点与创作风格的现代意义</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01</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002" b="2900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398" b="43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9002" b="2900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古代文人的定义与背景</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古代文人指的是在古代社会，以文学创作和学术研究为主要活动的知识分子。</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他们通常出身于士族家庭，接受过良好的教育，具备深厚的文化底蕴和文学素养。</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在古代社会，文人是一个备受尊重的群体，他们的作品和观点对于当时的文化和思想领域有着深远的影响。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66800" y="3395758"/>
            <a:ext cx="9999345" cy="1071086"/>
            <a:chOff x="1066800" y="3395758"/>
            <a:chExt cx="9999345" cy="1071086"/>
          </a:xfrm>
        </p:grpSpPr>
        <p:sp>
          <p:nvSpPr>
            <p:cNvPr id="3" name="Freeform 3"/>
            <p:cNvSpPr/>
            <p:nvPr/>
          </p:nvSpPr>
          <p:spPr>
            <a:xfrm>
              <a:off x="1066800" y="3395758"/>
              <a:ext cx="2379917" cy="875729"/>
            </a:xfrm>
            <a:custGeom>
              <a:rect l="l" t="t" r="r" b="b"/>
              <a:pathLst>
                <a:path w="119999" h="119999">
                  <a:moveTo>
                    <a:pt x="21366" y="0"/>
                  </a:moveTo>
                  <a:lnTo>
                    <a:pt x="14583" y="27688"/>
                  </a:lnTo>
                  <a:lnTo>
                    <a:pt x="1694" y="27688"/>
                  </a:lnTo>
                  <a:cubicBezTo>
                    <a:pt x="755" y="27688"/>
                    <a:pt x="0" y="29755"/>
                    <a:pt x="0" y="32305"/>
                  </a:cubicBezTo>
                  <a:lnTo>
                    <a:pt x="0" y="115383"/>
                  </a:lnTo>
                  <a:cubicBezTo>
                    <a:pt x="0" y="117933"/>
                    <a:pt x="755" y="119994"/>
                    <a:pt x="1694" y="119994"/>
                  </a:cubicBezTo>
                  <a:lnTo>
                    <a:pt x="118300" y="119994"/>
                  </a:lnTo>
                  <a:cubicBezTo>
                    <a:pt x="119238" y="119994"/>
                    <a:pt x="119994" y="117933"/>
                    <a:pt x="119994" y="115383"/>
                  </a:cubicBezTo>
                  <a:lnTo>
                    <a:pt x="119994" y="32305"/>
                  </a:lnTo>
                  <a:cubicBezTo>
                    <a:pt x="120000" y="29755"/>
                    <a:pt x="119238" y="27688"/>
                    <a:pt x="118300" y="27688"/>
                  </a:cubicBezTo>
                  <a:lnTo>
                    <a:pt x="28155" y="27688"/>
                  </a:lnTo>
                  <a:lnTo>
                    <a:pt x="2136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615023" y="3591115"/>
              <a:ext cx="2380679" cy="875729"/>
            </a:xfrm>
            <a:custGeom>
              <a:rect l="l" t="t" r="r" b="b"/>
              <a:pathLst>
                <a:path w="119999" h="119999">
                  <a:moveTo>
                    <a:pt x="1694" y="0"/>
                  </a:moveTo>
                  <a:cubicBezTo>
                    <a:pt x="755" y="0"/>
                    <a:pt x="0" y="2061"/>
                    <a:pt x="0" y="4611"/>
                  </a:cubicBezTo>
                  <a:lnTo>
                    <a:pt x="0" y="87688"/>
                  </a:lnTo>
                  <a:cubicBezTo>
                    <a:pt x="0" y="90238"/>
                    <a:pt x="755" y="92305"/>
                    <a:pt x="1694" y="92305"/>
                  </a:cubicBezTo>
                  <a:lnTo>
                    <a:pt x="14594" y="92305"/>
                  </a:lnTo>
                  <a:lnTo>
                    <a:pt x="21383" y="119994"/>
                  </a:lnTo>
                  <a:lnTo>
                    <a:pt x="28177" y="92305"/>
                  </a:lnTo>
                  <a:lnTo>
                    <a:pt x="118300" y="92305"/>
                  </a:lnTo>
                  <a:cubicBezTo>
                    <a:pt x="119238" y="92305"/>
                    <a:pt x="119994" y="90238"/>
                    <a:pt x="119994" y="87688"/>
                  </a:cubicBezTo>
                  <a:lnTo>
                    <a:pt x="119994" y="4611"/>
                  </a:lnTo>
                  <a:cubicBezTo>
                    <a:pt x="120000" y="2061"/>
                    <a:pt x="119238" y="0"/>
                    <a:pt x="118300" y="0"/>
                  </a:cubicBezTo>
                  <a:lnTo>
                    <a:pt x="169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37243" y="3395758"/>
              <a:ext cx="2379917" cy="875729"/>
            </a:xfrm>
            <a:custGeom>
              <a:rect l="l" t="t" r="r" b="b"/>
              <a:pathLst>
                <a:path w="119999" h="119999">
                  <a:moveTo>
                    <a:pt x="21366" y="0"/>
                  </a:moveTo>
                  <a:lnTo>
                    <a:pt x="14583" y="27688"/>
                  </a:lnTo>
                  <a:lnTo>
                    <a:pt x="1694" y="27688"/>
                  </a:lnTo>
                  <a:cubicBezTo>
                    <a:pt x="755" y="27688"/>
                    <a:pt x="0" y="29755"/>
                    <a:pt x="0" y="32305"/>
                  </a:cubicBezTo>
                  <a:lnTo>
                    <a:pt x="0" y="115383"/>
                  </a:lnTo>
                  <a:cubicBezTo>
                    <a:pt x="0" y="117933"/>
                    <a:pt x="755" y="119994"/>
                    <a:pt x="1694" y="119994"/>
                  </a:cubicBezTo>
                  <a:lnTo>
                    <a:pt x="118300" y="119994"/>
                  </a:lnTo>
                  <a:cubicBezTo>
                    <a:pt x="119238" y="119994"/>
                    <a:pt x="119994" y="117933"/>
                    <a:pt x="119994" y="115383"/>
                  </a:cubicBezTo>
                  <a:lnTo>
                    <a:pt x="119994" y="32305"/>
                  </a:lnTo>
                  <a:cubicBezTo>
                    <a:pt x="120000" y="29755"/>
                    <a:pt x="119238" y="27688"/>
                    <a:pt x="118300" y="27688"/>
                  </a:cubicBezTo>
                  <a:lnTo>
                    <a:pt x="28155" y="27688"/>
                  </a:lnTo>
                  <a:lnTo>
                    <a:pt x="21366"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685466" y="3591115"/>
              <a:ext cx="2380679" cy="875729"/>
            </a:xfrm>
            <a:custGeom>
              <a:rect l="l" t="t" r="r" b="b"/>
              <a:pathLst>
                <a:path w="119999" h="119999">
                  <a:moveTo>
                    <a:pt x="1694" y="0"/>
                  </a:moveTo>
                  <a:cubicBezTo>
                    <a:pt x="755" y="0"/>
                    <a:pt x="0" y="2061"/>
                    <a:pt x="0" y="4611"/>
                  </a:cubicBezTo>
                  <a:lnTo>
                    <a:pt x="0" y="87688"/>
                  </a:lnTo>
                  <a:cubicBezTo>
                    <a:pt x="0" y="90238"/>
                    <a:pt x="755" y="92305"/>
                    <a:pt x="1694" y="92305"/>
                  </a:cubicBezTo>
                  <a:lnTo>
                    <a:pt x="14594" y="92305"/>
                  </a:lnTo>
                  <a:lnTo>
                    <a:pt x="21383" y="119994"/>
                  </a:lnTo>
                  <a:lnTo>
                    <a:pt x="28177" y="92305"/>
                  </a:lnTo>
                  <a:lnTo>
                    <a:pt x="118300" y="92305"/>
                  </a:lnTo>
                  <a:cubicBezTo>
                    <a:pt x="119238" y="92305"/>
                    <a:pt x="119994" y="90238"/>
                    <a:pt x="119994" y="87688"/>
                  </a:cubicBezTo>
                  <a:lnTo>
                    <a:pt x="119994" y="4611"/>
                  </a:lnTo>
                  <a:cubicBezTo>
                    <a:pt x="120000" y="2061"/>
                    <a:pt x="119238" y="0"/>
                    <a:pt x="118300" y="0"/>
                  </a:cubicBezTo>
                  <a:lnTo>
                    <a:pt x="1694"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1263872" y="3776234"/>
            <a:ext cx="477393" cy="308134"/>
          </a:xfrm>
          <a:custGeom>
            <a:rect l="l" t="t" r="r" b="b"/>
            <a:pathLst>
              <a:path w="119999" h="119999">
                <a:moveTo>
                  <a:pt x="91807" y="33375"/>
                </a:moveTo>
                <a:lnTo>
                  <a:pt x="91807" y="33375"/>
                </a:lnTo>
                <a:cubicBezTo>
                  <a:pt x="89638" y="33375"/>
                  <a:pt x="87710" y="33375"/>
                  <a:pt x="85542" y="33375"/>
                </a:cubicBezTo>
                <a:cubicBezTo>
                  <a:pt x="81204" y="13500"/>
                  <a:pt x="70602" y="0"/>
                  <a:pt x="55662" y="0"/>
                </a:cubicBezTo>
                <a:cubicBezTo>
                  <a:pt x="38554" y="0"/>
                  <a:pt x="23614" y="23250"/>
                  <a:pt x="23614" y="50250"/>
                </a:cubicBezTo>
                <a:cubicBezTo>
                  <a:pt x="23614" y="50250"/>
                  <a:pt x="23614" y="53250"/>
                  <a:pt x="23614" y="56250"/>
                </a:cubicBezTo>
                <a:cubicBezTo>
                  <a:pt x="23614" y="56250"/>
                  <a:pt x="23614" y="56250"/>
                  <a:pt x="21445" y="56250"/>
                </a:cubicBezTo>
                <a:cubicBezTo>
                  <a:pt x="10843" y="56250"/>
                  <a:pt x="0" y="70125"/>
                  <a:pt x="0" y="90000"/>
                </a:cubicBezTo>
                <a:cubicBezTo>
                  <a:pt x="0" y="106500"/>
                  <a:pt x="10843" y="119625"/>
                  <a:pt x="21445" y="119625"/>
                </a:cubicBezTo>
                <a:cubicBezTo>
                  <a:pt x="91807" y="119625"/>
                  <a:pt x="91807" y="119625"/>
                  <a:pt x="91807" y="119625"/>
                </a:cubicBezTo>
                <a:cubicBezTo>
                  <a:pt x="106746" y="119625"/>
                  <a:pt x="119759" y="103125"/>
                  <a:pt x="119759" y="76500"/>
                </a:cubicBezTo>
                <a:cubicBezTo>
                  <a:pt x="119759" y="53250"/>
                  <a:pt x="106746" y="33375"/>
                  <a:pt x="91807" y="33375"/>
                </a:cubicBezTo>
                <a:close/>
                <a:moveTo>
                  <a:pt x="68433" y="73125"/>
                </a:moveTo>
                <a:lnTo>
                  <a:pt x="68433" y="73125"/>
                </a:lnTo>
                <a:cubicBezTo>
                  <a:pt x="64096" y="79875"/>
                  <a:pt x="53493" y="99750"/>
                  <a:pt x="51325" y="103125"/>
                </a:cubicBezTo>
                <a:cubicBezTo>
                  <a:pt x="51325" y="103125"/>
                  <a:pt x="49156" y="106500"/>
                  <a:pt x="46987" y="103125"/>
                </a:cubicBezTo>
                <a:cubicBezTo>
                  <a:pt x="46987" y="103125"/>
                  <a:pt x="46987" y="103125"/>
                  <a:pt x="46987" y="99750"/>
                </a:cubicBezTo>
                <a:lnTo>
                  <a:pt x="46987" y="96375"/>
                </a:lnTo>
                <a:cubicBezTo>
                  <a:pt x="53493" y="76500"/>
                  <a:pt x="53493" y="76500"/>
                  <a:pt x="53493" y="76500"/>
                </a:cubicBezTo>
                <a:cubicBezTo>
                  <a:pt x="53493" y="73125"/>
                  <a:pt x="51325" y="73125"/>
                  <a:pt x="49156" y="73125"/>
                </a:cubicBezTo>
                <a:lnTo>
                  <a:pt x="49156" y="73125"/>
                </a:lnTo>
                <a:cubicBezTo>
                  <a:pt x="46987" y="70125"/>
                  <a:pt x="44819" y="70125"/>
                  <a:pt x="44819" y="66750"/>
                </a:cubicBezTo>
                <a:cubicBezTo>
                  <a:pt x="44819" y="63375"/>
                  <a:pt x="44819" y="63375"/>
                  <a:pt x="46987" y="60000"/>
                </a:cubicBezTo>
                <a:cubicBezTo>
                  <a:pt x="49156" y="53250"/>
                  <a:pt x="62168" y="33375"/>
                  <a:pt x="62168" y="33375"/>
                </a:cubicBezTo>
                <a:cubicBezTo>
                  <a:pt x="64096" y="30000"/>
                  <a:pt x="64096" y="30000"/>
                  <a:pt x="66265" y="30000"/>
                </a:cubicBezTo>
                <a:cubicBezTo>
                  <a:pt x="66265" y="33375"/>
                  <a:pt x="68433" y="33375"/>
                  <a:pt x="68433" y="33375"/>
                </a:cubicBezTo>
                <a:cubicBezTo>
                  <a:pt x="68433" y="36375"/>
                  <a:pt x="66265" y="36375"/>
                  <a:pt x="66265" y="39750"/>
                </a:cubicBezTo>
                <a:cubicBezTo>
                  <a:pt x="60000" y="60000"/>
                  <a:pt x="60000" y="60000"/>
                  <a:pt x="60000" y="60000"/>
                </a:cubicBezTo>
                <a:cubicBezTo>
                  <a:pt x="62168" y="60000"/>
                  <a:pt x="64096" y="63375"/>
                  <a:pt x="66265" y="63375"/>
                </a:cubicBezTo>
                <a:lnTo>
                  <a:pt x="66265" y="63375"/>
                </a:lnTo>
                <a:cubicBezTo>
                  <a:pt x="68433" y="63375"/>
                  <a:pt x="70602" y="66750"/>
                  <a:pt x="70602" y="70125"/>
                </a:cubicBezTo>
                <a:lnTo>
                  <a:pt x="68433" y="73125"/>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58387" y="3757898"/>
            <a:ext cx="439388" cy="344805"/>
          </a:xfrm>
          <a:custGeom>
            <a:rect l="l" t="t" r="r" b="b"/>
            <a:pathLst>
              <a:path w="73" h="57">
                <a:moveTo>
                  <a:pt x="57" y="37"/>
                </a:moveTo>
                <a:cubicBezTo>
                  <a:pt x="38" y="56"/>
                  <a:pt x="38" y="56"/>
                  <a:pt x="38" y="56"/>
                </a:cubicBezTo>
                <a:cubicBezTo>
                  <a:pt x="37" y="57"/>
                  <a:pt x="36" y="57"/>
                  <a:pt x="34" y="57"/>
                </a:cubicBezTo>
                <a:cubicBezTo>
                  <a:pt x="33" y="57"/>
                  <a:pt x="32" y="57"/>
                  <a:pt x="31" y="56"/>
                </a:cubicBezTo>
                <a:cubicBezTo>
                  <a:pt x="4" y="28"/>
                  <a:pt x="4" y="28"/>
                  <a:pt x="4" y="28"/>
                </a:cubicBezTo>
                <a:cubicBezTo>
                  <a:pt x="2" y="27"/>
                  <a:pt x="0" y="23"/>
                  <a:pt x="0" y="20"/>
                </a:cubicBezTo>
                <a:cubicBezTo>
                  <a:pt x="0" y="4"/>
                  <a:pt x="0" y="4"/>
                  <a:pt x="0" y="4"/>
                </a:cubicBezTo>
                <a:cubicBezTo>
                  <a:pt x="0" y="2"/>
                  <a:pt x="3" y="0"/>
                  <a:pt x="5" y="0"/>
                </a:cubicBezTo>
                <a:cubicBezTo>
                  <a:pt x="21" y="0"/>
                  <a:pt x="21" y="0"/>
                  <a:pt x="21" y="0"/>
                </a:cubicBezTo>
                <a:cubicBezTo>
                  <a:pt x="24" y="0"/>
                  <a:pt x="27" y="1"/>
                  <a:pt x="29" y="3"/>
                </a:cubicBezTo>
                <a:cubicBezTo>
                  <a:pt x="57" y="30"/>
                  <a:pt x="57" y="30"/>
                  <a:pt x="57" y="30"/>
                </a:cubicBezTo>
                <a:cubicBezTo>
                  <a:pt x="57" y="31"/>
                  <a:pt x="58" y="32"/>
                  <a:pt x="58" y="34"/>
                </a:cubicBezTo>
                <a:cubicBezTo>
                  <a:pt x="58" y="35"/>
                  <a:pt x="57" y="36"/>
                  <a:pt x="57" y="37"/>
                </a:cubicBezTo>
                <a:close/>
                <a:moveTo>
                  <a:pt x="13" y="7"/>
                </a:moveTo>
                <a:cubicBezTo>
                  <a:pt x="10" y="7"/>
                  <a:pt x="8" y="9"/>
                  <a:pt x="8" y="12"/>
                </a:cubicBezTo>
                <a:cubicBezTo>
                  <a:pt x="8" y="14"/>
                  <a:pt x="10" y="17"/>
                  <a:pt x="13" y="17"/>
                </a:cubicBezTo>
                <a:cubicBezTo>
                  <a:pt x="15" y="17"/>
                  <a:pt x="17" y="14"/>
                  <a:pt x="17" y="12"/>
                </a:cubicBezTo>
                <a:cubicBezTo>
                  <a:pt x="17" y="9"/>
                  <a:pt x="15" y="7"/>
                  <a:pt x="13" y="7"/>
                </a:cubicBezTo>
                <a:close/>
                <a:moveTo>
                  <a:pt x="71" y="37"/>
                </a:moveTo>
                <a:cubicBezTo>
                  <a:pt x="52" y="56"/>
                  <a:pt x="52" y="56"/>
                  <a:pt x="52" y="56"/>
                </a:cubicBezTo>
                <a:cubicBezTo>
                  <a:pt x="52" y="57"/>
                  <a:pt x="50" y="57"/>
                  <a:pt x="49" y="57"/>
                </a:cubicBezTo>
                <a:cubicBezTo>
                  <a:pt x="47" y="57"/>
                  <a:pt x="46" y="56"/>
                  <a:pt x="45" y="55"/>
                </a:cubicBezTo>
                <a:cubicBezTo>
                  <a:pt x="63" y="37"/>
                  <a:pt x="63" y="37"/>
                  <a:pt x="63" y="37"/>
                </a:cubicBezTo>
                <a:cubicBezTo>
                  <a:pt x="63" y="36"/>
                  <a:pt x="64" y="35"/>
                  <a:pt x="64" y="34"/>
                </a:cubicBezTo>
                <a:cubicBezTo>
                  <a:pt x="64" y="32"/>
                  <a:pt x="63" y="31"/>
                  <a:pt x="63" y="30"/>
                </a:cubicBezTo>
                <a:cubicBezTo>
                  <a:pt x="35" y="3"/>
                  <a:pt x="35" y="3"/>
                  <a:pt x="35" y="3"/>
                </a:cubicBezTo>
                <a:cubicBezTo>
                  <a:pt x="34" y="1"/>
                  <a:pt x="30" y="0"/>
                  <a:pt x="27" y="0"/>
                </a:cubicBezTo>
                <a:cubicBezTo>
                  <a:pt x="36" y="0"/>
                  <a:pt x="36" y="0"/>
                  <a:pt x="36" y="0"/>
                </a:cubicBezTo>
                <a:cubicBezTo>
                  <a:pt x="38" y="0"/>
                  <a:pt x="42" y="1"/>
                  <a:pt x="44" y="3"/>
                </a:cubicBezTo>
                <a:cubicBezTo>
                  <a:pt x="71" y="30"/>
                  <a:pt x="71" y="30"/>
                  <a:pt x="71" y="30"/>
                </a:cubicBezTo>
                <a:cubicBezTo>
                  <a:pt x="72" y="31"/>
                  <a:pt x="73" y="32"/>
                  <a:pt x="73" y="34"/>
                </a:cubicBezTo>
                <a:cubicBezTo>
                  <a:pt x="73" y="35"/>
                  <a:pt x="72" y="36"/>
                  <a:pt x="71" y="37"/>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307931" y="3754088"/>
            <a:ext cx="391477" cy="352425"/>
          </a:xfrm>
          <a:custGeom>
            <a:rect l="l" t="t" r="r" b="b"/>
            <a:pathLst>
              <a:path w="119999" h="119999">
                <a:moveTo>
                  <a:pt x="19277" y="40719"/>
                </a:moveTo>
                <a:lnTo>
                  <a:pt x="19277" y="40719"/>
                </a:lnTo>
                <a:cubicBezTo>
                  <a:pt x="23373" y="36134"/>
                  <a:pt x="27951" y="38561"/>
                  <a:pt x="34216" y="45573"/>
                </a:cubicBezTo>
                <a:cubicBezTo>
                  <a:pt x="36385" y="48000"/>
                  <a:pt x="36385" y="45573"/>
                  <a:pt x="36385" y="45573"/>
                </a:cubicBezTo>
                <a:cubicBezTo>
                  <a:pt x="38554" y="45573"/>
                  <a:pt x="44819" y="36134"/>
                  <a:pt x="46987" y="36134"/>
                </a:cubicBezTo>
                <a:cubicBezTo>
                  <a:pt x="46987" y="36134"/>
                  <a:pt x="46987" y="36134"/>
                  <a:pt x="46987" y="33707"/>
                </a:cubicBezTo>
                <a:cubicBezTo>
                  <a:pt x="44819" y="33707"/>
                  <a:pt x="42891" y="31280"/>
                  <a:pt x="42891" y="28853"/>
                </a:cubicBezTo>
                <a:cubicBezTo>
                  <a:pt x="32048" y="12134"/>
                  <a:pt x="72530" y="2696"/>
                  <a:pt x="66265" y="2696"/>
                </a:cubicBezTo>
                <a:cubicBezTo>
                  <a:pt x="61927" y="0"/>
                  <a:pt x="49156" y="0"/>
                  <a:pt x="46987" y="0"/>
                </a:cubicBezTo>
                <a:cubicBezTo>
                  <a:pt x="40722" y="2696"/>
                  <a:pt x="30120" y="9707"/>
                  <a:pt x="25783" y="14561"/>
                </a:cubicBezTo>
                <a:cubicBezTo>
                  <a:pt x="19277" y="19415"/>
                  <a:pt x="17349" y="21842"/>
                  <a:pt x="17349" y="21842"/>
                </a:cubicBezTo>
                <a:cubicBezTo>
                  <a:pt x="14939" y="24000"/>
                  <a:pt x="17349" y="28853"/>
                  <a:pt x="12771" y="31280"/>
                </a:cubicBezTo>
                <a:cubicBezTo>
                  <a:pt x="8674" y="33707"/>
                  <a:pt x="6506" y="31280"/>
                  <a:pt x="4337" y="33707"/>
                </a:cubicBezTo>
                <a:cubicBezTo>
                  <a:pt x="4337" y="36134"/>
                  <a:pt x="2168" y="36134"/>
                  <a:pt x="0" y="38561"/>
                </a:cubicBezTo>
                <a:lnTo>
                  <a:pt x="0" y="40719"/>
                </a:lnTo>
                <a:lnTo>
                  <a:pt x="8674" y="50426"/>
                </a:lnTo>
                <a:cubicBezTo>
                  <a:pt x="8674" y="52853"/>
                  <a:pt x="10602" y="52853"/>
                  <a:pt x="12771" y="52853"/>
                </a:cubicBezTo>
                <a:cubicBezTo>
                  <a:pt x="12771" y="50426"/>
                  <a:pt x="14939" y="48000"/>
                  <a:pt x="17349" y="48000"/>
                </a:cubicBezTo>
                <a:cubicBezTo>
                  <a:pt x="17349" y="48000"/>
                  <a:pt x="17349" y="40719"/>
                  <a:pt x="19277" y="40719"/>
                </a:cubicBezTo>
                <a:close/>
                <a:moveTo>
                  <a:pt x="53493" y="43146"/>
                </a:moveTo>
                <a:lnTo>
                  <a:pt x="53493" y="43146"/>
                </a:lnTo>
                <a:cubicBezTo>
                  <a:pt x="51325" y="43146"/>
                  <a:pt x="51325" y="43146"/>
                  <a:pt x="51325" y="43146"/>
                </a:cubicBezTo>
                <a:cubicBezTo>
                  <a:pt x="42891" y="50426"/>
                  <a:pt x="42891" y="50426"/>
                  <a:pt x="42891" y="50426"/>
                </a:cubicBezTo>
                <a:cubicBezTo>
                  <a:pt x="40722" y="52853"/>
                  <a:pt x="40722" y="52853"/>
                  <a:pt x="40722" y="55011"/>
                </a:cubicBezTo>
                <a:cubicBezTo>
                  <a:pt x="91807" y="117303"/>
                  <a:pt x="91807" y="117303"/>
                  <a:pt x="91807" y="117303"/>
                </a:cubicBezTo>
                <a:cubicBezTo>
                  <a:pt x="91807" y="119730"/>
                  <a:pt x="94216" y="119730"/>
                  <a:pt x="96144" y="117303"/>
                </a:cubicBezTo>
                <a:cubicBezTo>
                  <a:pt x="102650" y="112449"/>
                  <a:pt x="102650" y="112449"/>
                  <a:pt x="102650" y="112449"/>
                </a:cubicBezTo>
                <a:cubicBezTo>
                  <a:pt x="102650" y="110022"/>
                  <a:pt x="102650" y="107865"/>
                  <a:pt x="102650" y="107865"/>
                </a:cubicBezTo>
                <a:lnTo>
                  <a:pt x="53493" y="43146"/>
                </a:lnTo>
                <a:close/>
                <a:moveTo>
                  <a:pt x="119759" y="16988"/>
                </a:moveTo>
                <a:lnTo>
                  <a:pt x="119759" y="16988"/>
                </a:lnTo>
                <a:cubicBezTo>
                  <a:pt x="117590" y="12134"/>
                  <a:pt x="117590" y="14561"/>
                  <a:pt x="115421" y="14561"/>
                </a:cubicBezTo>
                <a:cubicBezTo>
                  <a:pt x="115421" y="16988"/>
                  <a:pt x="111084" y="21842"/>
                  <a:pt x="111084" y="24000"/>
                </a:cubicBezTo>
                <a:cubicBezTo>
                  <a:pt x="108915" y="28853"/>
                  <a:pt x="104819" y="33707"/>
                  <a:pt x="98313" y="28853"/>
                </a:cubicBezTo>
                <a:cubicBezTo>
                  <a:pt x="91807" y="21842"/>
                  <a:pt x="94216" y="19415"/>
                  <a:pt x="96144" y="16988"/>
                </a:cubicBezTo>
                <a:cubicBezTo>
                  <a:pt x="96144" y="14561"/>
                  <a:pt x="100481" y="7550"/>
                  <a:pt x="100481" y="5123"/>
                </a:cubicBezTo>
                <a:cubicBezTo>
                  <a:pt x="102650" y="5123"/>
                  <a:pt x="100481" y="2696"/>
                  <a:pt x="98313" y="2696"/>
                </a:cubicBezTo>
                <a:cubicBezTo>
                  <a:pt x="96144" y="5123"/>
                  <a:pt x="83373" y="9707"/>
                  <a:pt x="81204" y="19415"/>
                </a:cubicBezTo>
                <a:cubicBezTo>
                  <a:pt x="79036" y="26426"/>
                  <a:pt x="83373" y="33707"/>
                  <a:pt x="76867" y="40719"/>
                </a:cubicBezTo>
                <a:cubicBezTo>
                  <a:pt x="68433" y="50426"/>
                  <a:pt x="68433" y="50426"/>
                  <a:pt x="68433" y="50426"/>
                </a:cubicBezTo>
                <a:cubicBezTo>
                  <a:pt x="76867" y="62292"/>
                  <a:pt x="76867" y="62292"/>
                  <a:pt x="76867" y="62292"/>
                </a:cubicBezTo>
                <a:cubicBezTo>
                  <a:pt x="87710" y="50426"/>
                  <a:pt x="87710" y="50426"/>
                  <a:pt x="87710" y="50426"/>
                </a:cubicBezTo>
                <a:cubicBezTo>
                  <a:pt x="89638" y="48000"/>
                  <a:pt x="94216" y="45573"/>
                  <a:pt x="98313" y="48000"/>
                </a:cubicBezTo>
                <a:cubicBezTo>
                  <a:pt x="108915" y="50426"/>
                  <a:pt x="113253" y="45573"/>
                  <a:pt x="117590" y="38561"/>
                </a:cubicBezTo>
                <a:cubicBezTo>
                  <a:pt x="119759" y="31280"/>
                  <a:pt x="119759" y="19415"/>
                  <a:pt x="119759" y="16988"/>
                </a:cubicBezTo>
                <a:close/>
                <a:moveTo>
                  <a:pt x="17349" y="107865"/>
                </a:moveTo>
                <a:lnTo>
                  <a:pt x="17349" y="107865"/>
                </a:lnTo>
                <a:cubicBezTo>
                  <a:pt x="14939" y="110022"/>
                  <a:pt x="14939" y="112449"/>
                  <a:pt x="17349" y="112449"/>
                </a:cubicBezTo>
                <a:cubicBezTo>
                  <a:pt x="21445" y="119730"/>
                  <a:pt x="21445" y="119730"/>
                  <a:pt x="21445" y="119730"/>
                </a:cubicBezTo>
                <a:cubicBezTo>
                  <a:pt x="23373" y="119730"/>
                  <a:pt x="25783" y="119730"/>
                  <a:pt x="25783" y="117303"/>
                </a:cubicBezTo>
                <a:cubicBezTo>
                  <a:pt x="55662" y="86292"/>
                  <a:pt x="55662" y="86292"/>
                  <a:pt x="55662" y="86292"/>
                </a:cubicBezTo>
                <a:cubicBezTo>
                  <a:pt x="46987" y="74157"/>
                  <a:pt x="46987" y="74157"/>
                  <a:pt x="46987" y="74157"/>
                </a:cubicBezTo>
                <a:lnTo>
                  <a:pt x="17349" y="107865"/>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文学观点与创作风格的重要性</a:t>
              </a:r>
            </a:p>
          </p:txBody>
        </p:sp>
      </p:grpSp>
      <p:sp>
        <p:nvSpPr>
          <p:cNvPr id="32" name="TextBox 32"/>
          <p:cNvSpPr txBox="1"/>
          <p:nvPr/>
        </p:nvSpPr>
        <p:spPr>
          <a:xfrm>
            <a:off x="1066800" y="1740913"/>
            <a:ext cx="2931336" cy="1654845"/>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文学观点是文人对文学本质、功能和价值的看法和主张，对于文学创作和批评有着重要的指导作用。</a:t>
            </a:r>
          </a:p>
        </p:txBody>
      </p:sp>
      <p:sp>
        <p:nvSpPr>
          <p:cNvPr id="33" name="TextBox 33"/>
          <p:cNvSpPr txBox="1"/>
          <p:nvPr/>
        </p:nvSpPr>
        <p:spPr>
          <a:xfrm>
            <a:off x="3615023" y="4466844"/>
            <a:ext cx="2931336" cy="1654845"/>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创作风格是文人在文学创作中表现出来的独特艺术特色，体现了他们的审美追求和艺术个性。</a:t>
            </a:r>
          </a:p>
        </p:txBody>
      </p:sp>
      <p:sp>
        <p:nvSpPr>
          <p:cNvPr id="34" name="TextBox 34"/>
          <p:cNvSpPr txBox="1"/>
          <p:nvPr/>
        </p:nvSpPr>
        <p:spPr>
          <a:xfrm>
            <a:off x="6137243" y="1740913"/>
            <a:ext cx="2931336" cy="1654845"/>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不同的文学观点和创作风格形成了丰富多彩的文学世界，为后人提供了宝贵的文化遗产和精神财富。</a:t>
            </a:r>
          </a:p>
        </p:txBody>
      </p:sp>
      <p:sp>
        <p:nvSpPr>
          <p:cNvPr id="35" name="TextBox 35"/>
          <p:cNvSpPr txBox="1"/>
          <p:nvPr/>
        </p:nvSpPr>
        <p:spPr>
          <a:xfrm>
            <a:off x="8685466" y="4466844"/>
            <a:ext cx="2931336" cy="1654845"/>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研究古代文人的文学观点和创作风格有助于深入了解古代文化和思想，传承和弘扬中华优秀传统文化。</a:t>
            </a:r>
          </a:p>
        </p:txBody>
      </p:sp>
      <p:sp>
        <p:nvSpPr>
          <p:cNvPr id="36" name="Freeform 36"/>
          <p:cNvSpPr/>
          <p:nvPr/>
        </p:nvSpPr>
        <p:spPr>
          <a:xfrm>
            <a:off x="8886457" y="3776234"/>
            <a:ext cx="308134" cy="308134"/>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02</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古代文人的文学观点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875" r="22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注重文学的审美价值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儒家在强调文学社会功能的同时，也注重文学的审美价值，追求作品的艺术美感。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强调文学的社会功能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儒家认为文学应该为政治教化服务，传递儒家道德观念，维护社会秩序。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提倡“文以载道”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文学作品应该承载儒家思想，通过艺术形式表达道德教化和人生哲理。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儒家思想影响下的文学观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道家强调“道法自然”，认为文学创作应该追求自然、真实，反对过度修饰和雕琢。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追求自然与真实</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倡导“无为而治”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注重内心体验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748" b="167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道家主张“无为而治”，在文学创作中表现为追求自然流露，不刻意追求形式和技巧。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道家注重内心体验和感悟，在文学创作中强调对内心世界的探索和表达。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道家思想影响下的文学观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佛家认为世间万物皆空，文学创作也应该超越世俗的束缚，追求更高的精神境界。</a:t>
            </a:r>
          </a:p>
        </p:txBody>
      </p:sp>
      <p:pic>
        <p:nvPicPr>
          <p:cNvPr id="4" name="Picture 4"/>
          <p:cNvPicPr>
            <a:picLocks noChangeAspect="1"/>
          </p:cNvPicPr>
          <p:nvPr/>
        </p:nvPicPr>
        <p:blipFill>
          <a:blip r:embed="rId2"/>
          <a:srcRect l="16748" r="1674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375" b="3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强调“空”的观念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佛家注重禅意与意境的营造，在文学创作中表现为追求言外之意、象外之象。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注重禅意与意境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佛家倡导慈悲与智慧，在文学创作中表现为关注社会现实、传递人文关怀。</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倡导慈悲与智慧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佛家思想影响下的文学观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03</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古代文人的创作风格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对景描写与借景抒情</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对景描写</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古代文人善于通过细腻入微的笔触，将自然景物和人文景观描绘得栩栩如生，使读者仿佛置身其中。</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借景抒情</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在描绘景物的同时，古代文人往往将自己的情感和心境融入其中，达到借景抒情的效果，使作品更具感染力和艺术魅力。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488" r="84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古代文人在创作中常采用象征手法，通过对特定事物或形象的描绘，来寓意或暗示某种情感、理念或社会现象。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意象是古代诗词中的重要元素，文人通过运用生动的意象来表达抽象的情感和意境，增强作品的艺术效果。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象征手法与意象运用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意象运用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象征手法</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https://d.book118.com/035242344044011104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2024-09-13T22:04:21.259</cp:lastPrinted>
  <dcterms:created xsi:type="dcterms:W3CDTF">2024-09-13T14:04:21Z</dcterms:created>
  <dcterms:modified xsi:type="dcterms:W3CDTF">2024-09-13T14:04:23Z</dcterms:modified>
</cp:coreProperties>
</file>