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4028E4-9DD4-4D05-A305-D5ECBE110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AED95-F6AD-4DCE-BE4A-091AD400A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2A85A0-351D-4A52-B6E0-8E4B2DE06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E749EE-FD44-43CC-96CE-56F70A8E3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1FCEB1-45E2-4EC4-AABF-1EADDC03BE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88D471-2416-490E-A3A1-A59624F6A7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463FE1-F924-49D7-B587-44F0337CBF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86099D-5A10-4D93-B19C-E2FFE27F68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13D2B9-74D0-49CF-86C2-28C4246D7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22B06-7436-4D45-9F69-387A4A9EB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96122C-2AF3-4C1E-BE18-A25996F85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3523345" y="793423"/>
            <a:ext cx="5142230" cy="2444750"/>
          </a:xfrm>
          <a:prstGeom prst="rect">
            <a:avLst/>
          </a:prstGeom>
        </p:spPr>
        <p:txBody>
          <a:bodyPr wrap="square" lIns="0" tIns="0" rIns="0" bIns="0">
            <a:spAutoFit/>
          </a:bodyPr>
          <a:lstStyle>
            <a:lvl1pPr>
              <a:defRPr sz="3000" b="1" i="0">
                <a:solidFill>
                  <a:srgbClr val="C9B67E"/>
                </a:solidFill>
                <a:latin typeface="微软雅黑"/>
                <a:cs typeface="微软雅黑"/>
              </a:defRPr>
            </a:lvl1pPr>
          </a:lstStyle>
          <a:p/>
        </p:txBody>
      </p:sp>
      <p:sp>
        <p:nvSpPr>
          <p:cNvPr id="3" name="Holder 3"/>
          <p:cNvSpPr>
            <a:spLocks noGrp="1"/>
          </p:cNvSpPr>
          <p:nvPr>
            <p:ph type="subTitle" idx="4"/>
          </p:nvPr>
        </p:nvSpPr>
        <p:spPr>
          <a:xfrm>
            <a:off x="3511549" y="3787395"/>
            <a:ext cx="5168900" cy="711200"/>
          </a:xfrm>
          <a:prstGeom prst="rect">
            <a:avLst/>
          </a:prstGeom>
        </p:spPr>
        <p:txBody>
          <a:bodyPr wrap="square" lIns="0" tIns="0" rIns="0" bIns="0">
            <a:spAutoFit/>
          </a:bodyPr>
          <a:lstStyle>
            <a:lvl1pPr>
              <a:defRPr sz="2300" b="1" i="0">
                <a:solidFill>
                  <a:srgbClr val="C9B67E"/>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C9B67E"/>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C9B67E"/>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C9B67E"/>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C9B67E"/>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4216400" cy="482600"/>
          </a:xfrm>
          <a:prstGeom prst="rect">
            <a:avLst/>
          </a:prstGeom>
        </p:spPr>
        <p:txBody>
          <a:bodyPr wrap="square" lIns="0" tIns="0" rIns="0" bIns="0">
            <a:spAutoFit/>
          </a:bodyPr>
          <a:lstStyle>
            <a:lvl1pPr>
              <a:defRPr sz="3000" b="1" i="0">
                <a:solidFill>
                  <a:srgbClr val="C9B67E"/>
                </a:solidFill>
                <a:latin typeface="微软雅黑"/>
                <a:cs typeface="微软雅黑"/>
              </a:defRPr>
            </a:lvl1pPr>
          </a:lstStyle>
          <a:p/>
        </p:txBody>
      </p:sp>
      <p:sp>
        <p:nvSpPr>
          <p:cNvPr id="3" name="Holder 3"/>
          <p:cNvSpPr>
            <a:spLocks noGrp="1"/>
          </p:cNvSpPr>
          <p:nvPr>
            <p:ph type="body" idx="1"/>
          </p:nvPr>
        </p:nvSpPr>
        <p:spPr>
          <a:xfrm>
            <a:off x="5760842" y="1445928"/>
            <a:ext cx="5740400" cy="4108450"/>
          </a:xfrm>
          <a:prstGeom prst="rect">
            <a:avLst/>
          </a:prstGeom>
        </p:spPr>
        <p:txBody>
          <a:bodyPr wrap="square" lIns="0" tIns="0" rIns="0" bIns="0">
            <a:spAutoFit/>
          </a:bodyPr>
          <a:lstStyle>
            <a:lvl1pPr>
              <a:defRPr sz="2300" b="1" i="0">
                <a:solidFill>
                  <a:srgbClr val="C9B67E"/>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5.png" /><Relationship Id="rId13" Type="http://schemas.openxmlformats.org/officeDocument/2006/relationships/image" Target="../media/image16.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jpe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2.png" /><Relationship Id="rId13" Type="http://schemas.openxmlformats.org/officeDocument/2006/relationships/image" Target="../media/image13.png" /><Relationship Id="rId14" Type="http://schemas.openxmlformats.org/officeDocument/2006/relationships/image" Target="../media/image14.png" /><Relationship Id="rId15" Type="http://schemas.openxmlformats.org/officeDocument/2006/relationships/image" Target="../media/image15.png" /><Relationship Id="rId16" Type="http://schemas.openxmlformats.org/officeDocument/2006/relationships/image" Target="../media/image16.png"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22.png" /><Relationship Id="rId8" Type="http://schemas.openxmlformats.org/officeDocument/2006/relationships/image" Target="../media/image8.png" /><Relationship Id="rId9"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23.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image" Target="../media/image16.png" /><Relationship Id="rId2" Type="http://schemas.openxmlformats.org/officeDocument/2006/relationships/image" Target="../media/image24.png" /><Relationship Id="rId3" Type="http://schemas.openxmlformats.org/officeDocument/2006/relationships/image" Target="../media/image25.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4.png" /><Relationship Id="rId13" Type="http://schemas.openxmlformats.org/officeDocument/2006/relationships/image" Target="../media/image15.png" /><Relationship Id="rId14" Type="http://schemas.openxmlformats.org/officeDocument/2006/relationships/image" Target="../media/image16.png" /><Relationship Id="rId2" Type="http://schemas.openxmlformats.org/officeDocument/2006/relationships/image" Target="../media/image26.png" /><Relationship Id="rId3" Type="http://schemas.openxmlformats.org/officeDocument/2006/relationships/image" Target="../media/image27.png" /><Relationship Id="rId4" Type="http://schemas.openxmlformats.org/officeDocument/2006/relationships/image" Target="../media/image28.png" /><Relationship Id="rId5" Type="http://schemas.openxmlformats.org/officeDocument/2006/relationships/image" Target="../media/image29.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30.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31.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2" Type="http://schemas.openxmlformats.org/officeDocument/2006/relationships/image" Target="../media/image8.png" /><Relationship Id="rId3" Type="http://schemas.openxmlformats.org/officeDocument/2006/relationships/image" Target="../media/image10.png" /><Relationship Id="rId4" Type="http://schemas.openxmlformats.org/officeDocument/2006/relationships/image" Target="../media/image9.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6.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0333020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940050" y="1910320"/>
            <a:ext cx="6311900" cy="779780"/>
          </a:xfrm>
          <a:prstGeom prst="rect">
            <a:avLst/>
          </a:prstGeom>
        </p:spPr>
        <p:txBody>
          <a:bodyPr vert="horz" wrap="square" lIns="0" tIns="12700" rIns="0" bIns="0" rtlCol="0">
            <a:spAutoFit/>
          </a:bodyPr>
          <a:lstStyle/>
          <a:p>
            <a:pPr marL="12700">
              <a:lnSpc>
                <a:spcPct val="100000"/>
              </a:lnSpc>
              <a:spcBef>
                <a:spcPts val="100"/>
              </a:spcBef>
            </a:pPr>
            <a:r>
              <a:rPr sz="4950" spc="-5"/>
              <a:t>厨电行业数据报告分析</a:t>
            </a:r>
            <a:endParaRPr sz="49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1450078" y="2960453"/>
            <a:ext cx="1473200" cy="894080"/>
          </a:xfrm>
          <a:prstGeom prst="rect">
            <a:avLst/>
          </a:prstGeom>
        </p:spPr>
        <p:txBody>
          <a:bodyPr vert="horz" wrap="square" lIns="0" tIns="12700" rIns="0" bIns="0" rtlCol="0">
            <a:spAutoFit/>
          </a:bodyPr>
          <a:lstStyle/>
          <a:p>
            <a:pPr marL="12700">
              <a:lnSpc>
                <a:spcPct val="100000"/>
              </a:lnSpc>
              <a:spcBef>
                <a:spcPts val="100"/>
              </a:spcBef>
            </a:pPr>
            <a:r>
              <a:rPr sz="5700" b="1" spc="-25">
                <a:solidFill>
                  <a:srgbClr val="C9B67E"/>
                </a:solidFill>
                <a:latin typeface="微软雅黑"/>
                <a:cs typeface="微软雅黑"/>
              </a:rPr>
              <a:t>目录</a:t>
            </a:r>
            <a:endParaRPr sz="5700">
              <a:latin typeface="微软雅黑"/>
              <a:cs typeface="微软雅黑"/>
            </a:endParaRPr>
          </a:p>
        </p:txBody>
      </p:sp>
      <p:sp>
        <p:nvSpPr>
          <p:cNvPr id="4" name="object 4"/>
          <p:cNvSpPr txBox="1"/>
          <p:nvPr/>
        </p:nvSpPr>
        <p:spPr>
          <a:xfrm>
            <a:off x="6174740" y="1675851"/>
            <a:ext cx="4495800" cy="3375025"/>
          </a:xfrm>
          <a:prstGeom prst="rect">
            <a:avLst/>
          </a:prstGeom>
        </p:spPr>
        <p:txBody>
          <a:bodyPr vert="horz" wrap="square" lIns="0" tIns="196215" rIns="0" bIns="0" rtlCol="0">
            <a:spAutoFit/>
          </a:bodyPr>
          <a:lstStyle/>
          <a:p>
            <a:pPr marL="215900" indent="-203200">
              <a:lnSpc>
                <a:spcPct val="100000"/>
              </a:lnSpc>
              <a:spcBef>
                <a:spcPts val="1545"/>
              </a:spcBef>
              <a:buSzPct val="102083"/>
              <a:buFont typeface="Arial"/>
              <a:buChar char="•"/>
              <a:tabLst>
                <a:tab pos="215900"/>
              </a:tabLst>
            </a:pPr>
            <a:r>
              <a:rPr sz="2400" spc="-10">
                <a:solidFill>
                  <a:srgbClr val="C9B67E"/>
                </a:solidFill>
                <a:latin typeface="微软雅黑"/>
                <a:cs typeface="微软雅黑"/>
              </a:rPr>
              <a:t>行业概述与发展趋势</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10">
                <a:solidFill>
                  <a:srgbClr val="C9B67E"/>
                </a:solidFill>
                <a:latin typeface="微软雅黑"/>
                <a:cs typeface="微软雅黑"/>
              </a:rPr>
              <a:t>主要品牌及产品分析</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5">
                <a:solidFill>
                  <a:srgbClr val="C9B67E"/>
                </a:solidFill>
                <a:latin typeface="微软雅黑"/>
                <a:cs typeface="微软雅黑"/>
              </a:rPr>
              <a:t>销售渠道与营销策略分析</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5">
                <a:solidFill>
                  <a:srgbClr val="C9B67E"/>
                </a:solidFill>
                <a:latin typeface="微软雅黑"/>
                <a:cs typeface="微软雅黑"/>
              </a:rPr>
              <a:t>供应链管理与成本控制</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5">
                <a:solidFill>
                  <a:srgbClr val="C9B67E"/>
                </a:solidFill>
                <a:latin typeface="微软雅黑"/>
                <a:cs typeface="微软雅黑"/>
              </a:rPr>
              <a:t>政策法规影响及行业标准解读</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5">
                <a:solidFill>
                  <a:srgbClr val="C9B67E"/>
                </a:solidFill>
                <a:latin typeface="微软雅黑"/>
                <a:cs typeface="微软雅黑"/>
              </a:rPr>
              <a:t>挑战与机遇并存，未来发展展望</a:t>
            </a:r>
            <a:endParaRPr sz="2400">
              <a:latin typeface="微软雅黑"/>
              <a:cs typeface="微软雅黑"/>
            </a:endParaRPr>
          </a:p>
        </p:txBody>
      </p:sp>
      <p:sp>
        <p:nvSpPr>
          <p:cNvPr id="5" name="object 5"/>
          <p:cNvSpPr txBox="1">
            <a:spLocks noGrp="1"/>
          </p:cNvSpPr>
          <p:nvPr>
            <p:ph type="title"/>
          </p:nvPr>
        </p:nvSpPr>
        <p:spPr>
          <a:xfrm>
            <a:off x="1634350" y="1814607"/>
            <a:ext cx="4086225" cy="894080"/>
          </a:xfrm>
          <a:prstGeom prst="rect">
            <a:avLst/>
          </a:prstGeom>
        </p:spPr>
        <p:txBody>
          <a:bodyPr vert="horz" wrap="square" lIns="0" tIns="12700" rIns="0" bIns="0" rtlCol="0">
            <a:spAutoFit/>
          </a:bodyPr>
          <a:lstStyle/>
          <a:p>
            <a:pPr marL="12700">
              <a:lnSpc>
                <a:spcPct val="100000"/>
              </a:lnSpc>
              <a:spcBef>
                <a:spcPts val="100"/>
              </a:spcBef>
            </a:pPr>
            <a:r>
              <a:rPr sz="5700" spc="-10"/>
              <a:t>CONTENTS</a:t>
            </a:r>
            <a:endParaRPr sz="57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subTitle" idx="4"/>
          </p:nvPr>
        </p:nvSpPr>
        <p:spPr>
          <a:prstGeom prst="rect">
            <a:avLst/>
          </a:prstGeom>
        </p:spPr>
        <p:txBody>
          <a:bodyPr vert="horz" wrap="square" lIns="0" tIns="12700" rIns="0" bIns="0" rtlCol="0">
            <a:spAutoFit/>
          </a:bodyPr>
          <a:lstStyle/>
          <a:p>
            <a:pPr marL="12700">
              <a:lnSpc>
                <a:spcPct val="100000"/>
              </a:lnSpc>
              <a:spcBef>
                <a:spcPts val="100"/>
              </a:spcBef>
            </a:pPr>
            <a:r>
              <a:rPr sz="4500" spc="-10"/>
              <a:t>行业概述与发展趋势</a:t>
            </a:r>
            <a:endParaRPr sz="4500"/>
          </a:p>
        </p:txBody>
      </p:sp>
      <p:sp>
        <p:nvSpPr>
          <p:cNvPr id="3" name="object 3"/>
          <p:cNvSpPr txBox="1">
            <a:spLocks noGrp="1"/>
          </p:cNvSpPr>
          <p:nvPr>
            <p:ph type="ctrTitle"/>
          </p:nvPr>
        </p:nvSpPr>
        <p:spPr>
          <a:prstGeom prst="rect">
            <a:avLst/>
          </a:prstGeom>
        </p:spPr>
        <p:txBody>
          <a:bodyPr vert="horz" wrap="square" lIns="0" tIns="165735" rIns="0" bIns="0" rtlCol="0">
            <a:spAutoFit/>
          </a:bodyPr>
          <a:lstStyle/>
          <a:p>
            <a:pPr marL="1914525" marR="5080" indent="-1902460">
              <a:lnSpc>
                <a:spcPts val="8970"/>
              </a:lnSpc>
              <a:spcBef>
                <a:spcPts val="1305"/>
              </a:spcBef>
            </a:pPr>
            <a:r>
              <a:rPr sz="8400" spc="-10"/>
              <a:t>CHAPTER </a:t>
            </a:r>
            <a:r>
              <a:rPr sz="8400" spc="-25"/>
              <a:t>01</a:t>
            </a:r>
            <a:endParaRPr sz="8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4953" y="1701391"/>
            <a:ext cx="6692900" cy="117475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定</a:t>
            </a:r>
            <a:r>
              <a:rPr sz="2300" b="1" spc="-50">
                <a:solidFill>
                  <a:srgbClr val="C9B67E"/>
                </a:solidFill>
                <a:latin typeface="微软雅黑"/>
                <a:cs typeface="微软雅黑"/>
              </a:rPr>
              <a:t>义</a:t>
            </a:r>
            <a:endParaRPr sz="2300">
              <a:latin typeface="微软雅黑"/>
              <a:cs typeface="微软雅黑"/>
            </a:endParaRPr>
          </a:p>
          <a:p>
            <a:pPr marL="12700" marR="5080">
              <a:lnSpc>
                <a:spcPct val="150000"/>
              </a:lnSpc>
              <a:spcBef>
                <a:spcPts val="860"/>
              </a:spcBef>
            </a:pPr>
            <a:r>
              <a:rPr sz="1500" spc="-5">
                <a:solidFill>
                  <a:srgbClr val="C9B44B"/>
                </a:solidFill>
                <a:latin typeface="微软雅黑"/>
                <a:cs typeface="微软雅黑"/>
              </a:rPr>
              <a:t>厨电行业是指生产和销售厨房用电器设备的产业。这些电器设备主要用于烹饪、食物储存、厨房清洁等方面，旨在提高厨房工作效率和居住者生活品质。</a:t>
            </a:r>
            <a:endParaRPr sz="1500">
              <a:latin typeface="微软雅黑"/>
              <a:cs typeface="微软雅黑"/>
            </a:endParaRPr>
          </a:p>
        </p:txBody>
      </p:sp>
      <p:sp>
        <p:nvSpPr>
          <p:cNvPr id="3" name="object 3"/>
          <p:cNvSpPr txBox="1"/>
          <p:nvPr/>
        </p:nvSpPr>
        <p:spPr>
          <a:xfrm>
            <a:off x="800717" y="4235722"/>
            <a:ext cx="6502400" cy="153543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分</a:t>
            </a:r>
            <a:r>
              <a:rPr sz="2300" b="1" spc="-50">
                <a:solidFill>
                  <a:srgbClr val="C9B67E"/>
                </a:solidFill>
                <a:latin typeface="微软雅黑"/>
                <a:cs typeface="微软雅黑"/>
              </a:rPr>
              <a:t>类</a:t>
            </a:r>
            <a:endParaRPr sz="2300">
              <a:latin typeface="微软雅黑"/>
              <a:cs typeface="微软雅黑"/>
            </a:endParaRPr>
          </a:p>
          <a:p>
            <a:pPr marL="12700" marR="5080" algn="just">
              <a:lnSpc>
                <a:spcPct val="150000"/>
              </a:lnSpc>
              <a:spcBef>
                <a:spcPts val="1000"/>
              </a:spcBef>
            </a:pPr>
            <a:r>
              <a:rPr sz="1500" spc="-5">
                <a:solidFill>
                  <a:srgbClr val="C9B44B"/>
                </a:solidFill>
                <a:latin typeface="微软雅黑"/>
                <a:cs typeface="微软雅黑"/>
              </a:rPr>
              <a:t>厨电产品种类繁多，主要包括微波炉、电饭煲、电磁炉、电烤箱、榨汁机、豆浆机、洗碗机、消毒柜等。这些产品根据功能和使用场景的不同，可进一步细分为烹饪类、食物处理类、厨房清洁类等。</a:t>
            </a:r>
            <a:endParaRPr sz="1500">
              <a:latin typeface="微软雅黑"/>
              <a:cs typeface="微软雅黑"/>
            </a:endParaRPr>
          </a:p>
        </p:txBody>
      </p:sp>
      <p:grpSp>
        <p:nvGrpSpPr>
          <p:cNvPr id="4" name="object 4"/>
          <p:cNvGrpSpPr/>
          <p:nvPr/>
        </p:nvGrpSpPr>
        <p:grpSpPr>
          <a:xfrm>
            <a:off x="799767" y="1295400"/>
            <a:ext cx="10678160" cy="4906645"/>
            <a:chOff x="799767" y="1295400"/>
            <a:chExt cx="10678160" cy="4906645"/>
          </a:xfrm>
        </p:grpSpPr>
        <p:sp>
          <p:nvSpPr>
            <p:cNvPr id="5" name="object 5"/>
            <p:cNvSpPr/>
            <p:nvPr/>
          </p:nvSpPr>
          <p:spPr>
            <a:xfrm>
              <a:off x="884405" y="5955115"/>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C9B67E"/>
            </a:solidFill>
          </p:spPr>
          <p:txBody>
            <a:bodyPr wrap="square" lIns="0" tIns="0" rIns="0" bIns="0" rtlCol="0"/>
            <a:lstStyle/>
            <a:p/>
          </p:txBody>
        </p:sp>
        <p:pic>
          <p:nvPicPr>
            <p:cNvPr id="6" name="object 6"/>
            <p:cNvPicPr/>
            <p:nvPr/>
          </p:nvPicPr>
          <p:blipFill>
            <a:blip r:embed="rId2"/>
            <a:stretch>
              <a:fillRect/>
            </a:stretch>
          </p:blipFill>
          <p:spPr>
            <a:xfrm>
              <a:off x="831493" y="5955115"/>
              <a:ext cx="122997" cy="122998"/>
            </a:xfrm>
            <a:prstGeom prst="rect">
              <a:avLst/>
            </a:prstGeom>
          </p:spPr>
        </p:pic>
        <p:pic>
          <p:nvPicPr>
            <p:cNvPr id="7" name="object 7"/>
            <p:cNvPicPr/>
            <p:nvPr/>
          </p:nvPicPr>
          <p:blipFill>
            <a:blip r:embed="rId3"/>
            <a:stretch>
              <a:fillRect/>
            </a:stretch>
          </p:blipFill>
          <p:spPr>
            <a:xfrm>
              <a:off x="1514245" y="5955115"/>
              <a:ext cx="122997" cy="122998"/>
            </a:xfrm>
            <a:prstGeom prst="rect">
              <a:avLst/>
            </a:prstGeom>
          </p:spPr>
        </p:pic>
        <p:sp>
          <p:nvSpPr>
            <p:cNvPr id="8" name="object 8"/>
            <p:cNvSpPr/>
            <p:nvPr/>
          </p:nvSpPr>
          <p:spPr>
            <a:xfrm>
              <a:off x="1585873" y="6029345"/>
              <a:ext cx="6182360" cy="0"/>
            </a:xfrm>
            <a:custGeom>
              <a:rect l="l" t="t" r="r" b="b"/>
              <a:pathLst>
                <a:path w="6182359">
                  <a:moveTo>
                    <a:pt x="6181975" y="0"/>
                  </a:moveTo>
                  <a:lnTo>
                    <a:pt x="0" y="0"/>
                  </a:lnTo>
                </a:path>
              </a:pathLst>
            </a:custGeom>
            <a:solidFill>
              <a:srgbClr val="C9B67E"/>
            </a:solidFill>
          </p:spPr>
          <p:txBody>
            <a:bodyPr wrap="square" lIns="0" tIns="0" rIns="0" bIns="0" rtlCol="0"/>
            <a:lstStyle/>
            <a:p/>
          </p:txBody>
        </p:sp>
        <p:sp>
          <p:nvSpPr>
            <p:cNvPr id="9" name="object 9"/>
            <p:cNvSpPr/>
            <p:nvPr/>
          </p:nvSpPr>
          <p:spPr>
            <a:xfrm>
              <a:off x="1585873" y="6029345"/>
              <a:ext cx="6182360" cy="0"/>
            </a:xfrm>
            <a:custGeom>
              <a:rect l="l" t="t" r="r" b="b"/>
              <a:pathLst>
                <a:path w="6182359">
                  <a:moveTo>
                    <a:pt x="0" y="0"/>
                  </a:moveTo>
                  <a:lnTo>
                    <a:pt x="6181975" y="0"/>
                  </a:lnTo>
                </a:path>
              </a:pathLst>
            </a:custGeom>
            <a:ln w="14287">
              <a:solidFill>
                <a:srgbClr val="C9B67E"/>
              </a:solidFill>
              <a:prstDash val="sysDash"/>
            </a:ln>
          </p:spPr>
          <p:txBody>
            <a:bodyPr wrap="square" lIns="0" tIns="0" rIns="0" bIns="0" rtlCol="0"/>
            <a:lstStyle/>
            <a:p/>
          </p:txBody>
        </p:sp>
        <p:pic>
          <p:nvPicPr>
            <p:cNvPr id="10" name="object 10"/>
            <p:cNvPicPr/>
            <p:nvPr/>
          </p:nvPicPr>
          <p:blipFill>
            <a:blip r:embed="rId4"/>
            <a:stretch>
              <a:fillRect/>
            </a:stretch>
          </p:blipFill>
          <p:spPr>
            <a:xfrm>
              <a:off x="7797800" y="1295400"/>
              <a:ext cx="3679824" cy="4906431"/>
            </a:xfrm>
            <a:prstGeom prst="rect">
              <a:avLst/>
            </a:prstGeom>
          </p:spPr>
        </p:pic>
        <p:sp>
          <p:nvSpPr>
            <p:cNvPr id="11" name="object 11"/>
            <p:cNvSpPr/>
            <p:nvPr/>
          </p:nvSpPr>
          <p:spPr>
            <a:xfrm>
              <a:off x="852680" y="3629459"/>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C9B67E"/>
            </a:solidFill>
          </p:spPr>
          <p:txBody>
            <a:bodyPr wrap="square" lIns="0" tIns="0" rIns="0" bIns="0" rtlCol="0"/>
            <a:lstStyle/>
            <a:p/>
          </p:txBody>
        </p:sp>
        <p:pic>
          <p:nvPicPr>
            <p:cNvPr id="12" name="object 12"/>
            <p:cNvPicPr/>
            <p:nvPr/>
          </p:nvPicPr>
          <p:blipFill>
            <a:blip r:embed="rId3"/>
            <a:stretch>
              <a:fillRect/>
            </a:stretch>
          </p:blipFill>
          <p:spPr>
            <a:xfrm>
              <a:off x="799767" y="3629458"/>
              <a:ext cx="122998" cy="122998"/>
            </a:xfrm>
            <a:prstGeom prst="rect">
              <a:avLst/>
            </a:prstGeom>
          </p:spPr>
        </p:pic>
        <p:pic>
          <p:nvPicPr>
            <p:cNvPr id="13" name="object 13"/>
            <p:cNvPicPr/>
            <p:nvPr/>
          </p:nvPicPr>
          <p:blipFill>
            <a:blip r:embed="rId3"/>
            <a:stretch>
              <a:fillRect/>
            </a:stretch>
          </p:blipFill>
          <p:spPr>
            <a:xfrm>
              <a:off x="1482519" y="3629458"/>
              <a:ext cx="122997" cy="122998"/>
            </a:xfrm>
            <a:prstGeom prst="rect">
              <a:avLst/>
            </a:prstGeom>
          </p:spPr>
        </p:pic>
        <p:sp>
          <p:nvSpPr>
            <p:cNvPr id="14" name="object 14"/>
            <p:cNvSpPr/>
            <p:nvPr/>
          </p:nvSpPr>
          <p:spPr>
            <a:xfrm>
              <a:off x="1554147" y="3703689"/>
              <a:ext cx="6182360" cy="0"/>
            </a:xfrm>
            <a:custGeom>
              <a:rect l="l" t="t" r="r" b="b"/>
              <a:pathLst>
                <a:path w="6182359">
                  <a:moveTo>
                    <a:pt x="6181975" y="0"/>
                  </a:moveTo>
                  <a:lnTo>
                    <a:pt x="0" y="0"/>
                  </a:lnTo>
                </a:path>
              </a:pathLst>
            </a:custGeom>
            <a:solidFill>
              <a:srgbClr val="C9B67E"/>
            </a:solidFill>
          </p:spPr>
          <p:txBody>
            <a:bodyPr wrap="square" lIns="0" tIns="0" rIns="0" bIns="0" rtlCol="0"/>
            <a:lstStyle/>
            <a:p/>
          </p:txBody>
        </p:sp>
        <p:sp>
          <p:nvSpPr>
            <p:cNvPr id="15" name="object 15"/>
            <p:cNvSpPr/>
            <p:nvPr/>
          </p:nvSpPr>
          <p:spPr>
            <a:xfrm>
              <a:off x="1554147" y="3703689"/>
              <a:ext cx="6182360" cy="0"/>
            </a:xfrm>
            <a:custGeom>
              <a:rect l="l" t="t" r="r" b="b"/>
              <a:pathLst>
                <a:path w="6182359">
                  <a:moveTo>
                    <a:pt x="0" y="0"/>
                  </a:moveTo>
                  <a:lnTo>
                    <a:pt x="6181975" y="0"/>
                  </a:lnTo>
                </a:path>
              </a:pathLst>
            </a:custGeom>
            <a:ln w="14287">
              <a:solidFill>
                <a:srgbClr val="C9B67E"/>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5"/>
            <a:stretch>
              <a:fillRect/>
            </a:stretch>
          </p:blipFill>
          <p:spPr>
            <a:xfrm>
              <a:off x="454963" y="331167"/>
              <a:ext cx="84147" cy="84146"/>
            </a:xfrm>
            <a:prstGeom prst="rect">
              <a:avLst/>
            </a:prstGeom>
          </p:spPr>
        </p:pic>
        <p:pic>
          <p:nvPicPr>
            <p:cNvPr id="18" name="object 18"/>
            <p:cNvPicPr/>
            <p:nvPr/>
          </p:nvPicPr>
          <p:blipFill>
            <a:blip r:embed="rId6"/>
            <a:stretch>
              <a:fillRect/>
            </a:stretch>
          </p:blipFill>
          <p:spPr>
            <a:xfrm>
              <a:off x="575049" y="337742"/>
              <a:ext cx="78137" cy="78136"/>
            </a:xfrm>
            <a:prstGeom prst="rect">
              <a:avLst/>
            </a:prstGeom>
          </p:spPr>
        </p:pic>
        <p:pic>
          <p:nvPicPr>
            <p:cNvPr id="19" name="object 19"/>
            <p:cNvPicPr/>
            <p:nvPr/>
          </p:nvPicPr>
          <p:blipFill>
            <a:blip r:embed="rId7"/>
            <a:stretch>
              <a:fillRect/>
            </a:stretch>
          </p:blipFill>
          <p:spPr>
            <a:xfrm>
              <a:off x="689124" y="339459"/>
              <a:ext cx="74704" cy="74703"/>
            </a:xfrm>
            <a:prstGeom prst="rect">
              <a:avLst/>
            </a:prstGeom>
          </p:spPr>
        </p:pic>
        <p:pic>
          <p:nvPicPr>
            <p:cNvPr id="20" name="object 20"/>
            <p:cNvPicPr/>
            <p:nvPr/>
          </p:nvPicPr>
          <p:blipFill>
            <a:blip r:embed="rId8"/>
            <a:stretch>
              <a:fillRect/>
            </a:stretch>
          </p:blipFill>
          <p:spPr>
            <a:xfrm>
              <a:off x="799767" y="348429"/>
              <a:ext cx="69238" cy="69237"/>
            </a:xfrm>
            <a:prstGeom prst="rect">
              <a:avLst/>
            </a:prstGeom>
          </p:spPr>
        </p:pic>
        <p:pic>
          <p:nvPicPr>
            <p:cNvPr id="21" name="object 21"/>
            <p:cNvPicPr/>
            <p:nvPr/>
          </p:nvPicPr>
          <p:blipFill>
            <a:blip r:embed="rId9"/>
            <a:stretch>
              <a:fillRect/>
            </a:stretch>
          </p:blipFill>
          <p:spPr>
            <a:xfrm>
              <a:off x="904944" y="344296"/>
              <a:ext cx="65594" cy="65593"/>
            </a:xfrm>
            <a:prstGeom prst="rect">
              <a:avLst/>
            </a:prstGeom>
          </p:spPr>
        </p:pic>
        <p:pic>
          <p:nvPicPr>
            <p:cNvPr id="22" name="object 22"/>
            <p:cNvPicPr/>
            <p:nvPr/>
          </p:nvPicPr>
          <p:blipFill>
            <a:blip r:embed="rId10"/>
            <a:stretch>
              <a:fillRect/>
            </a:stretch>
          </p:blipFill>
          <p:spPr>
            <a:xfrm>
              <a:off x="454963" y="448941"/>
              <a:ext cx="84147" cy="84146"/>
            </a:xfrm>
            <a:prstGeom prst="rect">
              <a:avLst/>
            </a:prstGeom>
          </p:spPr>
        </p:pic>
        <p:pic>
          <p:nvPicPr>
            <p:cNvPr id="23" name="object 23"/>
            <p:cNvPicPr/>
            <p:nvPr/>
          </p:nvPicPr>
          <p:blipFill>
            <a:blip r:embed="rId6"/>
            <a:stretch>
              <a:fillRect/>
            </a:stretch>
          </p:blipFill>
          <p:spPr>
            <a:xfrm>
              <a:off x="575049" y="455516"/>
              <a:ext cx="78137" cy="78136"/>
            </a:xfrm>
            <a:prstGeom prst="rect">
              <a:avLst/>
            </a:prstGeom>
          </p:spPr>
        </p:pic>
        <p:pic>
          <p:nvPicPr>
            <p:cNvPr id="24" name="object 24"/>
            <p:cNvPicPr/>
            <p:nvPr/>
          </p:nvPicPr>
          <p:blipFill>
            <a:blip r:embed="rId7"/>
            <a:stretch>
              <a:fillRect/>
            </a:stretch>
          </p:blipFill>
          <p:spPr>
            <a:xfrm>
              <a:off x="689124" y="457232"/>
              <a:ext cx="74703" cy="74704"/>
            </a:xfrm>
            <a:prstGeom prst="rect">
              <a:avLst/>
            </a:prstGeom>
          </p:spPr>
        </p:pic>
        <p:pic>
          <p:nvPicPr>
            <p:cNvPr id="25" name="object 25"/>
            <p:cNvPicPr/>
            <p:nvPr/>
          </p:nvPicPr>
          <p:blipFill>
            <a:blip r:embed="rId11"/>
            <a:stretch>
              <a:fillRect/>
            </a:stretch>
          </p:blipFill>
          <p:spPr>
            <a:xfrm>
              <a:off x="799767" y="466202"/>
              <a:ext cx="69237" cy="69237"/>
            </a:xfrm>
            <a:prstGeom prst="rect">
              <a:avLst/>
            </a:prstGeom>
          </p:spPr>
        </p:pic>
        <p:pic>
          <p:nvPicPr>
            <p:cNvPr id="26" name="object 26"/>
            <p:cNvPicPr/>
            <p:nvPr/>
          </p:nvPicPr>
          <p:blipFill>
            <a:blip r:embed="rId9"/>
            <a:stretch>
              <a:fillRect/>
            </a:stretch>
          </p:blipFill>
          <p:spPr>
            <a:xfrm>
              <a:off x="904944" y="462069"/>
              <a:ext cx="65594" cy="65594"/>
            </a:xfrm>
            <a:prstGeom prst="rect">
              <a:avLst/>
            </a:prstGeom>
          </p:spPr>
        </p:pic>
        <p:pic>
          <p:nvPicPr>
            <p:cNvPr id="27" name="object 27"/>
            <p:cNvPicPr/>
            <p:nvPr/>
          </p:nvPicPr>
          <p:blipFill>
            <a:blip r:embed="rId10"/>
            <a:stretch>
              <a:fillRect/>
            </a:stretch>
          </p:blipFill>
          <p:spPr>
            <a:xfrm>
              <a:off x="454963" y="566714"/>
              <a:ext cx="84147" cy="84146"/>
            </a:xfrm>
            <a:prstGeom prst="rect">
              <a:avLst/>
            </a:prstGeom>
          </p:spPr>
        </p:pic>
        <p:pic>
          <p:nvPicPr>
            <p:cNvPr id="28" name="object 28"/>
            <p:cNvPicPr/>
            <p:nvPr/>
          </p:nvPicPr>
          <p:blipFill>
            <a:blip r:embed="rId12"/>
            <a:stretch>
              <a:fillRect/>
            </a:stretch>
          </p:blipFill>
          <p:spPr>
            <a:xfrm>
              <a:off x="575049" y="573290"/>
              <a:ext cx="78137" cy="78136"/>
            </a:xfrm>
            <a:prstGeom prst="rect">
              <a:avLst/>
            </a:prstGeom>
          </p:spPr>
        </p:pic>
        <p:pic>
          <p:nvPicPr>
            <p:cNvPr id="29" name="object 29"/>
            <p:cNvPicPr/>
            <p:nvPr/>
          </p:nvPicPr>
          <p:blipFill>
            <a:blip r:embed="rId13"/>
            <a:stretch>
              <a:fillRect/>
            </a:stretch>
          </p:blipFill>
          <p:spPr>
            <a:xfrm>
              <a:off x="689124" y="575006"/>
              <a:ext cx="74703" cy="74704"/>
            </a:xfrm>
            <a:prstGeom prst="rect">
              <a:avLst/>
            </a:prstGeom>
          </p:spPr>
        </p:pic>
        <p:pic>
          <p:nvPicPr>
            <p:cNvPr id="30" name="object 30"/>
            <p:cNvPicPr/>
            <p:nvPr/>
          </p:nvPicPr>
          <p:blipFill>
            <a:blip r:embed="rId11"/>
            <a:stretch>
              <a:fillRect/>
            </a:stretch>
          </p:blipFill>
          <p:spPr>
            <a:xfrm>
              <a:off x="799767" y="583976"/>
              <a:ext cx="69237" cy="69237"/>
            </a:xfrm>
            <a:prstGeom prst="rect">
              <a:avLst/>
            </a:prstGeom>
          </p:spPr>
        </p:pic>
        <p:pic>
          <p:nvPicPr>
            <p:cNvPr id="31" name="object 31"/>
            <p:cNvPicPr/>
            <p:nvPr/>
          </p:nvPicPr>
          <p:blipFill>
            <a:blip r:embed="rId9"/>
            <a:stretch>
              <a:fillRect/>
            </a:stretch>
          </p:blipFill>
          <p:spPr>
            <a:xfrm>
              <a:off x="904944" y="579843"/>
              <a:ext cx="65594" cy="65594"/>
            </a:xfrm>
            <a:prstGeom prst="rect">
              <a:avLst/>
            </a:prstGeom>
          </p:spPr>
        </p:pic>
        <p:pic>
          <p:nvPicPr>
            <p:cNvPr id="32" name="object 32"/>
            <p:cNvPicPr/>
            <p:nvPr/>
          </p:nvPicPr>
          <p:blipFill>
            <a:blip r:embed="rId5"/>
            <a:stretch>
              <a:fillRect/>
            </a:stretch>
          </p:blipFill>
          <p:spPr>
            <a:xfrm>
              <a:off x="454963" y="684488"/>
              <a:ext cx="84147" cy="84146"/>
            </a:xfrm>
            <a:prstGeom prst="rect">
              <a:avLst/>
            </a:prstGeom>
          </p:spPr>
        </p:pic>
        <p:pic>
          <p:nvPicPr>
            <p:cNvPr id="33" name="object 33"/>
            <p:cNvPicPr/>
            <p:nvPr/>
          </p:nvPicPr>
          <p:blipFill>
            <a:blip r:embed="rId12"/>
            <a:stretch>
              <a:fillRect/>
            </a:stretch>
          </p:blipFill>
          <p:spPr>
            <a:xfrm>
              <a:off x="575049" y="691063"/>
              <a:ext cx="78137" cy="78136"/>
            </a:xfrm>
            <a:prstGeom prst="rect">
              <a:avLst/>
            </a:prstGeom>
          </p:spPr>
        </p:pic>
        <p:pic>
          <p:nvPicPr>
            <p:cNvPr id="34" name="object 34"/>
            <p:cNvPicPr/>
            <p:nvPr/>
          </p:nvPicPr>
          <p:blipFill>
            <a:blip r:embed="rId7"/>
            <a:stretch>
              <a:fillRect/>
            </a:stretch>
          </p:blipFill>
          <p:spPr>
            <a:xfrm>
              <a:off x="689124" y="692780"/>
              <a:ext cx="74703" cy="74704"/>
            </a:xfrm>
            <a:prstGeom prst="rect">
              <a:avLst/>
            </a:prstGeom>
          </p:spPr>
        </p:pic>
        <p:pic>
          <p:nvPicPr>
            <p:cNvPr id="35" name="object 35"/>
            <p:cNvPicPr/>
            <p:nvPr/>
          </p:nvPicPr>
          <p:blipFill>
            <a:blip r:embed="rId8"/>
            <a:stretch>
              <a:fillRect/>
            </a:stretch>
          </p:blipFill>
          <p:spPr>
            <a:xfrm>
              <a:off x="799767" y="701750"/>
              <a:ext cx="69237" cy="69237"/>
            </a:xfrm>
            <a:prstGeom prst="rect">
              <a:avLst/>
            </a:prstGeom>
          </p:spPr>
        </p:pic>
        <p:pic>
          <p:nvPicPr>
            <p:cNvPr id="36" name="object 36"/>
            <p:cNvPicPr/>
            <p:nvPr/>
          </p:nvPicPr>
          <p:blipFill>
            <a:blip r:embed="rId9"/>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厨电行业定义及分类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72404" y="1168477"/>
            <a:ext cx="11247755" cy="4906645"/>
            <a:chOff x="472404" y="1168477"/>
            <a:chExt cx="11247755" cy="4906645"/>
          </a:xfrm>
        </p:grpSpPr>
        <p:sp>
          <p:nvSpPr>
            <p:cNvPr id="3" name="object 3"/>
            <p:cNvSpPr/>
            <p:nvPr/>
          </p:nvSpPr>
          <p:spPr>
            <a:xfrm>
              <a:off x="4073226" y="1168477"/>
              <a:ext cx="455930" cy="207010"/>
            </a:xfrm>
            <a:custGeom>
              <a:rect l="l" t="t" r="r" b="b"/>
              <a:pathLst>
                <a:path w="455929" h="207009">
                  <a:moveTo>
                    <a:pt x="455409" y="206922"/>
                  </a:moveTo>
                  <a:lnTo>
                    <a:pt x="113852" y="206922"/>
                  </a:lnTo>
                  <a:lnTo>
                    <a:pt x="0" y="0"/>
                  </a:lnTo>
                  <a:lnTo>
                    <a:pt x="341556" y="0"/>
                  </a:lnTo>
                  <a:lnTo>
                    <a:pt x="455409" y="206922"/>
                  </a:lnTo>
                  <a:close/>
                </a:path>
              </a:pathLst>
            </a:custGeom>
            <a:solidFill>
              <a:srgbClr val="947330">
                <a:alpha val="50195"/>
              </a:srgbClr>
            </a:solidFill>
          </p:spPr>
          <p:txBody>
            <a:bodyPr wrap="square" lIns="0" tIns="0" rIns="0" bIns="0" rtlCol="0"/>
            <a:lstStyle/>
            <a:p/>
          </p:txBody>
        </p:sp>
        <p:sp>
          <p:nvSpPr>
            <p:cNvPr id="4" name="object 4"/>
            <p:cNvSpPr/>
            <p:nvPr/>
          </p:nvSpPr>
          <p:spPr>
            <a:xfrm>
              <a:off x="472404" y="1375399"/>
              <a:ext cx="11247755" cy="4699635"/>
            </a:xfrm>
            <a:custGeom>
              <a:rect l="l" t="t" r="r" b="b"/>
              <a:pathLst>
                <a:path w="11247755" h="4699635">
                  <a:moveTo>
                    <a:pt x="11247191" y="4699510"/>
                  </a:moveTo>
                  <a:lnTo>
                    <a:pt x="0" y="4699510"/>
                  </a:lnTo>
                  <a:lnTo>
                    <a:pt x="0" y="0"/>
                  </a:lnTo>
                  <a:lnTo>
                    <a:pt x="11247191" y="0"/>
                  </a:lnTo>
                  <a:lnTo>
                    <a:pt x="11247191" y="4699510"/>
                  </a:lnTo>
                  <a:close/>
                </a:path>
              </a:pathLst>
            </a:custGeom>
            <a:solidFill>
              <a:srgbClr val="C29844">
                <a:alpha val="79998"/>
              </a:srgbClr>
            </a:solidFill>
          </p:spPr>
          <p:txBody>
            <a:bodyPr wrap="square" lIns="0" tIns="0" rIns="0" bIns="0" rtlCol="0"/>
            <a:lstStyle/>
            <a:p/>
          </p:txBody>
        </p:sp>
        <p:pic>
          <p:nvPicPr>
            <p:cNvPr id="5" name="object 5"/>
            <p:cNvPicPr/>
            <p:nvPr/>
          </p:nvPicPr>
          <p:blipFill>
            <a:blip r:embed="rId2"/>
            <a:stretch>
              <a:fillRect/>
            </a:stretch>
          </p:blipFill>
          <p:spPr>
            <a:xfrm>
              <a:off x="740687" y="1168478"/>
              <a:ext cx="3679823" cy="4906430"/>
            </a:xfrm>
            <a:prstGeom prst="rect">
              <a:avLst/>
            </a:prstGeom>
          </p:spPr>
        </p:pic>
      </p:grpSp>
      <p:sp>
        <p:nvSpPr>
          <p:cNvPr id="6" name="object 6"/>
          <p:cNvSpPr/>
          <p:nvPr/>
        </p:nvSpPr>
        <p:spPr>
          <a:xfrm>
            <a:off x="2499429" y="6236294"/>
            <a:ext cx="9220200" cy="67945"/>
          </a:xfrm>
          <a:custGeom>
            <a:rect l="l" t="t" r="r" b="b"/>
            <a:pathLst>
              <a:path w="9220200" h="67945">
                <a:moveTo>
                  <a:pt x="9220164" y="67345"/>
                </a:moveTo>
                <a:lnTo>
                  <a:pt x="0" y="67345"/>
                </a:lnTo>
                <a:lnTo>
                  <a:pt x="0" y="0"/>
                </a:lnTo>
                <a:lnTo>
                  <a:pt x="9220164" y="0"/>
                </a:lnTo>
                <a:lnTo>
                  <a:pt x="9220164" y="67345"/>
                </a:lnTo>
                <a:close/>
              </a:path>
            </a:pathLst>
          </a:custGeom>
          <a:solidFill>
            <a:srgbClr val="C9B67E"/>
          </a:solidFill>
        </p:spPr>
        <p:txBody>
          <a:bodyPr wrap="square" lIns="0" tIns="0" rIns="0" bIns="0" rtlCol="0"/>
          <a:lstStyle/>
          <a:p/>
        </p:txBody>
      </p:sp>
      <p:sp>
        <p:nvSpPr>
          <p:cNvPr id="7" name="object 7"/>
          <p:cNvSpPr/>
          <p:nvPr/>
        </p:nvSpPr>
        <p:spPr>
          <a:xfrm>
            <a:off x="483810" y="6236294"/>
            <a:ext cx="740410" cy="67945"/>
          </a:xfrm>
          <a:custGeom>
            <a:rect l="l" t="t" r="r" b="b"/>
            <a:pathLst>
              <a:path w="740410" h="67945">
                <a:moveTo>
                  <a:pt x="740059" y="67345"/>
                </a:moveTo>
                <a:lnTo>
                  <a:pt x="0" y="67345"/>
                </a:lnTo>
                <a:lnTo>
                  <a:pt x="0" y="0"/>
                </a:lnTo>
                <a:lnTo>
                  <a:pt x="740059" y="0"/>
                </a:lnTo>
                <a:lnTo>
                  <a:pt x="740059" y="67345"/>
                </a:lnTo>
                <a:close/>
              </a:path>
            </a:pathLst>
          </a:custGeom>
          <a:solidFill>
            <a:srgbClr val="C9B67E"/>
          </a:solidFill>
        </p:spPr>
        <p:txBody>
          <a:bodyPr wrap="square" lIns="0" tIns="0" rIns="0" bIns="0" rtlCol="0"/>
          <a:lstStyle/>
          <a:p/>
        </p:txBody>
      </p:sp>
      <p:pic>
        <p:nvPicPr>
          <p:cNvPr id="8" name="object 8"/>
          <p:cNvPicPr/>
          <p:nvPr/>
        </p:nvPicPr>
        <p:blipFill>
          <a:blip r:embed="rId3"/>
          <a:stretch>
            <a:fillRect/>
          </a:stretch>
        </p:blipFill>
        <p:spPr>
          <a:xfrm>
            <a:off x="1375876" y="6200640"/>
            <a:ext cx="158718" cy="158718"/>
          </a:xfrm>
          <a:prstGeom prst="rect">
            <a:avLst/>
          </a:prstGeom>
        </p:spPr>
      </p:pic>
      <p:pic>
        <p:nvPicPr>
          <p:cNvPr id="9" name="object 9"/>
          <p:cNvPicPr/>
          <p:nvPr/>
        </p:nvPicPr>
        <p:blipFill>
          <a:blip r:embed="rId4"/>
          <a:stretch>
            <a:fillRect/>
          </a:stretch>
        </p:blipFill>
        <p:spPr>
          <a:xfrm>
            <a:off x="1607198" y="6207252"/>
            <a:ext cx="147382" cy="147382"/>
          </a:xfrm>
          <a:prstGeom prst="rect">
            <a:avLst/>
          </a:prstGeom>
        </p:spPr>
      </p:pic>
      <p:pic>
        <p:nvPicPr>
          <p:cNvPr id="10" name="object 10"/>
          <p:cNvPicPr/>
          <p:nvPr/>
        </p:nvPicPr>
        <p:blipFill>
          <a:blip r:embed="rId5"/>
          <a:stretch>
            <a:fillRect/>
          </a:stretch>
        </p:blipFill>
        <p:spPr>
          <a:xfrm>
            <a:off x="1827184" y="6213862"/>
            <a:ext cx="136044" cy="136043"/>
          </a:xfrm>
          <a:prstGeom prst="rect">
            <a:avLst/>
          </a:prstGeom>
        </p:spPr>
      </p:pic>
      <p:pic>
        <p:nvPicPr>
          <p:cNvPr id="11" name="object 11"/>
          <p:cNvPicPr/>
          <p:nvPr/>
        </p:nvPicPr>
        <p:blipFill>
          <a:blip r:embed="rId6"/>
          <a:stretch>
            <a:fillRect/>
          </a:stretch>
        </p:blipFill>
        <p:spPr>
          <a:xfrm>
            <a:off x="2027322" y="6220475"/>
            <a:ext cx="124707" cy="124708"/>
          </a:xfrm>
          <a:prstGeom prst="rect">
            <a:avLst/>
          </a:prstGeom>
        </p:spPr>
      </p:pic>
      <p:pic>
        <p:nvPicPr>
          <p:cNvPr id="12" name="object 12"/>
          <p:cNvPicPr/>
          <p:nvPr/>
        </p:nvPicPr>
        <p:blipFill>
          <a:blip r:embed="rId7"/>
          <a:stretch>
            <a:fillRect/>
          </a:stretch>
        </p:blipFill>
        <p:spPr>
          <a:xfrm>
            <a:off x="2224635" y="6214893"/>
            <a:ext cx="113370" cy="113370"/>
          </a:xfrm>
          <a:prstGeom prst="rect">
            <a:avLst/>
          </a:prstGeom>
        </p:spPr>
      </p:pic>
      <p:sp>
        <p:nvSpPr>
          <p:cNvPr id="13" name="object 13"/>
          <p:cNvSpPr txBox="1"/>
          <p:nvPr/>
        </p:nvSpPr>
        <p:spPr>
          <a:xfrm>
            <a:off x="4866004" y="1928423"/>
            <a:ext cx="6026150" cy="109347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市场规</a:t>
            </a:r>
            <a:r>
              <a:rPr sz="2300" b="1" spc="-50">
                <a:solidFill>
                  <a:srgbClr val="FFFFFF"/>
                </a:solidFill>
                <a:latin typeface="微软雅黑"/>
                <a:cs typeface="微软雅黑"/>
              </a:rPr>
              <a:t>模</a:t>
            </a:r>
            <a:endParaRPr sz="2300">
              <a:latin typeface="微软雅黑"/>
              <a:cs typeface="微软雅黑"/>
            </a:endParaRPr>
          </a:p>
          <a:p>
            <a:pPr marL="12700" marR="5080">
              <a:lnSpc>
                <a:spcPct val="150000"/>
              </a:lnSpc>
              <a:spcBef>
                <a:spcPts val="760"/>
              </a:spcBef>
            </a:pPr>
            <a:r>
              <a:rPr sz="1350" spc="-5">
                <a:solidFill>
                  <a:srgbClr val="FFFFFF"/>
                </a:solidFill>
                <a:latin typeface="微软雅黑"/>
                <a:cs typeface="微软雅黑"/>
              </a:rPr>
              <a:t>近年来，随着人们生活水平的提高和居住条件的改善，厨电行业市场规模持续扩大。特别是在新兴市场和发展中国家，厨电产品需求呈现出快速增长的态势。</a:t>
            </a:r>
            <a:endParaRPr sz="1350">
              <a:latin typeface="微软雅黑"/>
              <a:cs typeface="微软雅黑"/>
            </a:endParaRPr>
          </a:p>
        </p:txBody>
      </p:sp>
      <p:sp>
        <p:nvSpPr>
          <p:cNvPr id="14" name="object 14"/>
          <p:cNvSpPr txBox="1"/>
          <p:nvPr/>
        </p:nvSpPr>
        <p:spPr>
          <a:xfrm>
            <a:off x="4866005" y="3984222"/>
            <a:ext cx="6026150" cy="1478915"/>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增长速</a:t>
            </a:r>
            <a:r>
              <a:rPr sz="2300" b="1" spc="-50">
                <a:solidFill>
                  <a:srgbClr val="FFFFFF"/>
                </a:solidFill>
                <a:latin typeface="微软雅黑"/>
                <a:cs typeface="微软雅黑"/>
              </a:rPr>
              <a:t>度</a:t>
            </a:r>
            <a:endParaRPr sz="2300">
              <a:latin typeface="微软雅黑"/>
              <a:cs typeface="微软雅黑"/>
            </a:endParaRPr>
          </a:p>
          <a:p>
            <a:pPr marL="12700" marR="5080" algn="just">
              <a:lnSpc>
                <a:spcPct val="150000"/>
              </a:lnSpc>
              <a:spcBef>
                <a:spcPts val="1370"/>
              </a:spcBef>
            </a:pPr>
            <a:r>
              <a:rPr sz="1350" spc="-5">
                <a:solidFill>
                  <a:srgbClr val="FFFFFF"/>
                </a:solidFill>
                <a:latin typeface="微软雅黑"/>
                <a:cs typeface="微软雅黑"/>
              </a:rPr>
              <a:t>厨电行业增长速度较快，主要得益于消费者对高品质生活的追求以及厨房电器产品的不断创新和智能化发展。预计未来几年，随着科技的不断进步和消费者需求的升级，厨电行业仍将保持较高的增长速度。</a:t>
            </a:r>
            <a:endParaRPr sz="1350">
              <a:latin typeface="微软雅黑"/>
              <a:cs typeface="微软雅黑"/>
            </a:endParaRPr>
          </a:p>
        </p:txBody>
      </p:sp>
      <p:grpSp>
        <p:nvGrpSpPr>
          <p:cNvPr id="15" name="object 15"/>
          <p:cNvGrpSpPr/>
          <p:nvPr/>
        </p:nvGrpSpPr>
        <p:grpSpPr>
          <a:xfrm>
            <a:off x="454963" y="331167"/>
            <a:ext cx="515620" cy="440055"/>
            <a:chOff x="454963" y="331167"/>
            <a:chExt cx="515620" cy="440055"/>
          </a:xfrm>
        </p:grpSpPr>
        <p:pic>
          <p:nvPicPr>
            <p:cNvPr id="16" name="object 16"/>
            <p:cNvPicPr/>
            <p:nvPr/>
          </p:nvPicPr>
          <p:blipFill>
            <a:blip r:embed="rId8"/>
            <a:stretch>
              <a:fillRect/>
            </a:stretch>
          </p:blipFill>
          <p:spPr>
            <a:xfrm>
              <a:off x="454963" y="331167"/>
              <a:ext cx="84147" cy="84146"/>
            </a:xfrm>
            <a:prstGeom prst="rect">
              <a:avLst/>
            </a:prstGeom>
          </p:spPr>
        </p:pic>
        <p:pic>
          <p:nvPicPr>
            <p:cNvPr id="17" name="object 17"/>
            <p:cNvPicPr/>
            <p:nvPr/>
          </p:nvPicPr>
          <p:blipFill>
            <a:blip r:embed="rId9"/>
            <a:stretch>
              <a:fillRect/>
            </a:stretch>
          </p:blipFill>
          <p:spPr>
            <a:xfrm>
              <a:off x="575049" y="337742"/>
              <a:ext cx="78137" cy="78136"/>
            </a:xfrm>
            <a:prstGeom prst="rect">
              <a:avLst/>
            </a:prstGeom>
          </p:spPr>
        </p:pic>
        <p:pic>
          <p:nvPicPr>
            <p:cNvPr id="18" name="object 18"/>
            <p:cNvPicPr/>
            <p:nvPr/>
          </p:nvPicPr>
          <p:blipFill>
            <a:blip r:embed="rId10"/>
            <a:stretch>
              <a:fillRect/>
            </a:stretch>
          </p:blipFill>
          <p:spPr>
            <a:xfrm>
              <a:off x="689124" y="339459"/>
              <a:ext cx="74704" cy="74703"/>
            </a:xfrm>
            <a:prstGeom prst="rect">
              <a:avLst/>
            </a:prstGeom>
          </p:spPr>
        </p:pic>
        <p:pic>
          <p:nvPicPr>
            <p:cNvPr id="19" name="object 19"/>
            <p:cNvPicPr/>
            <p:nvPr/>
          </p:nvPicPr>
          <p:blipFill>
            <a:blip r:embed="rId11"/>
            <a:stretch>
              <a:fillRect/>
            </a:stretch>
          </p:blipFill>
          <p:spPr>
            <a:xfrm>
              <a:off x="799767" y="348429"/>
              <a:ext cx="69238" cy="69237"/>
            </a:xfrm>
            <a:prstGeom prst="rect">
              <a:avLst/>
            </a:prstGeom>
          </p:spPr>
        </p:pic>
        <p:pic>
          <p:nvPicPr>
            <p:cNvPr id="20" name="object 20"/>
            <p:cNvPicPr/>
            <p:nvPr/>
          </p:nvPicPr>
          <p:blipFill>
            <a:blip r:embed="rId12"/>
            <a:stretch>
              <a:fillRect/>
            </a:stretch>
          </p:blipFill>
          <p:spPr>
            <a:xfrm>
              <a:off x="904944" y="344296"/>
              <a:ext cx="65594" cy="65593"/>
            </a:xfrm>
            <a:prstGeom prst="rect">
              <a:avLst/>
            </a:prstGeom>
          </p:spPr>
        </p:pic>
        <p:pic>
          <p:nvPicPr>
            <p:cNvPr id="21" name="object 21"/>
            <p:cNvPicPr/>
            <p:nvPr/>
          </p:nvPicPr>
          <p:blipFill>
            <a:blip r:embed="rId13"/>
            <a:stretch>
              <a:fillRect/>
            </a:stretch>
          </p:blipFill>
          <p:spPr>
            <a:xfrm>
              <a:off x="454963" y="448941"/>
              <a:ext cx="84147" cy="84146"/>
            </a:xfrm>
            <a:prstGeom prst="rect">
              <a:avLst/>
            </a:prstGeom>
          </p:spPr>
        </p:pic>
        <p:pic>
          <p:nvPicPr>
            <p:cNvPr id="22" name="object 22"/>
            <p:cNvPicPr/>
            <p:nvPr/>
          </p:nvPicPr>
          <p:blipFill>
            <a:blip r:embed="rId9"/>
            <a:stretch>
              <a:fillRect/>
            </a:stretch>
          </p:blipFill>
          <p:spPr>
            <a:xfrm>
              <a:off x="575049" y="455516"/>
              <a:ext cx="78137" cy="78136"/>
            </a:xfrm>
            <a:prstGeom prst="rect">
              <a:avLst/>
            </a:prstGeom>
          </p:spPr>
        </p:pic>
        <p:pic>
          <p:nvPicPr>
            <p:cNvPr id="23" name="object 23"/>
            <p:cNvPicPr/>
            <p:nvPr/>
          </p:nvPicPr>
          <p:blipFill>
            <a:blip r:embed="rId10"/>
            <a:stretch>
              <a:fillRect/>
            </a:stretch>
          </p:blipFill>
          <p:spPr>
            <a:xfrm>
              <a:off x="689124" y="457232"/>
              <a:ext cx="74703" cy="74704"/>
            </a:xfrm>
            <a:prstGeom prst="rect">
              <a:avLst/>
            </a:prstGeom>
          </p:spPr>
        </p:pic>
        <p:pic>
          <p:nvPicPr>
            <p:cNvPr id="24" name="object 24"/>
            <p:cNvPicPr/>
            <p:nvPr/>
          </p:nvPicPr>
          <p:blipFill>
            <a:blip r:embed="rId14"/>
            <a:stretch>
              <a:fillRect/>
            </a:stretch>
          </p:blipFill>
          <p:spPr>
            <a:xfrm>
              <a:off x="799767" y="466202"/>
              <a:ext cx="69237" cy="69237"/>
            </a:xfrm>
            <a:prstGeom prst="rect">
              <a:avLst/>
            </a:prstGeom>
          </p:spPr>
        </p:pic>
        <p:pic>
          <p:nvPicPr>
            <p:cNvPr id="25" name="object 25"/>
            <p:cNvPicPr/>
            <p:nvPr/>
          </p:nvPicPr>
          <p:blipFill>
            <a:blip r:embed="rId12"/>
            <a:stretch>
              <a:fillRect/>
            </a:stretch>
          </p:blipFill>
          <p:spPr>
            <a:xfrm>
              <a:off x="904944" y="462069"/>
              <a:ext cx="65594" cy="65594"/>
            </a:xfrm>
            <a:prstGeom prst="rect">
              <a:avLst/>
            </a:prstGeom>
          </p:spPr>
        </p:pic>
        <p:pic>
          <p:nvPicPr>
            <p:cNvPr id="26" name="object 26"/>
            <p:cNvPicPr/>
            <p:nvPr/>
          </p:nvPicPr>
          <p:blipFill>
            <a:blip r:embed="rId13"/>
            <a:stretch>
              <a:fillRect/>
            </a:stretch>
          </p:blipFill>
          <p:spPr>
            <a:xfrm>
              <a:off x="454963" y="566714"/>
              <a:ext cx="84147" cy="84146"/>
            </a:xfrm>
            <a:prstGeom prst="rect">
              <a:avLst/>
            </a:prstGeom>
          </p:spPr>
        </p:pic>
        <p:pic>
          <p:nvPicPr>
            <p:cNvPr id="27" name="object 27"/>
            <p:cNvPicPr/>
            <p:nvPr/>
          </p:nvPicPr>
          <p:blipFill>
            <a:blip r:embed="rId15"/>
            <a:stretch>
              <a:fillRect/>
            </a:stretch>
          </p:blipFill>
          <p:spPr>
            <a:xfrm>
              <a:off x="575049" y="573290"/>
              <a:ext cx="78137" cy="78136"/>
            </a:xfrm>
            <a:prstGeom prst="rect">
              <a:avLst/>
            </a:prstGeom>
          </p:spPr>
        </p:pic>
        <p:pic>
          <p:nvPicPr>
            <p:cNvPr id="28" name="object 28"/>
            <p:cNvPicPr/>
            <p:nvPr/>
          </p:nvPicPr>
          <p:blipFill>
            <a:blip r:embed="rId16"/>
            <a:stretch>
              <a:fillRect/>
            </a:stretch>
          </p:blipFill>
          <p:spPr>
            <a:xfrm>
              <a:off x="689124" y="575006"/>
              <a:ext cx="74703" cy="74704"/>
            </a:xfrm>
            <a:prstGeom prst="rect">
              <a:avLst/>
            </a:prstGeom>
          </p:spPr>
        </p:pic>
        <p:pic>
          <p:nvPicPr>
            <p:cNvPr id="29" name="object 29"/>
            <p:cNvPicPr/>
            <p:nvPr/>
          </p:nvPicPr>
          <p:blipFill>
            <a:blip r:embed="rId14"/>
            <a:stretch>
              <a:fillRect/>
            </a:stretch>
          </p:blipFill>
          <p:spPr>
            <a:xfrm>
              <a:off x="799767" y="583976"/>
              <a:ext cx="69237" cy="69237"/>
            </a:xfrm>
            <a:prstGeom prst="rect">
              <a:avLst/>
            </a:prstGeom>
          </p:spPr>
        </p:pic>
        <p:pic>
          <p:nvPicPr>
            <p:cNvPr id="30" name="object 30"/>
            <p:cNvPicPr/>
            <p:nvPr/>
          </p:nvPicPr>
          <p:blipFill>
            <a:blip r:embed="rId12"/>
            <a:stretch>
              <a:fillRect/>
            </a:stretch>
          </p:blipFill>
          <p:spPr>
            <a:xfrm>
              <a:off x="904944" y="579843"/>
              <a:ext cx="65594" cy="65594"/>
            </a:xfrm>
            <a:prstGeom prst="rect">
              <a:avLst/>
            </a:prstGeom>
          </p:spPr>
        </p:pic>
        <p:pic>
          <p:nvPicPr>
            <p:cNvPr id="31" name="object 31"/>
            <p:cNvPicPr/>
            <p:nvPr/>
          </p:nvPicPr>
          <p:blipFill>
            <a:blip r:embed="rId8"/>
            <a:stretch>
              <a:fillRect/>
            </a:stretch>
          </p:blipFill>
          <p:spPr>
            <a:xfrm>
              <a:off x="454963" y="684488"/>
              <a:ext cx="84147" cy="84146"/>
            </a:xfrm>
            <a:prstGeom prst="rect">
              <a:avLst/>
            </a:prstGeom>
          </p:spPr>
        </p:pic>
        <p:pic>
          <p:nvPicPr>
            <p:cNvPr id="32" name="object 32"/>
            <p:cNvPicPr/>
            <p:nvPr/>
          </p:nvPicPr>
          <p:blipFill>
            <a:blip r:embed="rId15"/>
            <a:stretch>
              <a:fillRect/>
            </a:stretch>
          </p:blipFill>
          <p:spPr>
            <a:xfrm>
              <a:off x="575049" y="691063"/>
              <a:ext cx="78137" cy="78136"/>
            </a:xfrm>
            <a:prstGeom prst="rect">
              <a:avLst/>
            </a:prstGeom>
          </p:spPr>
        </p:pic>
        <p:pic>
          <p:nvPicPr>
            <p:cNvPr id="33" name="object 33"/>
            <p:cNvPicPr/>
            <p:nvPr/>
          </p:nvPicPr>
          <p:blipFill>
            <a:blip r:embed="rId10"/>
            <a:stretch>
              <a:fillRect/>
            </a:stretch>
          </p:blipFill>
          <p:spPr>
            <a:xfrm>
              <a:off x="689124" y="692780"/>
              <a:ext cx="74703" cy="74704"/>
            </a:xfrm>
            <a:prstGeom prst="rect">
              <a:avLst/>
            </a:prstGeom>
          </p:spPr>
        </p:pic>
        <p:pic>
          <p:nvPicPr>
            <p:cNvPr id="34" name="object 34"/>
            <p:cNvPicPr/>
            <p:nvPr/>
          </p:nvPicPr>
          <p:blipFill>
            <a:blip r:embed="rId11"/>
            <a:stretch>
              <a:fillRect/>
            </a:stretch>
          </p:blipFill>
          <p:spPr>
            <a:xfrm>
              <a:off x="799767" y="701750"/>
              <a:ext cx="69237" cy="69237"/>
            </a:xfrm>
            <a:prstGeom prst="rect">
              <a:avLst/>
            </a:prstGeom>
          </p:spPr>
        </p:pic>
        <p:pic>
          <p:nvPicPr>
            <p:cNvPr id="35" name="object 35"/>
            <p:cNvPicPr/>
            <p:nvPr/>
          </p:nvPicPr>
          <p:blipFill>
            <a:blip r:embed="rId12"/>
            <a:stretch>
              <a:fillRect/>
            </a:stretch>
          </p:blipFill>
          <p:spPr>
            <a:xfrm>
              <a:off x="904944" y="697617"/>
              <a:ext cx="65594" cy="65594"/>
            </a:xfrm>
            <a:prstGeom prst="rect">
              <a:avLst/>
            </a:prstGeom>
          </p:spPr>
        </p:pic>
      </p:grpSp>
      <p:sp>
        <p:nvSpPr>
          <p:cNvPr id="36" name="object 36"/>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市场规模及增长速度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1165346"/>
            <a:ext cx="4902200" cy="5692775"/>
            <a:chOff x="0" y="1165346"/>
            <a:chExt cx="4902200" cy="5692775"/>
          </a:xfrm>
        </p:grpSpPr>
        <p:sp>
          <p:nvSpPr>
            <p:cNvPr id="3" name="object 3"/>
            <p:cNvSpPr/>
            <p:nvPr/>
          </p:nvSpPr>
          <p:spPr>
            <a:xfrm>
              <a:off x="0" y="1165346"/>
              <a:ext cx="1442085" cy="5692775"/>
            </a:xfrm>
            <a:custGeom>
              <a:rect l="l" t="t" r="r" b="b"/>
              <a:pathLst>
                <a:path w="1442085" h="5692775">
                  <a:moveTo>
                    <a:pt x="196363" y="5692653"/>
                  </a:moveTo>
                  <a:lnTo>
                    <a:pt x="0" y="5692653"/>
                  </a:lnTo>
                  <a:lnTo>
                    <a:pt x="0" y="0"/>
                  </a:lnTo>
                  <a:lnTo>
                    <a:pt x="1441525" y="0"/>
                  </a:lnTo>
                  <a:lnTo>
                    <a:pt x="196363" y="5692653"/>
                  </a:lnTo>
                  <a:close/>
                </a:path>
              </a:pathLst>
            </a:custGeom>
            <a:solidFill>
              <a:srgbClr val="C29844"/>
            </a:solidFill>
          </p:spPr>
          <p:txBody>
            <a:bodyPr wrap="square" lIns="0" tIns="0" rIns="0" bIns="0" rtlCol="0"/>
            <a:lstStyle/>
            <a:p/>
          </p:txBody>
        </p:sp>
        <p:pic>
          <p:nvPicPr>
            <p:cNvPr id="4" name="object 4"/>
            <p:cNvPicPr/>
            <p:nvPr/>
          </p:nvPicPr>
          <p:blipFill>
            <a:blip r:embed="rId2"/>
            <a:stretch>
              <a:fillRect/>
            </a:stretch>
          </p:blipFill>
          <p:spPr>
            <a:xfrm>
              <a:off x="169658" y="1165346"/>
              <a:ext cx="4292480" cy="5692653"/>
            </a:xfrm>
            <a:prstGeom prst="rect">
              <a:avLst/>
            </a:prstGeom>
          </p:spPr>
        </p:pic>
        <p:sp>
          <p:nvSpPr>
            <p:cNvPr id="5" name="object 5"/>
            <p:cNvSpPr/>
            <p:nvPr/>
          </p:nvSpPr>
          <p:spPr>
            <a:xfrm>
              <a:off x="3633800" y="1360423"/>
              <a:ext cx="1268095" cy="550545"/>
            </a:xfrm>
            <a:custGeom>
              <a:rect l="l" t="t" r="r" b="b"/>
              <a:pathLst>
                <a:path w="1268095" h="550544">
                  <a:moveTo>
                    <a:pt x="1267917" y="275056"/>
                  </a:moveTo>
                  <a:lnTo>
                    <a:pt x="1263484" y="225615"/>
                  </a:lnTo>
                  <a:lnTo>
                    <a:pt x="1250708" y="179082"/>
                  </a:lnTo>
                  <a:lnTo>
                    <a:pt x="1230363" y="136232"/>
                  </a:lnTo>
                  <a:lnTo>
                    <a:pt x="1203223" y="97840"/>
                  </a:lnTo>
                  <a:lnTo>
                    <a:pt x="1170076" y="64693"/>
                  </a:lnTo>
                  <a:lnTo>
                    <a:pt x="1131684" y="37553"/>
                  </a:lnTo>
                  <a:lnTo>
                    <a:pt x="1088834" y="17208"/>
                  </a:lnTo>
                  <a:lnTo>
                    <a:pt x="1042301" y="4432"/>
                  </a:lnTo>
                  <a:lnTo>
                    <a:pt x="992860" y="0"/>
                  </a:lnTo>
                  <a:lnTo>
                    <a:pt x="976528" y="1473"/>
                  </a:lnTo>
                  <a:lnTo>
                    <a:pt x="976528" y="0"/>
                  </a:lnTo>
                  <a:lnTo>
                    <a:pt x="275056" y="0"/>
                  </a:lnTo>
                  <a:lnTo>
                    <a:pt x="225615" y="4432"/>
                  </a:lnTo>
                  <a:lnTo>
                    <a:pt x="179082" y="17208"/>
                  </a:lnTo>
                  <a:lnTo>
                    <a:pt x="136232" y="37553"/>
                  </a:lnTo>
                  <a:lnTo>
                    <a:pt x="97853" y="64693"/>
                  </a:lnTo>
                  <a:lnTo>
                    <a:pt x="64693" y="97840"/>
                  </a:lnTo>
                  <a:lnTo>
                    <a:pt x="37566" y="136232"/>
                  </a:lnTo>
                  <a:lnTo>
                    <a:pt x="17221" y="179082"/>
                  </a:lnTo>
                  <a:lnTo>
                    <a:pt x="4445" y="225615"/>
                  </a:lnTo>
                  <a:lnTo>
                    <a:pt x="12" y="275056"/>
                  </a:lnTo>
                  <a:lnTo>
                    <a:pt x="4432" y="324497"/>
                  </a:lnTo>
                  <a:lnTo>
                    <a:pt x="17208" y="371030"/>
                  </a:lnTo>
                  <a:lnTo>
                    <a:pt x="37553" y="413880"/>
                  </a:lnTo>
                  <a:lnTo>
                    <a:pt x="64693" y="452259"/>
                  </a:lnTo>
                  <a:lnTo>
                    <a:pt x="97840" y="485419"/>
                  </a:lnTo>
                  <a:lnTo>
                    <a:pt x="136232" y="512546"/>
                  </a:lnTo>
                  <a:lnTo>
                    <a:pt x="179082" y="532892"/>
                  </a:lnTo>
                  <a:lnTo>
                    <a:pt x="225615" y="545668"/>
                  </a:lnTo>
                  <a:lnTo>
                    <a:pt x="275056" y="550100"/>
                  </a:lnTo>
                  <a:lnTo>
                    <a:pt x="976528" y="550100"/>
                  </a:lnTo>
                  <a:lnTo>
                    <a:pt x="976528" y="548640"/>
                  </a:lnTo>
                  <a:lnTo>
                    <a:pt x="992860" y="550100"/>
                  </a:lnTo>
                  <a:lnTo>
                    <a:pt x="1042301" y="545668"/>
                  </a:lnTo>
                  <a:lnTo>
                    <a:pt x="1088834" y="532892"/>
                  </a:lnTo>
                  <a:lnTo>
                    <a:pt x="1131684" y="512546"/>
                  </a:lnTo>
                  <a:lnTo>
                    <a:pt x="1170076" y="485419"/>
                  </a:lnTo>
                  <a:lnTo>
                    <a:pt x="1203223" y="452259"/>
                  </a:lnTo>
                  <a:lnTo>
                    <a:pt x="1230363" y="413880"/>
                  </a:lnTo>
                  <a:lnTo>
                    <a:pt x="1250708" y="371030"/>
                  </a:lnTo>
                  <a:lnTo>
                    <a:pt x="1263484" y="324497"/>
                  </a:lnTo>
                  <a:lnTo>
                    <a:pt x="1267917" y="275056"/>
                  </a:lnTo>
                  <a:close/>
                </a:path>
              </a:pathLst>
            </a:custGeom>
            <a:solidFill>
              <a:srgbClr val="C29844"/>
            </a:solidFill>
          </p:spPr>
          <p:txBody>
            <a:bodyPr wrap="square" lIns="0" tIns="0" rIns="0" bIns="0" rtlCol="0"/>
            <a:lstStyle/>
            <a:p/>
          </p:txBody>
        </p:sp>
      </p:grpSp>
      <p:sp>
        <p:nvSpPr>
          <p:cNvPr id="6" name="object 6"/>
          <p:cNvSpPr txBox="1"/>
          <p:nvPr/>
        </p:nvSpPr>
        <p:spPr>
          <a:xfrm>
            <a:off x="4049027" y="1459176"/>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01</a:t>
            </a:r>
            <a:endParaRPr sz="2300">
              <a:latin typeface="微软雅黑"/>
              <a:cs typeface="微软雅黑"/>
            </a:endParaRPr>
          </a:p>
        </p:txBody>
      </p:sp>
      <p:sp>
        <p:nvSpPr>
          <p:cNvPr id="7" name="object 7"/>
          <p:cNvSpPr txBox="1"/>
          <p:nvPr/>
        </p:nvSpPr>
        <p:spPr>
          <a:xfrm>
            <a:off x="5383345" y="1366163"/>
            <a:ext cx="5930900" cy="110871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功能性需</a:t>
            </a:r>
            <a:r>
              <a:rPr sz="2300" b="1" spc="-50">
                <a:solidFill>
                  <a:srgbClr val="C9B67E"/>
                </a:solidFill>
                <a:latin typeface="微软雅黑"/>
                <a:cs typeface="微软雅黑"/>
              </a:rPr>
              <a:t>求</a:t>
            </a:r>
            <a:endParaRPr sz="2300">
              <a:latin typeface="微软雅黑"/>
              <a:cs typeface="微软雅黑"/>
            </a:endParaRPr>
          </a:p>
          <a:p>
            <a:pPr marL="12700" marR="5080">
              <a:lnSpc>
                <a:spcPct val="150000"/>
              </a:lnSpc>
              <a:spcBef>
                <a:spcPts val="340"/>
              </a:spcBef>
            </a:pPr>
            <a:r>
              <a:rPr sz="1500" spc="-5">
                <a:solidFill>
                  <a:srgbClr val="C9B44B"/>
                </a:solidFill>
                <a:latin typeface="微软雅黑"/>
                <a:cs typeface="微软雅黑"/>
              </a:rPr>
              <a:t>消费者购买厨电产品时，首要关注的是产品的功能性。他们期望产品能够高效、便捷地完成烹饪、食物储存和厨房清洁等任务。</a:t>
            </a:r>
            <a:endParaRPr sz="1500">
              <a:latin typeface="微软雅黑"/>
              <a:cs typeface="微软雅黑"/>
            </a:endParaRPr>
          </a:p>
        </p:txBody>
      </p:sp>
      <p:sp>
        <p:nvSpPr>
          <p:cNvPr id="8" name="object 8"/>
          <p:cNvSpPr/>
          <p:nvPr/>
        </p:nvSpPr>
        <p:spPr>
          <a:xfrm>
            <a:off x="3194227" y="3099218"/>
            <a:ext cx="1268095" cy="550545"/>
          </a:xfrm>
          <a:custGeom>
            <a:rect l="l" t="t" r="r" b="b"/>
            <a:pathLst>
              <a:path w="1268095" h="550545">
                <a:moveTo>
                  <a:pt x="1267904" y="275043"/>
                </a:moveTo>
                <a:lnTo>
                  <a:pt x="1263472" y="225602"/>
                </a:lnTo>
                <a:lnTo>
                  <a:pt x="1250696" y="179070"/>
                </a:lnTo>
                <a:lnTo>
                  <a:pt x="1230350" y="136220"/>
                </a:lnTo>
                <a:lnTo>
                  <a:pt x="1203210" y="97828"/>
                </a:lnTo>
                <a:lnTo>
                  <a:pt x="1170063" y="64681"/>
                </a:lnTo>
                <a:lnTo>
                  <a:pt x="1131671" y="37541"/>
                </a:lnTo>
                <a:lnTo>
                  <a:pt x="1088821" y="17208"/>
                </a:lnTo>
                <a:lnTo>
                  <a:pt x="1042289" y="4419"/>
                </a:lnTo>
                <a:lnTo>
                  <a:pt x="992847" y="0"/>
                </a:lnTo>
                <a:lnTo>
                  <a:pt x="976515" y="1460"/>
                </a:lnTo>
                <a:lnTo>
                  <a:pt x="976515" y="0"/>
                </a:lnTo>
                <a:lnTo>
                  <a:pt x="275043" y="0"/>
                </a:lnTo>
                <a:lnTo>
                  <a:pt x="225602" y="4419"/>
                </a:lnTo>
                <a:lnTo>
                  <a:pt x="179070" y="17195"/>
                </a:lnTo>
                <a:lnTo>
                  <a:pt x="136220" y="37541"/>
                </a:lnTo>
                <a:lnTo>
                  <a:pt x="97840" y="64681"/>
                </a:lnTo>
                <a:lnTo>
                  <a:pt x="64681" y="97828"/>
                </a:lnTo>
                <a:lnTo>
                  <a:pt x="37553" y="136220"/>
                </a:lnTo>
                <a:lnTo>
                  <a:pt x="17208" y="179070"/>
                </a:lnTo>
                <a:lnTo>
                  <a:pt x="4432" y="225602"/>
                </a:lnTo>
                <a:lnTo>
                  <a:pt x="0" y="275043"/>
                </a:lnTo>
                <a:lnTo>
                  <a:pt x="4432" y="324485"/>
                </a:lnTo>
                <a:lnTo>
                  <a:pt x="17208" y="371017"/>
                </a:lnTo>
                <a:lnTo>
                  <a:pt x="37553" y="413867"/>
                </a:lnTo>
                <a:lnTo>
                  <a:pt x="64681" y="452259"/>
                </a:lnTo>
                <a:lnTo>
                  <a:pt x="97840" y="485406"/>
                </a:lnTo>
                <a:lnTo>
                  <a:pt x="136220" y="512546"/>
                </a:lnTo>
                <a:lnTo>
                  <a:pt x="179070" y="532892"/>
                </a:lnTo>
                <a:lnTo>
                  <a:pt x="225602" y="545668"/>
                </a:lnTo>
                <a:lnTo>
                  <a:pt x="275043" y="550100"/>
                </a:lnTo>
                <a:lnTo>
                  <a:pt x="976515" y="550100"/>
                </a:lnTo>
                <a:lnTo>
                  <a:pt x="976515" y="548640"/>
                </a:lnTo>
                <a:lnTo>
                  <a:pt x="992847" y="550100"/>
                </a:lnTo>
                <a:lnTo>
                  <a:pt x="1042289" y="545668"/>
                </a:lnTo>
                <a:lnTo>
                  <a:pt x="1088821" y="532892"/>
                </a:lnTo>
                <a:lnTo>
                  <a:pt x="1131671" y="512546"/>
                </a:lnTo>
                <a:lnTo>
                  <a:pt x="1170063" y="485406"/>
                </a:lnTo>
                <a:lnTo>
                  <a:pt x="1203210" y="452259"/>
                </a:lnTo>
                <a:lnTo>
                  <a:pt x="1230350" y="413867"/>
                </a:lnTo>
                <a:lnTo>
                  <a:pt x="1250696" y="371017"/>
                </a:lnTo>
                <a:lnTo>
                  <a:pt x="1263472" y="324485"/>
                </a:lnTo>
                <a:lnTo>
                  <a:pt x="1267904" y="275043"/>
                </a:lnTo>
                <a:close/>
              </a:path>
            </a:pathLst>
          </a:custGeom>
          <a:solidFill>
            <a:srgbClr val="C29844"/>
          </a:solidFill>
        </p:spPr>
        <p:txBody>
          <a:bodyPr wrap="square" lIns="0" tIns="0" rIns="0" bIns="0" rtlCol="0"/>
          <a:lstStyle/>
          <a:p/>
        </p:txBody>
      </p:sp>
      <p:sp>
        <p:nvSpPr>
          <p:cNvPr id="9" name="object 9"/>
          <p:cNvSpPr txBox="1"/>
          <p:nvPr/>
        </p:nvSpPr>
        <p:spPr>
          <a:xfrm>
            <a:off x="3638872" y="3197965"/>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02</a:t>
            </a:r>
            <a:endParaRPr sz="2300">
              <a:latin typeface="微软雅黑"/>
              <a:cs typeface="微软雅黑"/>
            </a:endParaRPr>
          </a:p>
        </p:txBody>
      </p:sp>
      <p:sp>
        <p:nvSpPr>
          <p:cNvPr id="10" name="object 10"/>
          <p:cNvSpPr txBox="1"/>
          <p:nvPr/>
        </p:nvSpPr>
        <p:spPr>
          <a:xfrm>
            <a:off x="4943761" y="3104952"/>
            <a:ext cx="6121400" cy="110871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品质与安全需</a:t>
            </a:r>
            <a:r>
              <a:rPr sz="2300" b="1" spc="-50">
                <a:solidFill>
                  <a:srgbClr val="C9B67E"/>
                </a:solidFill>
                <a:latin typeface="微软雅黑"/>
                <a:cs typeface="微软雅黑"/>
              </a:rPr>
              <a:t>求</a:t>
            </a:r>
            <a:endParaRPr sz="2300">
              <a:latin typeface="微软雅黑"/>
              <a:cs typeface="微软雅黑"/>
            </a:endParaRPr>
          </a:p>
          <a:p>
            <a:pPr marL="12700" marR="5080">
              <a:lnSpc>
                <a:spcPct val="150000"/>
              </a:lnSpc>
              <a:spcBef>
                <a:spcPts val="340"/>
              </a:spcBef>
            </a:pPr>
            <a:r>
              <a:rPr sz="1500" spc="-5">
                <a:solidFill>
                  <a:srgbClr val="C9B44B"/>
                </a:solidFill>
                <a:latin typeface="微软雅黑"/>
                <a:cs typeface="微软雅黑"/>
              </a:rPr>
              <a:t>消费者对厨电产品的品质和安全性要求越来越高。他们注重产品的材质、耐用性、易用性以及安全性能，以确保使用过程中的安全和健康。</a:t>
            </a:r>
            <a:endParaRPr sz="1500">
              <a:latin typeface="微软雅黑"/>
              <a:cs typeface="微软雅黑"/>
            </a:endParaRPr>
          </a:p>
        </p:txBody>
      </p:sp>
      <p:sp>
        <p:nvSpPr>
          <p:cNvPr id="11" name="object 11"/>
          <p:cNvSpPr/>
          <p:nvPr/>
        </p:nvSpPr>
        <p:spPr>
          <a:xfrm>
            <a:off x="2793149" y="4838001"/>
            <a:ext cx="1268095" cy="550545"/>
          </a:xfrm>
          <a:custGeom>
            <a:rect l="l" t="t" r="r" b="b"/>
            <a:pathLst>
              <a:path w="1268095" h="550545">
                <a:moveTo>
                  <a:pt x="1267904" y="275056"/>
                </a:moveTo>
                <a:lnTo>
                  <a:pt x="1263472" y="225615"/>
                </a:lnTo>
                <a:lnTo>
                  <a:pt x="1250696" y="179082"/>
                </a:lnTo>
                <a:lnTo>
                  <a:pt x="1230350" y="136232"/>
                </a:lnTo>
                <a:lnTo>
                  <a:pt x="1203223" y="97840"/>
                </a:lnTo>
                <a:lnTo>
                  <a:pt x="1170063" y="64693"/>
                </a:lnTo>
                <a:lnTo>
                  <a:pt x="1131684" y="37553"/>
                </a:lnTo>
                <a:lnTo>
                  <a:pt x="1088834" y="17208"/>
                </a:lnTo>
                <a:lnTo>
                  <a:pt x="1042301" y="4432"/>
                </a:lnTo>
                <a:lnTo>
                  <a:pt x="992860" y="0"/>
                </a:lnTo>
                <a:lnTo>
                  <a:pt x="976515" y="1473"/>
                </a:lnTo>
                <a:lnTo>
                  <a:pt x="976515" y="0"/>
                </a:lnTo>
                <a:lnTo>
                  <a:pt x="275056" y="0"/>
                </a:lnTo>
                <a:lnTo>
                  <a:pt x="225615" y="4432"/>
                </a:lnTo>
                <a:lnTo>
                  <a:pt x="179082" y="17208"/>
                </a:lnTo>
                <a:lnTo>
                  <a:pt x="136232" y="37553"/>
                </a:lnTo>
                <a:lnTo>
                  <a:pt x="97840" y="64693"/>
                </a:lnTo>
                <a:lnTo>
                  <a:pt x="64693" y="97840"/>
                </a:lnTo>
                <a:lnTo>
                  <a:pt x="37553" y="136232"/>
                </a:lnTo>
                <a:lnTo>
                  <a:pt x="17208" y="179082"/>
                </a:lnTo>
                <a:lnTo>
                  <a:pt x="4432" y="225615"/>
                </a:lnTo>
                <a:lnTo>
                  <a:pt x="0" y="275056"/>
                </a:lnTo>
                <a:lnTo>
                  <a:pt x="4432" y="324497"/>
                </a:lnTo>
                <a:lnTo>
                  <a:pt x="17208" y="371030"/>
                </a:lnTo>
                <a:lnTo>
                  <a:pt x="37553" y="413880"/>
                </a:lnTo>
                <a:lnTo>
                  <a:pt x="64693" y="452259"/>
                </a:lnTo>
                <a:lnTo>
                  <a:pt x="97840" y="485419"/>
                </a:lnTo>
                <a:lnTo>
                  <a:pt x="136232" y="512546"/>
                </a:lnTo>
                <a:lnTo>
                  <a:pt x="179082" y="532892"/>
                </a:lnTo>
                <a:lnTo>
                  <a:pt x="225615" y="545668"/>
                </a:lnTo>
                <a:lnTo>
                  <a:pt x="275056" y="550100"/>
                </a:lnTo>
                <a:lnTo>
                  <a:pt x="976515" y="550100"/>
                </a:lnTo>
                <a:lnTo>
                  <a:pt x="976515" y="548640"/>
                </a:lnTo>
                <a:lnTo>
                  <a:pt x="992860" y="550100"/>
                </a:lnTo>
                <a:lnTo>
                  <a:pt x="1042301" y="545668"/>
                </a:lnTo>
                <a:lnTo>
                  <a:pt x="1088834" y="532892"/>
                </a:lnTo>
                <a:lnTo>
                  <a:pt x="1131684" y="512546"/>
                </a:lnTo>
                <a:lnTo>
                  <a:pt x="1170063" y="485419"/>
                </a:lnTo>
                <a:lnTo>
                  <a:pt x="1203223" y="452259"/>
                </a:lnTo>
                <a:lnTo>
                  <a:pt x="1230350" y="413880"/>
                </a:lnTo>
                <a:lnTo>
                  <a:pt x="1250696" y="371030"/>
                </a:lnTo>
                <a:lnTo>
                  <a:pt x="1263472" y="324497"/>
                </a:lnTo>
                <a:lnTo>
                  <a:pt x="1267904" y="275056"/>
                </a:lnTo>
                <a:close/>
              </a:path>
            </a:pathLst>
          </a:custGeom>
          <a:solidFill>
            <a:srgbClr val="C29844"/>
          </a:solidFill>
        </p:spPr>
        <p:txBody>
          <a:bodyPr wrap="square" lIns="0" tIns="0" rIns="0" bIns="0" rtlCol="0"/>
          <a:lstStyle/>
          <a:p/>
        </p:txBody>
      </p:sp>
      <p:sp>
        <p:nvSpPr>
          <p:cNvPr id="12" name="object 12"/>
          <p:cNvSpPr txBox="1"/>
          <p:nvPr/>
        </p:nvSpPr>
        <p:spPr>
          <a:xfrm>
            <a:off x="3274897" y="4936754"/>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03</a:t>
            </a:r>
            <a:endParaRPr sz="2300">
              <a:latin typeface="微软雅黑"/>
              <a:cs typeface="微软雅黑"/>
            </a:endParaRPr>
          </a:p>
        </p:txBody>
      </p:sp>
      <p:sp>
        <p:nvSpPr>
          <p:cNvPr id="13" name="object 13"/>
          <p:cNvSpPr txBox="1"/>
          <p:nvPr/>
        </p:nvSpPr>
        <p:spPr>
          <a:xfrm>
            <a:off x="4542687" y="4843741"/>
            <a:ext cx="5930900" cy="145161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智能化需</a:t>
            </a:r>
            <a:r>
              <a:rPr sz="2300" b="1" spc="-50">
                <a:solidFill>
                  <a:srgbClr val="C9B67E"/>
                </a:solidFill>
                <a:latin typeface="微软雅黑"/>
                <a:cs typeface="微软雅黑"/>
              </a:rPr>
              <a:t>求</a:t>
            </a:r>
            <a:endParaRPr sz="2300">
              <a:latin typeface="微软雅黑"/>
              <a:cs typeface="微软雅黑"/>
            </a:endParaRPr>
          </a:p>
          <a:p>
            <a:pPr marL="12700" marR="5080" algn="just">
              <a:lnSpc>
                <a:spcPct val="150000"/>
              </a:lnSpc>
              <a:spcBef>
                <a:spcPts val="340"/>
              </a:spcBef>
            </a:pPr>
            <a:r>
              <a:rPr sz="1500" spc="-5">
                <a:solidFill>
                  <a:srgbClr val="C9B44B"/>
                </a:solidFill>
                <a:latin typeface="微软雅黑"/>
                <a:cs typeface="微软雅黑"/>
              </a:rPr>
              <a:t>随着智能家居的兴起，消费者对厨电产品的智能化需求也日益增长。他们期望产品能够具备智能控制、语音交互、远程控制等功能，以提升使</a:t>
            </a:r>
            <a:r>
              <a:rPr sz="1500" spc="-10">
                <a:solidFill>
                  <a:srgbClr val="C9B44B"/>
                </a:solidFill>
                <a:latin typeface="微软雅黑"/>
                <a:cs typeface="微软雅黑"/>
              </a:rPr>
              <a:t>用体验和生活品质。</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3"/>
            <a:stretch>
              <a:fillRect/>
            </a:stretch>
          </p:blipFill>
          <p:spPr>
            <a:xfrm>
              <a:off x="454963" y="331167"/>
              <a:ext cx="84147" cy="84146"/>
            </a:xfrm>
            <a:prstGeom prst="rect">
              <a:avLst/>
            </a:prstGeom>
          </p:spPr>
        </p:pic>
        <p:pic>
          <p:nvPicPr>
            <p:cNvPr id="16" name="object 16"/>
            <p:cNvPicPr/>
            <p:nvPr/>
          </p:nvPicPr>
          <p:blipFill>
            <a:blip r:embed="rId4"/>
            <a:stretch>
              <a:fillRect/>
            </a:stretch>
          </p:blipFill>
          <p:spPr>
            <a:xfrm>
              <a:off x="575049" y="337742"/>
              <a:ext cx="78137" cy="78136"/>
            </a:xfrm>
            <a:prstGeom prst="rect">
              <a:avLst/>
            </a:prstGeom>
          </p:spPr>
        </p:pic>
        <p:pic>
          <p:nvPicPr>
            <p:cNvPr id="17" name="object 17"/>
            <p:cNvPicPr/>
            <p:nvPr/>
          </p:nvPicPr>
          <p:blipFill>
            <a:blip r:embed="rId5"/>
            <a:stretch>
              <a:fillRect/>
            </a:stretch>
          </p:blipFill>
          <p:spPr>
            <a:xfrm>
              <a:off x="689124" y="339459"/>
              <a:ext cx="74704" cy="74703"/>
            </a:xfrm>
            <a:prstGeom prst="rect">
              <a:avLst/>
            </a:prstGeom>
          </p:spPr>
        </p:pic>
        <p:pic>
          <p:nvPicPr>
            <p:cNvPr id="18" name="object 18"/>
            <p:cNvPicPr/>
            <p:nvPr/>
          </p:nvPicPr>
          <p:blipFill>
            <a:blip r:embed="rId6"/>
            <a:stretch>
              <a:fillRect/>
            </a:stretch>
          </p:blipFill>
          <p:spPr>
            <a:xfrm>
              <a:off x="799767" y="348429"/>
              <a:ext cx="69238" cy="69237"/>
            </a:xfrm>
            <a:prstGeom prst="rect">
              <a:avLst/>
            </a:prstGeom>
          </p:spPr>
        </p:pic>
        <p:pic>
          <p:nvPicPr>
            <p:cNvPr id="19" name="object 19"/>
            <p:cNvPicPr/>
            <p:nvPr/>
          </p:nvPicPr>
          <p:blipFill>
            <a:blip r:embed="rId7"/>
            <a:stretch>
              <a:fillRect/>
            </a:stretch>
          </p:blipFill>
          <p:spPr>
            <a:xfrm>
              <a:off x="904944" y="344296"/>
              <a:ext cx="65594" cy="65593"/>
            </a:xfrm>
            <a:prstGeom prst="rect">
              <a:avLst/>
            </a:prstGeom>
          </p:spPr>
        </p:pic>
        <p:pic>
          <p:nvPicPr>
            <p:cNvPr id="20" name="object 20"/>
            <p:cNvPicPr/>
            <p:nvPr/>
          </p:nvPicPr>
          <p:blipFill>
            <a:blip r:embed="rId4"/>
            <a:stretch>
              <a:fillRect/>
            </a:stretch>
          </p:blipFill>
          <p:spPr>
            <a:xfrm>
              <a:off x="575049" y="455516"/>
              <a:ext cx="78137" cy="78136"/>
            </a:xfrm>
            <a:prstGeom prst="rect">
              <a:avLst/>
            </a:prstGeom>
          </p:spPr>
        </p:pic>
        <p:pic>
          <p:nvPicPr>
            <p:cNvPr id="21" name="object 21"/>
            <p:cNvPicPr/>
            <p:nvPr/>
          </p:nvPicPr>
          <p:blipFill>
            <a:blip r:embed="rId8"/>
            <a:stretch>
              <a:fillRect/>
            </a:stretch>
          </p:blipFill>
          <p:spPr>
            <a:xfrm>
              <a:off x="454963" y="448941"/>
              <a:ext cx="84147" cy="84146"/>
            </a:xfrm>
            <a:prstGeom prst="rect">
              <a:avLst/>
            </a:prstGeom>
          </p:spPr>
        </p:pic>
        <p:pic>
          <p:nvPicPr>
            <p:cNvPr id="22" name="object 22"/>
            <p:cNvPicPr/>
            <p:nvPr/>
          </p:nvPicPr>
          <p:blipFill>
            <a:blip r:embed="rId5"/>
            <a:stretch>
              <a:fillRect/>
            </a:stretch>
          </p:blipFill>
          <p:spPr>
            <a:xfrm>
              <a:off x="689124" y="457232"/>
              <a:ext cx="74703" cy="74704"/>
            </a:xfrm>
            <a:prstGeom prst="rect">
              <a:avLst/>
            </a:prstGeom>
          </p:spPr>
        </p:pic>
        <p:pic>
          <p:nvPicPr>
            <p:cNvPr id="23" name="object 23"/>
            <p:cNvPicPr/>
            <p:nvPr/>
          </p:nvPicPr>
          <p:blipFill>
            <a:blip r:embed="rId9"/>
            <a:stretch>
              <a:fillRect/>
            </a:stretch>
          </p:blipFill>
          <p:spPr>
            <a:xfrm>
              <a:off x="799767" y="466202"/>
              <a:ext cx="69237" cy="69237"/>
            </a:xfrm>
            <a:prstGeom prst="rect">
              <a:avLst/>
            </a:prstGeom>
          </p:spPr>
        </p:pic>
        <p:pic>
          <p:nvPicPr>
            <p:cNvPr id="24" name="object 24"/>
            <p:cNvPicPr/>
            <p:nvPr/>
          </p:nvPicPr>
          <p:blipFill>
            <a:blip r:embed="rId7"/>
            <a:stretch>
              <a:fillRect/>
            </a:stretch>
          </p:blipFill>
          <p:spPr>
            <a:xfrm>
              <a:off x="904944" y="462069"/>
              <a:ext cx="65594" cy="65594"/>
            </a:xfrm>
            <a:prstGeom prst="rect">
              <a:avLst/>
            </a:prstGeom>
          </p:spPr>
        </p:pic>
        <p:pic>
          <p:nvPicPr>
            <p:cNvPr id="25" name="object 25"/>
            <p:cNvPicPr/>
            <p:nvPr/>
          </p:nvPicPr>
          <p:blipFill>
            <a:blip r:embed="rId8"/>
            <a:stretch>
              <a:fillRect/>
            </a:stretch>
          </p:blipFill>
          <p:spPr>
            <a:xfrm>
              <a:off x="454963" y="566714"/>
              <a:ext cx="84147" cy="84146"/>
            </a:xfrm>
            <a:prstGeom prst="rect">
              <a:avLst/>
            </a:prstGeom>
          </p:spPr>
        </p:pic>
        <p:pic>
          <p:nvPicPr>
            <p:cNvPr id="26" name="object 26"/>
            <p:cNvPicPr/>
            <p:nvPr/>
          </p:nvPicPr>
          <p:blipFill>
            <a:blip r:embed="rId10"/>
            <a:stretch>
              <a:fillRect/>
            </a:stretch>
          </p:blipFill>
          <p:spPr>
            <a:xfrm>
              <a:off x="575049" y="573290"/>
              <a:ext cx="78137" cy="78136"/>
            </a:xfrm>
            <a:prstGeom prst="rect">
              <a:avLst/>
            </a:prstGeom>
          </p:spPr>
        </p:pic>
        <p:pic>
          <p:nvPicPr>
            <p:cNvPr id="27" name="object 27"/>
            <p:cNvPicPr/>
            <p:nvPr/>
          </p:nvPicPr>
          <p:blipFill>
            <a:blip r:embed="rId11"/>
            <a:stretch>
              <a:fillRect/>
            </a:stretch>
          </p:blipFill>
          <p:spPr>
            <a:xfrm>
              <a:off x="689124" y="575006"/>
              <a:ext cx="74703" cy="74704"/>
            </a:xfrm>
            <a:prstGeom prst="rect">
              <a:avLst/>
            </a:prstGeom>
          </p:spPr>
        </p:pic>
        <p:pic>
          <p:nvPicPr>
            <p:cNvPr id="28" name="object 28"/>
            <p:cNvPicPr/>
            <p:nvPr/>
          </p:nvPicPr>
          <p:blipFill>
            <a:blip r:embed="rId9"/>
            <a:stretch>
              <a:fillRect/>
            </a:stretch>
          </p:blipFill>
          <p:spPr>
            <a:xfrm>
              <a:off x="799767" y="583976"/>
              <a:ext cx="69237" cy="69237"/>
            </a:xfrm>
            <a:prstGeom prst="rect">
              <a:avLst/>
            </a:prstGeom>
          </p:spPr>
        </p:pic>
        <p:pic>
          <p:nvPicPr>
            <p:cNvPr id="29" name="object 29"/>
            <p:cNvPicPr/>
            <p:nvPr/>
          </p:nvPicPr>
          <p:blipFill>
            <a:blip r:embed="rId7"/>
            <a:stretch>
              <a:fillRect/>
            </a:stretch>
          </p:blipFill>
          <p:spPr>
            <a:xfrm>
              <a:off x="904944" y="579843"/>
              <a:ext cx="65594" cy="65594"/>
            </a:xfrm>
            <a:prstGeom prst="rect">
              <a:avLst/>
            </a:prstGeom>
          </p:spPr>
        </p:pic>
        <p:pic>
          <p:nvPicPr>
            <p:cNvPr id="30" name="object 30"/>
            <p:cNvPicPr/>
            <p:nvPr/>
          </p:nvPicPr>
          <p:blipFill>
            <a:blip r:embed="rId3"/>
            <a:stretch>
              <a:fillRect/>
            </a:stretch>
          </p:blipFill>
          <p:spPr>
            <a:xfrm>
              <a:off x="454963" y="684488"/>
              <a:ext cx="84147" cy="84146"/>
            </a:xfrm>
            <a:prstGeom prst="rect">
              <a:avLst/>
            </a:prstGeom>
          </p:spPr>
        </p:pic>
        <p:pic>
          <p:nvPicPr>
            <p:cNvPr id="31" name="object 31"/>
            <p:cNvPicPr/>
            <p:nvPr/>
          </p:nvPicPr>
          <p:blipFill>
            <a:blip r:embed="rId10"/>
            <a:stretch>
              <a:fillRect/>
            </a:stretch>
          </p:blipFill>
          <p:spPr>
            <a:xfrm>
              <a:off x="575049" y="691063"/>
              <a:ext cx="78137" cy="78136"/>
            </a:xfrm>
            <a:prstGeom prst="rect">
              <a:avLst/>
            </a:prstGeom>
          </p:spPr>
        </p:pic>
        <p:pic>
          <p:nvPicPr>
            <p:cNvPr id="32" name="object 32"/>
            <p:cNvPicPr/>
            <p:nvPr/>
          </p:nvPicPr>
          <p:blipFill>
            <a:blip r:embed="rId5"/>
            <a:stretch>
              <a:fillRect/>
            </a:stretch>
          </p:blipFill>
          <p:spPr>
            <a:xfrm>
              <a:off x="689124" y="692780"/>
              <a:ext cx="74703" cy="74704"/>
            </a:xfrm>
            <a:prstGeom prst="rect">
              <a:avLst/>
            </a:prstGeom>
          </p:spPr>
        </p:pic>
        <p:pic>
          <p:nvPicPr>
            <p:cNvPr id="33" name="object 33"/>
            <p:cNvPicPr/>
            <p:nvPr/>
          </p:nvPicPr>
          <p:blipFill>
            <a:blip r:embed="rId6"/>
            <a:stretch>
              <a:fillRect/>
            </a:stretch>
          </p:blipFill>
          <p:spPr>
            <a:xfrm>
              <a:off x="799767" y="701750"/>
              <a:ext cx="69237" cy="69237"/>
            </a:xfrm>
            <a:prstGeom prst="rect">
              <a:avLst/>
            </a:prstGeom>
          </p:spPr>
        </p:pic>
        <p:pic>
          <p:nvPicPr>
            <p:cNvPr id="34" name="object 34"/>
            <p:cNvPicPr/>
            <p:nvPr/>
          </p:nvPicPr>
          <p:blipFill>
            <a:blip r:embed="rId7"/>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消费者需求特点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73195" y="1044365"/>
            <a:ext cx="669925" cy="5814060"/>
            <a:chOff x="873195" y="1044365"/>
            <a:chExt cx="669925" cy="5814060"/>
          </a:xfrm>
        </p:grpSpPr>
        <p:sp>
          <p:nvSpPr>
            <p:cNvPr id="3" name="object 3"/>
            <p:cNvSpPr/>
            <p:nvPr/>
          </p:nvSpPr>
          <p:spPr>
            <a:xfrm>
              <a:off x="1171079" y="1044371"/>
              <a:ext cx="76200" cy="5814060"/>
            </a:xfrm>
            <a:custGeom>
              <a:rect l="l" t="t" r="r" b="b"/>
              <a:pathLst>
                <a:path w="76200" h="5814059">
                  <a:moveTo>
                    <a:pt x="76200" y="38100"/>
                  </a:move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28575" y="74282"/>
                  </a:lnTo>
                  <a:lnTo>
                    <a:pt x="28575" y="5813628"/>
                  </a:lnTo>
                  <a:lnTo>
                    <a:pt x="38100" y="5813628"/>
                  </a:lnTo>
                  <a:lnTo>
                    <a:pt x="47625" y="5813628"/>
                  </a:lnTo>
                  <a:lnTo>
                    <a:pt x="47625" y="76200"/>
                  </a:lnTo>
                  <a:lnTo>
                    <a:pt x="47625" y="74282"/>
                  </a:lnTo>
                  <a:lnTo>
                    <a:pt x="52933" y="73202"/>
                  </a:lnTo>
                  <a:lnTo>
                    <a:pt x="65036" y="65036"/>
                  </a:lnTo>
                  <a:lnTo>
                    <a:pt x="71678" y="55206"/>
                  </a:lnTo>
                  <a:lnTo>
                    <a:pt x="73202" y="52933"/>
                  </a:lnTo>
                  <a:lnTo>
                    <a:pt x="76200" y="38100"/>
                  </a:lnTo>
                  <a:close/>
                </a:path>
              </a:pathLst>
            </a:custGeom>
            <a:solidFill>
              <a:srgbClr val="C9B67E"/>
            </a:solidFill>
          </p:spPr>
          <p:txBody>
            <a:bodyPr wrap="square" lIns="0" tIns="0" rIns="0" bIns="0" rtlCol="0"/>
            <a:lstStyle/>
            <a:p/>
          </p:txBody>
        </p:sp>
        <p:sp>
          <p:nvSpPr>
            <p:cNvPr id="4" name="object 4"/>
            <p:cNvSpPr/>
            <p:nvPr/>
          </p:nvSpPr>
          <p:spPr>
            <a:xfrm>
              <a:off x="873195" y="1332346"/>
              <a:ext cx="669925" cy="669925"/>
            </a:xfrm>
            <a:custGeom>
              <a:rect l="l" t="t" r="r" b="b"/>
              <a:pathLst>
                <a:path w="669925" h="669925">
                  <a:moveTo>
                    <a:pt x="334738" y="0"/>
                  </a:moveTo>
                  <a:close/>
                </a:path>
                <a:path w="669925" h="669925">
                  <a:moveTo>
                    <a:pt x="669478" y="334739"/>
                  </a:moveTo>
                  <a:lnTo>
                    <a:pt x="0" y="334739"/>
                  </a:lnTo>
                  <a:lnTo>
                    <a:pt x="3629" y="285273"/>
                  </a:lnTo>
                  <a:lnTo>
                    <a:pt x="14173" y="238061"/>
                  </a:lnTo>
                  <a:lnTo>
                    <a:pt x="31112" y="193621"/>
                  </a:lnTo>
                  <a:lnTo>
                    <a:pt x="53929" y="152469"/>
                  </a:lnTo>
                  <a:lnTo>
                    <a:pt x="82106" y="115125"/>
                  </a:lnTo>
                  <a:lnTo>
                    <a:pt x="115126" y="82105"/>
                  </a:lnTo>
                  <a:lnTo>
                    <a:pt x="152471" y="53928"/>
                  </a:lnTo>
                  <a:lnTo>
                    <a:pt x="193622" y="31111"/>
                  </a:lnTo>
                  <a:lnTo>
                    <a:pt x="238063" y="14172"/>
                  </a:lnTo>
                  <a:lnTo>
                    <a:pt x="285275" y="3629"/>
                  </a:lnTo>
                  <a:lnTo>
                    <a:pt x="334738" y="0"/>
                  </a:lnTo>
                  <a:lnTo>
                    <a:pt x="384204" y="3629"/>
                  </a:lnTo>
                  <a:lnTo>
                    <a:pt x="431416" y="14172"/>
                  </a:lnTo>
                  <a:lnTo>
                    <a:pt x="475856" y="31111"/>
                  </a:lnTo>
                  <a:lnTo>
                    <a:pt x="517007" y="53928"/>
                  </a:lnTo>
                  <a:lnTo>
                    <a:pt x="554352" y="82106"/>
                  </a:lnTo>
                  <a:lnTo>
                    <a:pt x="587372" y="115125"/>
                  </a:lnTo>
                  <a:lnTo>
                    <a:pt x="615549" y="152470"/>
                  </a:lnTo>
                  <a:lnTo>
                    <a:pt x="638366" y="193621"/>
                  </a:lnTo>
                  <a:lnTo>
                    <a:pt x="655305" y="238062"/>
                  </a:lnTo>
                  <a:lnTo>
                    <a:pt x="665848" y="285273"/>
                  </a:lnTo>
                  <a:lnTo>
                    <a:pt x="669478" y="334739"/>
                  </a:lnTo>
                  <a:close/>
                </a:path>
                <a:path w="669925" h="669925">
                  <a:moveTo>
                    <a:pt x="334739" y="669477"/>
                  </a:moveTo>
                  <a:lnTo>
                    <a:pt x="285273" y="665848"/>
                  </a:lnTo>
                  <a:lnTo>
                    <a:pt x="238062" y="655305"/>
                  </a:lnTo>
                  <a:lnTo>
                    <a:pt x="193621" y="638366"/>
                  </a:lnTo>
                  <a:lnTo>
                    <a:pt x="152470" y="615549"/>
                  </a:lnTo>
                  <a:lnTo>
                    <a:pt x="115125" y="587371"/>
                  </a:lnTo>
                  <a:lnTo>
                    <a:pt x="82106" y="554352"/>
                  </a:lnTo>
                  <a:lnTo>
                    <a:pt x="53928" y="517007"/>
                  </a:lnTo>
                  <a:lnTo>
                    <a:pt x="31111" y="475856"/>
                  </a:lnTo>
                  <a:lnTo>
                    <a:pt x="14172" y="431415"/>
                  </a:lnTo>
                  <a:lnTo>
                    <a:pt x="3629" y="384204"/>
                  </a:lnTo>
                  <a:lnTo>
                    <a:pt x="0" y="334739"/>
                  </a:lnTo>
                  <a:lnTo>
                    <a:pt x="669478" y="334739"/>
                  </a:lnTo>
                  <a:lnTo>
                    <a:pt x="665848" y="384204"/>
                  </a:lnTo>
                  <a:lnTo>
                    <a:pt x="655305" y="431416"/>
                  </a:lnTo>
                  <a:lnTo>
                    <a:pt x="638366" y="475856"/>
                  </a:lnTo>
                  <a:lnTo>
                    <a:pt x="615549" y="517007"/>
                  </a:lnTo>
                  <a:lnTo>
                    <a:pt x="587372" y="554352"/>
                  </a:lnTo>
                  <a:lnTo>
                    <a:pt x="554352" y="587372"/>
                  </a:lnTo>
                  <a:lnTo>
                    <a:pt x="517007" y="615549"/>
                  </a:lnTo>
                  <a:lnTo>
                    <a:pt x="475856" y="638366"/>
                  </a:lnTo>
                  <a:lnTo>
                    <a:pt x="431416" y="655305"/>
                  </a:lnTo>
                  <a:lnTo>
                    <a:pt x="384204" y="665848"/>
                  </a:lnTo>
                  <a:lnTo>
                    <a:pt x="334739" y="669477"/>
                  </a:lnTo>
                  <a:close/>
                </a:path>
              </a:pathLst>
            </a:custGeom>
            <a:solidFill>
              <a:srgbClr val="C29844">
                <a:alpha val="41960"/>
              </a:srgbClr>
            </a:solidFill>
          </p:spPr>
          <p:txBody>
            <a:bodyPr wrap="square" lIns="0" tIns="0" rIns="0" bIns="0" rtlCol="0"/>
            <a:lstStyle/>
            <a:p/>
          </p:txBody>
        </p:sp>
        <p:sp>
          <p:nvSpPr>
            <p:cNvPr id="5" name="object 5"/>
            <p:cNvSpPr/>
            <p:nvPr/>
          </p:nvSpPr>
          <p:spPr>
            <a:xfrm>
              <a:off x="988281" y="1447431"/>
              <a:ext cx="439420" cy="439420"/>
            </a:xfrm>
            <a:custGeom>
              <a:rect l="l" t="t" r="r" b="b"/>
              <a:pathLst>
                <a:path w="439419" h="439419">
                  <a:moveTo>
                    <a:pt x="219652" y="0"/>
                  </a:moveTo>
                  <a:close/>
                </a:path>
                <a:path w="439419" h="439419">
                  <a:moveTo>
                    <a:pt x="439305" y="219652"/>
                  </a:moveTo>
                  <a:lnTo>
                    <a:pt x="0" y="219652"/>
                  </a:lnTo>
                  <a:lnTo>
                    <a:pt x="4462" y="175384"/>
                  </a:lnTo>
                  <a:lnTo>
                    <a:pt x="17261" y="134153"/>
                  </a:lnTo>
                  <a:lnTo>
                    <a:pt x="37513" y="96842"/>
                  </a:lnTo>
                  <a:lnTo>
                    <a:pt x="64335" y="64334"/>
                  </a:lnTo>
                  <a:lnTo>
                    <a:pt x="96843" y="37513"/>
                  </a:lnTo>
                  <a:lnTo>
                    <a:pt x="134154" y="17261"/>
                  </a:lnTo>
                  <a:lnTo>
                    <a:pt x="175385" y="4462"/>
                  </a:lnTo>
                  <a:lnTo>
                    <a:pt x="219652" y="0"/>
                  </a:lnTo>
                  <a:lnTo>
                    <a:pt x="263920" y="4462"/>
                  </a:lnTo>
                  <a:lnTo>
                    <a:pt x="305151" y="17261"/>
                  </a:lnTo>
                  <a:lnTo>
                    <a:pt x="342462" y="37513"/>
                  </a:lnTo>
                  <a:lnTo>
                    <a:pt x="374970" y="64334"/>
                  </a:lnTo>
                  <a:lnTo>
                    <a:pt x="401791" y="96842"/>
                  </a:lnTo>
                  <a:lnTo>
                    <a:pt x="422043" y="134153"/>
                  </a:lnTo>
                  <a:lnTo>
                    <a:pt x="434842" y="175384"/>
                  </a:lnTo>
                  <a:lnTo>
                    <a:pt x="439305" y="219652"/>
                  </a:lnTo>
                  <a:close/>
                </a:path>
                <a:path w="439419" h="439419">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5" y="219652"/>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C9B67E"/>
            </a:solidFill>
          </p:spPr>
          <p:txBody>
            <a:bodyPr wrap="square" lIns="0" tIns="0" rIns="0" bIns="0" rtlCol="0"/>
            <a:lstStyle/>
            <a:p/>
          </p:txBody>
        </p:sp>
      </p:grpSp>
      <p:sp>
        <p:nvSpPr>
          <p:cNvPr id="6" name="object 6"/>
          <p:cNvSpPr/>
          <p:nvPr/>
        </p:nvSpPr>
        <p:spPr>
          <a:xfrm>
            <a:off x="1900923" y="1308912"/>
            <a:ext cx="9441180" cy="645160"/>
          </a:xfrm>
          <a:custGeom>
            <a:rect l="l" t="t" r="r" b="b"/>
            <a:pathLst>
              <a:path w="9441180" h="645160">
                <a:moveTo>
                  <a:pt x="9440837" y="107429"/>
                </a:moveTo>
                <a:lnTo>
                  <a:pt x="9432392" y="65608"/>
                </a:lnTo>
                <a:lnTo>
                  <a:pt x="9409379" y="31457"/>
                </a:lnTo>
                <a:lnTo>
                  <a:pt x="9375229" y="8445"/>
                </a:lnTo>
                <a:lnTo>
                  <a:pt x="9333408" y="0"/>
                </a:lnTo>
                <a:lnTo>
                  <a:pt x="358533" y="0"/>
                </a:lnTo>
                <a:lnTo>
                  <a:pt x="316712" y="8445"/>
                </a:lnTo>
                <a:lnTo>
                  <a:pt x="282575" y="31457"/>
                </a:lnTo>
                <a:lnTo>
                  <a:pt x="259549" y="65608"/>
                </a:lnTo>
                <a:lnTo>
                  <a:pt x="251104" y="107429"/>
                </a:lnTo>
                <a:lnTo>
                  <a:pt x="251104" y="211797"/>
                </a:lnTo>
                <a:lnTo>
                  <a:pt x="0" y="322275"/>
                </a:lnTo>
                <a:lnTo>
                  <a:pt x="251104" y="432765"/>
                </a:lnTo>
                <a:lnTo>
                  <a:pt x="251104" y="537121"/>
                </a:lnTo>
                <a:lnTo>
                  <a:pt x="259549" y="578942"/>
                </a:lnTo>
                <a:lnTo>
                  <a:pt x="282575" y="613079"/>
                </a:lnTo>
                <a:lnTo>
                  <a:pt x="316712" y="636104"/>
                </a:lnTo>
                <a:lnTo>
                  <a:pt x="358533" y="644550"/>
                </a:lnTo>
                <a:lnTo>
                  <a:pt x="9333408" y="644550"/>
                </a:lnTo>
                <a:lnTo>
                  <a:pt x="9375229" y="636104"/>
                </a:lnTo>
                <a:lnTo>
                  <a:pt x="9409379" y="613079"/>
                </a:lnTo>
                <a:lnTo>
                  <a:pt x="9432392" y="578942"/>
                </a:lnTo>
                <a:lnTo>
                  <a:pt x="9440837" y="537121"/>
                </a:lnTo>
                <a:lnTo>
                  <a:pt x="9440837" y="107429"/>
                </a:lnTo>
                <a:close/>
              </a:path>
            </a:pathLst>
          </a:custGeom>
          <a:solidFill>
            <a:srgbClr val="C29844"/>
          </a:solidFill>
        </p:spPr>
        <p:txBody>
          <a:bodyPr wrap="square" lIns="0" tIns="0" rIns="0" bIns="0" rtlCol="0"/>
          <a:lstStyle/>
          <a:p/>
        </p:txBody>
      </p:sp>
      <p:sp>
        <p:nvSpPr>
          <p:cNvPr id="7" name="object 7"/>
          <p:cNvSpPr/>
          <p:nvPr/>
        </p:nvSpPr>
        <p:spPr>
          <a:xfrm>
            <a:off x="1900923" y="3067329"/>
            <a:ext cx="9441180" cy="645160"/>
          </a:xfrm>
          <a:custGeom>
            <a:rect l="l" t="t" r="r" b="b"/>
            <a:pathLst>
              <a:path w="9441180" h="645160">
                <a:moveTo>
                  <a:pt x="9440837" y="107429"/>
                </a:moveTo>
                <a:lnTo>
                  <a:pt x="9432392" y="65620"/>
                </a:lnTo>
                <a:lnTo>
                  <a:pt x="9409379" y="31470"/>
                </a:lnTo>
                <a:lnTo>
                  <a:pt x="9375229" y="8445"/>
                </a:lnTo>
                <a:lnTo>
                  <a:pt x="9333408" y="0"/>
                </a:lnTo>
                <a:lnTo>
                  <a:pt x="358533" y="0"/>
                </a:lnTo>
                <a:lnTo>
                  <a:pt x="316712" y="8445"/>
                </a:lnTo>
                <a:lnTo>
                  <a:pt x="282575" y="31470"/>
                </a:lnTo>
                <a:lnTo>
                  <a:pt x="259549" y="65620"/>
                </a:lnTo>
                <a:lnTo>
                  <a:pt x="251104" y="107429"/>
                </a:lnTo>
                <a:lnTo>
                  <a:pt x="251104" y="211797"/>
                </a:lnTo>
                <a:lnTo>
                  <a:pt x="0" y="322275"/>
                </a:lnTo>
                <a:lnTo>
                  <a:pt x="251104" y="432777"/>
                </a:lnTo>
                <a:lnTo>
                  <a:pt x="251104" y="537121"/>
                </a:lnTo>
                <a:lnTo>
                  <a:pt x="259549" y="578942"/>
                </a:lnTo>
                <a:lnTo>
                  <a:pt x="282575" y="613092"/>
                </a:lnTo>
                <a:lnTo>
                  <a:pt x="316712" y="636104"/>
                </a:lnTo>
                <a:lnTo>
                  <a:pt x="358533" y="644550"/>
                </a:lnTo>
                <a:lnTo>
                  <a:pt x="9333408" y="644550"/>
                </a:lnTo>
                <a:lnTo>
                  <a:pt x="9375229" y="636104"/>
                </a:lnTo>
                <a:lnTo>
                  <a:pt x="9409379" y="613092"/>
                </a:lnTo>
                <a:lnTo>
                  <a:pt x="9432392" y="578942"/>
                </a:lnTo>
                <a:lnTo>
                  <a:pt x="9440837" y="537121"/>
                </a:lnTo>
                <a:lnTo>
                  <a:pt x="9440837" y="107429"/>
                </a:lnTo>
                <a:close/>
              </a:path>
            </a:pathLst>
          </a:custGeom>
          <a:solidFill>
            <a:srgbClr val="C29844"/>
          </a:solidFill>
        </p:spPr>
        <p:txBody>
          <a:bodyPr wrap="square" lIns="0" tIns="0" rIns="0" bIns="0" rtlCol="0"/>
          <a:lstStyle/>
          <a:p/>
        </p:txBody>
      </p:sp>
      <p:sp>
        <p:nvSpPr>
          <p:cNvPr id="8" name="object 8"/>
          <p:cNvSpPr/>
          <p:nvPr/>
        </p:nvSpPr>
        <p:spPr>
          <a:xfrm>
            <a:off x="1900923" y="4825758"/>
            <a:ext cx="9441180" cy="645160"/>
          </a:xfrm>
          <a:custGeom>
            <a:rect l="l" t="t" r="r" b="b"/>
            <a:pathLst>
              <a:path w="9441180" h="645160">
                <a:moveTo>
                  <a:pt x="9440837" y="107416"/>
                </a:moveTo>
                <a:lnTo>
                  <a:pt x="9432392" y="65608"/>
                </a:lnTo>
                <a:lnTo>
                  <a:pt x="9409379" y="31457"/>
                </a:lnTo>
                <a:lnTo>
                  <a:pt x="9375229" y="8432"/>
                </a:lnTo>
                <a:lnTo>
                  <a:pt x="9333408" y="0"/>
                </a:lnTo>
                <a:lnTo>
                  <a:pt x="358533" y="0"/>
                </a:lnTo>
                <a:lnTo>
                  <a:pt x="316712" y="8432"/>
                </a:lnTo>
                <a:lnTo>
                  <a:pt x="282575" y="31457"/>
                </a:lnTo>
                <a:lnTo>
                  <a:pt x="259549" y="65608"/>
                </a:lnTo>
                <a:lnTo>
                  <a:pt x="251104" y="107416"/>
                </a:lnTo>
                <a:lnTo>
                  <a:pt x="251104" y="211785"/>
                </a:lnTo>
                <a:lnTo>
                  <a:pt x="0" y="322275"/>
                </a:lnTo>
                <a:lnTo>
                  <a:pt x="251104" y="432765"/>
                </a:lnTo>
                <a:lnTo>
                  <a:pt x="251104" y="537121"/>
                </a:lnTo>
                <a:lnTo>
                  <a:pt x="259549" y="578929"/>
                </a:lnTo>
                <a:lnTo>
                  <a:pt x="282575" y="613079"/>
                </a:lnTo>
                <a:lnTo>
                  <a:pt x="316712" y="636104"/>
                </a:lnTo>
                <a:lnTo>
                  <a:pt x="358533" y="644537"/>
                </a:lnTo>
                <a:lnTo>
                  <a:pt x="9333408" y="644537"/>
                </a:lnTo>
                <a:lnTo>
                  <a:pt x="9375229" y="636104"/>
                </a:lnTo>
                <a:lnTo>
                  <a:pt x="9409379" y="613079"/>
                </a:lnTo>
                <a:lnTo>
                  <a:pt x="9432392" y="578929"/>
                </a:lnTo>
                <a:lnTo>
                  <a:pt x="9440837" y="537121"/>
                </a:lnTo>
                <a:lnTo>
                  <a:pt x="9440837" y="107416"/>
                </a:lnTo>
                <a:close/>
              </a:path>
            </a:pathLst>
          </a:custGeom>
          <a:solidFill>
            <a:srgbClr val="C29844"/>
          </a:solidFill>
        </p:spPr>
        <p:txBody>
          <a:bodyPr wrap="square" lIns="0" tIns="0" rIns="0" bIns="0" rtlCol="0"/>
          <a:lstStyle/>
          <a:p/>
        </p:txBody>
      </p:sp>
      <p:sp>
        <p:nvSpPr>
          <p:cNvPr id="9" name="object 9"/>
          <p:cNvSpPr txBox="1"/>
          <p:nvPr/>
        </p:nvSpPr>
        <p:spPr>
          <a:xfrm>
            <a:off x="2247927" y="1480070"/>
            <a:ext cx="8978900" cy="4702175"/>
          </a:xfrm>
          <a:prstGeom prst="rect">
            <a:avLst/>
          </a:prstGeom>
        </p:spPr>
        <p:txBody>
          <a:bodyPr vert="horz" wrap="square" lIns="0" tIns="12700" rIns="0" bIns="0" rtlCol="0">
            <a:spAutoFit/>
          </a:bodyPr>
          <a:lstStyle/>
          <a:p>
            <a:pPr marL="24130">
              <a:lnSpc>
                <a:spcPct val="100000"/>
              </a:lnSpc>
              <a:spcBef>
                <a:spcPts val="100"/>
              </a:spcBef>
            </a:pPr>
            <a:r>
              <a:rPr sz="1800" b="1" spc="-10">
                <a:solidFill>
                  <a:srgbClr val="FFFFFF"/>
                </a:solidFill>
                <a:latin typeface="微软雅黑"/>
                <a:cs typeface="微软雅黑"/>
              </a:rPr>
              <a:t>智能化发展</a:t>
            </a:r>
            <a:endParaRPr sz="1800">
              <a:latin typeface="微软雅黑"/>
              <a:cs typeface="微软雅黑"/>
            </a:endParaRPr>
          </a:p>
          <a:p>
            <a:pPr marL="12700" marR="5080">
              <a:lnSpc>
                <a:spcPct val="140000"/>
              </a:lnSpc>
              <a:spcBef>
                <a:spcPts val="2105"/>
              </a:spcBef>
            </a:pPr>
            <a:r>
              <a:rPr sz="1500" spc="-5">
                <a:solidFill>
                  <a:srgbClr val="C9B44B"/>
                </a:solidFill>
                <a:latin typeface="微软雅黑"/>
                <a:cs typeface="微软雅黑"/>
              </a:rPr>
              <a:t>未来厨电行业将更加注重产品的智能化发展，通过引入人工智能、物联网等技术，实现产品的智能控制、智能识别、智能推荐等功能，提升产品的便捷性和使用体验。</a:t>
            </a:r>
            <a:endParaRPr sz="1500">
              <a:latin typeface="微软雅黑"/>
              <a:cs typeface="微软雅黑"/>
            </a:endParaRPr>
          </a:p>
          <a:p>
            <a:pPr>
              <a:lnSpc>
                <a:spcPct val="100000"/>
              </a:lnSpc>
              <a:spcBef>
                <a:spcPts val="10"/>
              </a:spcBef>
            </a:pPr>
            <a:endParaRPr sz="2550">
              <a:latin typeface="微软雅黑"/>
              <a:cs typeface="微软雅黑"/>
            </a:endParaRPr>
          </a:p>
          <a:p>
            <a:pPr marL="44450">
              <a:lnSpc>
                <a:spcPct val="100000"/>
              </a:lnSpc>
            </a:pPr>
            <a:r>
              <a:rPr sz="1800" b="1" spc="-10">
                <a:solidFill>
                  <a:srgbClr val="FFFFFF"/>
                </a:solidFill>
                <a:latin typeface="微软雅黑"/>
                <a:cs typeface="微软雅黑"/>
              </a:rPr>
              <a:t>绿色环保趋势</a:t>
            </a:r>
            <a:endParaRPr sz="1800">
              <a:latin typeface="微软雅黑"/>
              <a:cs typeface="微软雅黑"/>
            </a:endParaRPr>
          </a:p>
          <a:p>
            <a:pPr marL="12700" marR="5080">
              <a:lnSpc>
                <a:spcPct val="140000"/>
              </a:lnSpc>
              <a:spcBef>
                <a:spcPts val="2039"/>
              </a:spcBef>
            </a:pPr>
            <a:r>
              <a:rPr sz="1500" spc="-5">
                <a:solidFill>
                  <a:srgbClr val="C9B44B"/>
                </a:solidFill>
                <a:latin typeface="微软雅黑"/>
                <a:cs typeface="微软雅黑"/>
              </a:rPr>
              <a:t>随着环保意识的提高，未来厨电行业将更加注重产品的环保性能。企业将积极采用环保材料和技术，降低产品能耗和排放，推动厨电行业的绿色可持续发展。</a:t>
            </a:r>
            <a:endParaRPr sz="1500">
              <a:latin typeface="微软雅黑"/>
              <a:cs typeface="微软雅黑"/>
            </a:endParaRPr>
          </a:p>
          <a:p>
            <a:pPr>
              <a:lnSpc>
                <a:spcPct val="100000"/>
              </a:lnSpc>
              <a:spcBef>
                <a:spcPts val="90"/>
              </a:spcBef>
            </a:pPr>
            <a:endParaRPr sz="2450">
              <a:latin typeface="微软雅黑"/>
              <a:cs typeface="微软雅黑"/>
            </a:endParaRPr>
          </a:p>
          <a:p>
            <a:pPr marL="80645">
              <a:lnSpc>
                <a:spcPct val="100000"/>
              </a:lnSpc>
            </a:pPr>
            <a:r>
              <a:rPr sz="1800" b="1" spc="-10">
                <a:solidFill>
                  <a:srgbClr val="FFFFFF"/>
                </a:solidFill>
                <a:latin typeface="微软雅黑"/>
                <a:cs typeface="微软雅黑"/>
              </a:rPr>
              <a:t>个性化定制趋势</a:t>
            </a:r>
            <a:endParaRPr sz="1800">
              <a:latin typeface="微软雅黑"/>
              <a:cs typeface="微软雅黑"/>
            </a:endParaRPr>
          </a:p>
          <a:p>
            <a:pPr marL="12700" marR="5080">
              <a:lnSpc>
                <a:spcPct val="140000"/>
              </a:lnSpc>
              <a:spcBef>
                <a:spcPts val="1760"/>
              </a:spcBef>
            </a:pPr>
            <a:r>
              <a:rPr sz="1500" spc="-5">
                <a:solidFill>
                  <a:srgbClr val="C9B44B"/>
                </a:solidFill>
                <a:latin typeface="微软雅黑"/>
                <a:cs typeface="微软雅黑"/>
              </a:rPr>
              <a:t>消费者需求的多样化将推动厨电行业向个性化定制方向发展。企业将通过提供定制化服务，满足消费者对产品功能、外观、尺寸等方面的个性化需求。</a:t>
            </a:r>
            <a:endParaRPr sz="1500">
              <a:latin typeface="微软雅黑"/>
              <a:cs typeface="微软雅黑"/>
            </a:endParaRPr>
          </a:p>
        </p:txBody>
      </p:sp>
      <p:grpSp>
        <p:nvGrpSpPr>
          <p:cNvPr id="10" name="object 10"/>
          <p:cNvGrpSpPr/>
          <p:nvPr/>
        </p:nvGrpSpPr>
        <p:grpSpPr>
          <a:xfrm>
            <a:off x="873195" y="3067326"/>
            <a:ext cx="669925" cy="669925"/>
            <a:chOff x="873195" y="3067326"/>
            <a:chExt cx="669925" cy="669925"/>
          </a:xfrm>
        </p:grpSpPr>
        <p:sp>
          <p:nvSpPr>
            <p:cNvPr id="11" name="object 11"/>
            <p:cNvSpPr/>
            <p:nvPr/>
          </p:nvSpPr>
          <p:spPr>
            <a:xfrm>
              <a:off x="873195" y="306732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1"/>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7"/>
                  </a:moveTo>
                  <a:lnTo>
                    <a:pt x="285273" y="665847"/>
                  </a:lnTo>
                  <a:lnTo>
                    <a:pt x="238062" y="655304"/>
                  </a:lnTo>
                  <a:lnTo>
                    <a:pt x="193621" y="638365"/>
                  </a:lnTo>
                  <a:lnTo>
                    <a:pt x="152470" y="615548"/>
                  </a:lnTo>
                  <a:lnTo>
                    <a:pt x="115125" y="587371"/>
                  </a:lnTo>
                  <a:lnTo>
                    <a:pt x="82106" y="554351"/>
                  </a:lnTo>
                  <a:lnTo>
                    <a:pt x="53928" y="517007"/>
                  </a:lnTo>
                  <a:lnTo>
                    <a:pt x="31111" y="475855"/>
                  </a:lnTo>
                  <a:lnTo>
                    <a:pt x="14172" y="431415"/>
                  </a:lnTo>
                  <a:lnTo>
                    <a:pt x="3629" y="384203"/>
                  </a:lnTo>
                  <a:lnTo>
                    <a:pt x="0" y="334738"/>
                  </a:lnTo>
                  <a:lnTo>
                    <a:pt x="669477" y="334739"/>
                  </a:lnTo>
                  <a:lnTo>
                    <a:pt x="665848" y="384203"/>
                  </a:lnTo>
                  <a:lnTo>
                    <a:pt x="655305" y="431415"/>
                  </a:lnTo>
                  <a:lnTo>
                    <a:pt x="638366" y="475855"/>
                  </a:lnTo>
                  <a:lnTo>
                    <a:pt x="615549" y="517007"/>
                  </a:lnTo>
                  <a:lnTo>
                    <a:pt x="587372" y="554351"/>
                  </a:lnTo>
                  <a:lnTo>
                    <a:pt x="554352" y="587371"/>
                  </a:lnTo>
                  <a:lnTo>
                    <a:pt x="517007" y="615548"/>
                  </a:lnTo>
                  <a:lnTo>
                    <a:pt x="475856" y="638366"/>
                  </a:lnTo>
                  <a:lnTo>
                    <a:pt x="431416" y="655305"/>
                  </a:lnTo>
                  <a:lnTo>
                    <a:pt x="384204" y="665848"/>
                  </a:lnTo>
                  <a:lnTo>
                    <a:pt x="334739" y="669477"/>
                  </a:lnTo>
                  <a:close/>
                </a:path>
              </a:pathLst>
            </a:custGeom>
            <a:solidFill>
              <a:srgbClr val="C29844">
                <a:alpha val="41960"/>
              </a:srgbClr>
            </a:solidFill>
          </p:spPr>
          <p:txBody>
            <a:bodyPr wrap="square" lIns="0" tIns="0" rIns="0" bIns="0" rtlCol="0"/>
            <a:lstStyle/>
            <a:p/>
          </p:txBody>
        </p:sp>
        <p:sp>
          <p:nvSpPr>
            <p:cNvPr id="12" name="object 12"/>
            <p:cNvSpPr/>
            <p:nvPr/>
          </p:nvSpPr>
          <p:spPr>
            <a:xfrm>
              <a:off x="988281" y="3182412"/>
              <a:ext cx="439420" cy="439420"/>
            </a:xfrm>
            <a:custGeom>
              <a:rect l="l" t="t" r="r" b="b"/>
              <a:pathLst>
                <a:path w="439419" h="439420">
                  <a:moveTo>
                    <a:pt x="219652" y="0"/>
                  </a:moveTo>
                  <a:close/>
                </a:path>
                <a:path w="439419" h="439420">
                  <a:moveTo>
                    <a:pt x="439305" y="219652"/>
                  </a:moveTo>
                  <a:lnTo>
                    <a:pt x="0" y="219652"/>
                  </a:lnTo>
                  <a:lnTo>
                    <a:pt x="4462" y="175384"/>
                  </a:lnTo>
                  <a:lnTo>
                    <a:pt x="17261" y="134153"/>
                  </a:lnTo>
                  <a:lnTo>
                    <a:pt x="37513" y="96842"/>
                  </a:lnTo>
                  <a:lnTo>
                    <a:pt x="64335" y="64334"/>
                  </a:lnTo>
                  <a:lnTo>
                    <a:pt x="96843" y="37513"/>
                  </a:lnTo>
                  <a:lnTo>
                    <a:pt x="134154" y="17261"/>
                  </a:lnTo>
                  <a:lnTo>
                    <a:pt x="175386" y="4462"/>
                  </a:lnTo>
                  <a:lnTo>
                    <a:pt x="219652" y="0"/>
                  </a:lnTo>
                  <a:lnTo>
                    <a:pt x="263920" y="4462"/>
                  </a:lnTo>
                  <a:lnTo>
                    <a:pt x="305151" y="17261"/>
                  </a:lnTo>
                  <a:lnTo>
                    <a:pt x="342462" y="37513"/>
                  </a:lnTo>
                  <a:lnTo>
                    <a:pt x="374970" y="64334"/>
                  </a:lnTo>
                  <a:lnTo>
                    <a:pt x="401791" y="96842"/>
                  </a:lnTo>
                  <a:lnTo>
                    <a:pt x="422043" y="134153"/>
                  </a:lnTo>
                  <a:lnTo>
                    <a:pt x="434842" y="175385"/>
                  </a:lnTo>
                  <a:lnTo>
                    <a:pt x="439305" y="219652"/>
                  </a:lnTo>
                  <a:close/>
                </a:path>
                <a:path w="439419" h="439420">
                  <a:moveTo>
                    <a:pt x="219652" y="439304"/>
                  </a:moveTo>
                  <a:lnTo>
                    <a:pt x="175385" y="434842"/>
                  </a:lnTo>
                  <a:lnTo>
                    <a:pt x="134154" y="422043"/>
                  </a:lnTo>
                  <a:lnTo>
                    <a:pt x="96842" y="401791"/>
                  </a:lnTo>
                  <a:lnTo>
                    <a:pt x="64334" y="374970"/>
                  </a:lnTo>
                  <a:lnTo>
                    <a:pt x="37513" y="342462"/>
                  </a:lnTo>
                  <a:lnTo>
                    <a:pt x="17261" y="305150"/>
                  </a:lnTo>
                  <a:lnTo>
                    <a:pt x="4462" y="263919"/>
                  </a:lnTo>
                  <a:lnTo>
                    <a:pt x="0" y="219652"/>
                  </a:lnTo>
                  <a:lnTo>
                    <a:pt x="439305" y="219652"/>
                  </a:lnTo>
                  <a:lnTo>
                    <a:pt x="434842" y="263919"/>
                  </a:lnTo>
                  <a:lnTo>
                    <a:pt x="422043" y="305150"/>
                  </a:lnTo>
                  <a:lnTo>
                    <a:pt x="401791" y="342462"/>
                  </a:lnTo>
                  <a:lnTo>
                    <a:pt x="374970" y="374970"/>
                  </a:lnTo>
                  <a:lnTo>
                    <a:pt x="342462" y="401791"/>
                  </a:lnTo>
                  <a:lnTo>
                    <a:pt x="305151" y="422043"/>
                  </a:lnTo>
                  <a:lnTo>
                    <a:pt x="263920" y="434842"/>
                  </a:lnTo>
                  <a:lnTo>
                    <a:pt x="219652" y="439304"/>
                  </a:lnTo>
                  <a:close/>
                </a:path>
              </a:pathLst>
            </a:custGeom>
            <a:solidFill>
              <a:srgbClr val="C9B67E"/>
            </a:solidFill>
          </p:spPr>
          <p:txBody>
            <a:bodyPr wrap="square" lIns="0" tIns="0" rIns="0" bIns="0" rtlCol="0"/>
            <a:lstStyle/>
            <a:p/>
          </p:txBody>
        </p:sp>
      </p:grpSp>
      <p:grpSp>
        <p:nvGrpSpPr>
          <p:cNvPr id="13" name="object 13"/>
          <p:cNvGrpSpPr/>
          <p:nvPr/>
        </p:nvGrpSpPr>
        <p:grpSpPr>
          <a:xfrm>
            <a:off x="873195" y="4825746"/>
            <a:ext cx="669925" cy="669925"/>
            <a:chOff x="873195" y="4825746"/>
            <a:chExt cx="669925" cy="669925"/>
          </a:xfrm>
        </p:grpSpPr>
        <p:sp>
          <p:nvSpPr>
            <p:cNvPr id="14" name="object 14"/>
            <p:cNvSpPr/>
            <p:nvPr/>
          </p:nvSpPr>
          <p:spPr>
            <a:xfrm>
              <a:off x="873195" y="482574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2"/>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8"/>
                  </a:moveTo>
                  <a:lnTo>
                    <a:pt x="285273" y="665848"/>
                  </a:lnTo>
                  <a:lnTo>
                    <a:pt x="238062" y="655305"/>
                  </a:lnTo>
                  <a:lnTo>
                    <a:pt x="193621" y="638366"/>
                  </a:lnTo>
                  <a:lnTo>
                    <a:pt x="152470" y="615549"/>
                  </a:lnTo>
                  <a:lnTo>
                    <a:pt x="115125" y="587372"/>
                  </a:lnTo>
                  <a:lnTo>
                    <a:pt x="82105" y="554352"/>
                  </a:lnTo>
                  <a:lnTo>
                    <a:pt x="53928" y="517007"/>
                  </a:lnTo>
                  <a:lnTo>
                    <a:pt x="31111" y="475856"/>
                  </a:lnTo>
                  <a:lnTo>
                    <a:pt x="14172" y="431415"/>
                  </a:lnTo>
                  <a:lnTo>
                    <a:pt x="3629" y="384204"/>
                  </a:lnTo>
                  <a:lnTo>
                    <a:pt x="0" y="334739"/>
                  </a:lnTo>
                  <a:lnTo>
                    <a:pt x="669477" y="334739"/>
                  </a:lnTo>
                  <a:lnTo>
                    <a:pt x="665848" y="384204"/>
                  </a:lnTo>
                  <a:lnTo>
                    <a:pt x="655305" y="431416"/>
                  </a:lnTo>
                  <a:lnTo>
                    <a:pt x="638366" y="475856"/>
                  </a:lnTo>
                  <a:lnTo>
                    <a:pt x="615549" y="517008"/>
                  </a:lnTo>
                  <a:lnTo>
                    <a:pt x="587371" y="554352"/>
                  </a:lnTo>
                  <a:lnTo>
                    <a:pt x="554352" y="587372"/>
                  </a:lnTo>
                  <a:lnTo>
                    <a:pt x="517007" y="615549"/>
                  </a:lnTo>
                  <a:lnTo>
                    <a:pt x="475856" y="638366"/>
                  </a:lnTo>
                  <a:lnTo>
                    <a:pt x="431415" y="655305"/>
                  </a:lnTo>
                  <a:lnTo>
                    <a:pt x="384204" y="665848"/>
                  </a:lnTo>
                  <a:lnTo>
                    <a:pt x="334739" y="669478"/>
                  </a:lnTo>
                  <a:close/>
                </a:path>
              </a:pathLst>
            </a:custGeom>
            <a:solidFill>
              <a:srgbClr val="C29844">
                <a:alpha val="41960"/>
              </a:srgbClr>
            </a:solidFill>
          </p:spPr>
          <p:txBody>
            <a:bodyPr wrap="square" lIns="0" tIns="0" rIns="0" bIns="0" rtlCol="0"/>
            <a:lstStyle/>
            <a:p/>
          </p:txBody>
        </p:sp>
        <p:sp>
          <p:nvSpPr>
            <p:cNvPr id="15" name="object 15"/>
            <p:cNvSpPr/>
            <p:nvPr/>
          </p:nvSpPr>
          <p:spPr>
            <a:xfrm>
              <a:off x="988281" y="4940832"/>
              <a:ext cx="439420" cy="439420"/>
            </a:xfrm>
            <a:custGeom>
              <a:rect l="l" t="t" r="r" b="b"/>
              <a:pathLst>
                <a:path w="439419" h="439420">
                  <a:moveTo>
                    <a:pt x="439304" y="219653"/>
                  </a:moveTo>
                  <a:lnTo>
                    <a:pt x="0" y="219653"/>
                  </a:lnTo>
                  <a:lnTo>
                    <a:pt x="4463" y="175384"/>
                  </a:lnTo>
                  <a:lnTo>
                    <a:pt x="17262" y="134153"/>
                  </a:lnTo>
                  <a:lnTo>
                    <a:pt x="37514" y="96842"/>
                  </a:lnTo>
                  <a:lnTo>
                    <a:pt x="64335" y="64334"/>
                  </a:lnTo>
                  <a:lnTo>
                    <a:pt x="96844" y="37513"/>
                  </a:lnTo>
                  <a:lnTo>
                    <a:pt x="134155" y="17261"/>
                  </a:lnTo>
                  <a:lnTo>
                    <a:pt x="175390" y="4462"/>
                  </a:lnTo>
                  <a:lnTo>
                    <a:pt x="219652" y="0"/>
                  </a:lnTo>
                  <a:lnTo>
                    <a:pt x="263921" y="4463"/>
                  </a:lnTo>
                  <a:lnTo>
                    <a:pt x="305151" y="17261"/>
                  </a:lnTo>
                  <a:lnTo>
                    <a:pt x="342462" y="37513"/>
                  </a:lnTo>
                  <a:lnTo>
                    <a:pt x="374970" y="64335"/>
                  </a:lnTo>
                  <a:lnTo>
                    <a:pt x="401792" y="96843"/>
                  </a:lnTo>
                  <a:lnTo>
                    <a:pt x="422043" y="134154"/>
                  </a:lnTo>
                  <a:lnTo>
                    <a:pt x="434842" y="175385"/>
                  </a:lnTo>
                  <a:lnTo>
                    <a:pt x="439304" y="219653"/>
                  </a:lnTo>
                  <a:close/>
                </a:path>
                <a:path w="439419" h="439420">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4" y="219653"/>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C9B67E"/>
            </a:solidFill>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2"/>
            <a:stretch>
              <a:fillRect/>
            </a:stretch>
          </p:blipFill>
          <p:spPr>
            <a:xfrm>
              <a:off x="454963" y="331167"/>
              <a:ext cx="84147" cy="84146"/>
            </a:xfrm>
            <a:prstGeom prst="rect">
              <a:avLst/>
            </a:prstGeom>
          </p:spPr>
        </p:pic>
        <p:pic>
          <p:nvPicPr>
            <p:cNvPr id="18" name="object 18"/>
            <p:cNvPicPr/>
            <p:nvPr/>
          </p:nvPicPr>
          <p:blipFill>
            <a:blip r:embed="rId3"/>
            <a:stretch>
              <a:fillRect/>
            </a:stretch>
          </p:blipFill>
          <p:spPr>
            <a:xfrm>
              <a:off x="575049" y="337742"/>
              <a:ext cx="78137" cy="78136"/>
            </a:xfrm>
            <a:prstGeom prst="rect">
              <a:avLst/>
            </a:prstGeom>
          </p:spPr>
        </p:pic>
        <p:pic>
          <p:nvPicPr>
            <p:cNvPr id="19" name="object 19"/>
            <p:cNvPicPr/>
            <p:nvPr/>
          </p:nvPicPr>
          <p:blipFill>
            <a:blip r:embed="rId4"/>
            <a:stretch>
              <a:fillRect/>
            </a:stretch>
          </p:blipFill>
          <p:spPr>
            <a:xfrm>
              <a:off x="689124" y="339459"/>
              <a:ext cx="74704" cy="74703"/>
            </a:xfrm>
            <a:prstGeom prst="rect">
              <a:avLst/>
            </a:prstGeom>
          </p:spPr>
        </p:pic>
        <p:pic>
          <p:nvPicPr>
            <p:cNvPr id="20" name="object 20"/>
            <p:cNvPicPr/>
            <p:nvPr/>
          </p:nvPicPr>
          <p:blipFill>
            <a:blip r:embed="rId5"/>
            <a:stretch>
              <a:fillRect/>
            </a:stretch>
          </p:blipFill>
          <p:spPr>
            <a:xfrm>
              <a:off x="799767" y="348429"/>
              <a:ext cx="69238" cy="69237"/>
            </a:xfrm>
            <a:prstGeom prst="rect">
              <a:avLst/>
            </a:prstGeom>
          </p:spPr>
        </p:pic>
        <p:pic>
          <p:nvPicPr>
            <p:cNvPr id="21" name="object 21"/>
            <p:cNvPicPr/>
            <p:nvPr/>
          </p:nvPicPr>
          <p:blipFill>
            <a:blip r:embed="rId6"/>
            <a:stretch>
              <a:fillRect/>
            </a:stretch>
          </p:blipFill>
          <p:spPr>
            <a:xfrm>
              <a:off x="904944" y="344296"/>
              <a:ext cx="65594" cy="65593"/>
            </a:xfrm>
            <a:prstGeom prst="rect">
              <a:avLst/>
            </a:prstGeom>
          </p:spPr>
        </p:pic>
        <p:pic>
          <p:nvPicPr>
            <p:cNvPr id="22" name="object 22"/>
            <p:cNvPicPr/>
            <p:nvPr/>
          </p:nvPicPr>
          <p:blipFill>
            <a:blip r:embed="rId7"/>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689124" y="457232"/>
              <a:ext cx="74703" cy="74704"/>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8"/>
            <a:stretch>
              <a:fillRect/>
            </a:stretch>
          </p:blipFill>
          <p:spPr>
            <a:xfrm>
              <a:off x="799767" y="466202"/>
              <a:ext cx="69237" cy="69237"/>
            </a:xfrm>
            <a:prstGeom prst="rect">
              <a:avLst/>
            </a:prstGeom>
          </p:spPr>
        </p:pic>
        <p:pic>
          <p:nvPicPr>
            <p:cNvPr id="26" name="object 26"/>
            <p:cNvPicPr/>
            <p:nvPr/>
          </p:nvPicPr>
          <p:blipFill>
            <a:blip r:embed="rId6"/>
            <a:stretch>
              <a:fillRect/>
            </a:stretch>
          </p:blipFill>
          <p:spPr>
            <a:xfrm>
              <a:off x="904944" y="462069"/>
              <a:ext cx="65594" cy="65594"/>
            </a:xfrm>
            <a:prstGeom prst="rect">
              <a:avLst/>
            </a:prstGeom>
          </p:spPr>
        </p:pic>
        <p:pic>
          <p:nvPicPr>
            <p:cNvPr id="27" name="object 27"/>
            <p:cNvPicPr/>
            <p:nvPr/>
          </p:nvPicPr>
          <p:blipFill>
            <a:blip r:embed="rId7"/>
            <a:stretch>
              <a:fillRect/>
            </a:stretch>
          </p:blipFill>
          <p:spPr>
            <a:xfrm>
              <a:off x="454963" y="566714"/>
              <a:ext cx="84147" cy="84146"/>
            </a:xfrm>
            <a:prstGeom prst="rect">
              <a:avLst/>
            </a:prstGeom>
          </p:spPr>
        </p:pic>
        <p:pic>
          <p:nvPicPr>
            <p:cNvPr id="28" name="object 28"/>
            <p:cNvPicPr/>
            <p:nvPr/>
          </p:nvPicPr>
          <p:blipFill>
            <a:blip r:embed="rId9"/>
            <a:stretch>
              <a:fillRect/>
            </a:stretch>
          </p:blipFill>
          <p:spPr>
            <a:xfrm>
              <a:off x="575049" y="573290"/>
              <a:ext cx="78137" cy="78136"/>
            </a:xfrm>
            <a:prstGeom prst="rect">
              <a:avLst/>
            </a:prstGeom>
          </p:spPr>
        </p:pic>
        <p:pic>
          <p:nvPicPr>
            <p:cNvPr id="29" name="object 29"/>
            <p:cNvPicPr/>
            <p:nvPr/>
          </p:nvPicPr>
          <p:blipFill>
            <a:blip r:embed="rId10"/>
            <a:stretch>
              <a:fillRect/>
            </a:stretch>
          </p:blipFill>
          <p:spPr>
            <a:xfrm>
              <a:off x="689124" y="575006"/>
              <a:ext cx="74703" cy="74704"/>
            </a:xfrm>
            <a:prstGeom prst="rect">
              <a:avLst/>
            </a:prstGeom>
          </p:spPr>
        </p:pic>
        <p:pic>
          <p:nvPicPr>
            <p:cNvPr id="30" name="object 30"/>
            <p:cNvPicPr/>
            <p:nvPr/>
          </p:nvPicPr>
          <p:blipFill>
            <a:blip r:embed="rId8"/>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2"/>
            <a:stretch>
              <a:fillRect/>
            </a:stretch>
          </p:blipFill>
          <p:spPr>
            <a:xfrm>
              <a:off x="454963" y="684488"/>
              <a:ext cx="84147" cy="84146"/>
            </a:xfrm>
            <a:prstGeom prst="rect">
              <a:avLst/>
            </a:prstGeom>
          </p:spPr>
        </p:pic>
        <p:pic>
          <p:nvPicPr>
            <p:cNvPr id="33" name="object 33"/>
            <p:cNvPicPr/>
            <p:nvPr/>
          </p:nvPicPr>
          <p:blipFill>
            <a:blip r:embed="rId9"/>
            <a:stretch>
              <a:fillRect/>
            </a:stretch>
          </p:blipFill>
          <p:spPr>
            <a:xfrm>
              <a:off x="575049" y="691063"/>
              <a:ext cx="78137" cy="78136"/>
            </a:xfrm>
            <a:prstGeom prst="rect">
              <a:avLst/>
            </a:prstGeom>
          </p:spPr>
        </p:pic>
        <p:pic>
          <p:nvPicPr>
            <p:cNvPr id="34" name="object 34"/>
            <p:cNvPicPr/>
            <p:nvPr/>
          </p:nvPicPr>
          <p:blipFill>
            <a:blip r:embed="rId4"/>
            <a:stretch>
              <a:fillRect/>
            </a:stretch>
          </p:blipFill>
          <p:spPr>
            <a:xfrm>
              <a:off x="689124" y="692780"/>
              <a:ext cx="74703" cy="74704"/>
            </a:xfrm>
            <a:prstGeom prst="rect">
              <a:avLst/>
            </a:prstGeom>
          </p:spPr>
        </p:pic>
        <p:pic>
          <p:nvPicPr>
            <p:cNvPr id="35" name="object 35"/>
            <p:cNvPicPr/>
            <p:nvPr/>
          </p:nvPicPr>
          <p:blipFill>
            <a:blip r:embed="rId5"/>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未来发展趋势预测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subTitle" idx="4"/>
          </p:nvPr>
        </p:nvSpPr>
        <p:spPr>
          <a:prstGeom prst="rect">
            <a:avLst/>
          </a:prstGeom>
        </p:spPr>
        <p:txBody>
          <a:bodyPr vert="horz" wrap="square" lIns="0" tIns="12700" rIns="0" bIns="0" rtlCol="0">
            <a:spAutoFit/>
          </a:bodyPr>
          <a:lstStyle/>
          <a:p>
            <a:pPr marL="12700">
              <a:lnSpc>
                <a:spcPct val="100000"/>
              </a:lnSpc>
              <a:spcBef>
                <a:spcPts val="100"/>
              </a:spcBef>
            </a:pPr>
            <a:r>
              <a:rPr sz="4500" spc="-10"/>
              <a:t>主要品牌及产品分析</a:t>
            </a:r>
            <a:endParaRPr sz="4500"/>
          </a:p>
        </p:txBody>
      </p:sp>
      <p:sp>
        <p:nvSpPr>
          <p:cNvPr id="3" name="object 3"/>
          <p:cNvSpPr txBox="1">
            <a:spLocks noGrp="1"/>
          </p:cNvSpPr>
          <p:nvPr>
            <p:ph type="ctrTitle"/>
          </p:nvPr>
        </p:nvSpPr>
        <p:spPr>
          <a:prstGeom prst="rect">
            <a:avLst/>
          </a:prstGeom>
        </p:spPr>
        <p:txBody>
          <a:bodyPr vert="horz" wrap="square" lIns="0" tIns="165735" rIns="0" bIns="0" rtlCol="0">
            <a:spAutoFit/>
          </a:bodyPr>
          <a:lstStyle/>
          <a:p>
            <a:pPr marL="1914525" marR="5080" indent="-1902460">
              <a:lnSpc>
                <a:spcPts val="8970"/>
              </a:lnSpc>
              <a:spcBef>
                <a:spcPts val="1305"/>
              </a:spcBef>
            </a:pPr>
            <a:r>
              <a:rPr sz="8400" spc="-10"/>
              <a:t>CHAPTER </a:t>
            </a:r>
            <a:r>
              <a:rPr sz="8400" spc="-25"/>
              <a:t>02</a:t>
            </a:r>
            <a:endParaRPr sz="8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731630" y="1383703"/>
            <a:ext cx="3798570" cy="4156710"/>
            <a:chOff x="731630" y="1383703"/>
            <a:chExt cx="3798570" cy="4156710"/>
          </a:xfrm>
        </p:grpSpPr>
        <p:sp>
          <p:nvSpPr>
            <p:cNvPr id="3" name="object 3"/>
            <p:cNvSpPr/>
            <p:nvPr/>
          </p:nvSpPr>
          <p:spPr>
            <a:xfrm>
              <a:off x="731630" y="1742732"/>
              <a:ext cx="3798570" cy="3797300"/>
            </a:xfrm>
            <a:custGeom>
              <a:rect l="l" t="t" r="r" b="b"/>
              <a:pathLst>
                <a:path w="3798570" h="3797300">
                  <a:moveTo>
                    <a:pt x="2137357" y="12699"/>
                  </a:moveTo>
                  <a:lnTo>
                    <a:pt x="1660912" y="12699"/>
                  </a:lnTo>
                  <a:lnTo>
                    <a:pt x="1707908" y="0"/>
                  </a:lnTo>
                  <a:lnTo>
                    <a:pt x="2090362" y="0"/>
                  </a:lnTo>
                  <a:lnTo>
                    <a:pt x="2137357" y="12699"/>
                  </a:lnTo>
                  <a:close/>
                </a:path>
                <a:path w="3798570" h="3797300">
                  <a:moveTo>
                    <a:pt x="2230274" y="25399"/>
                  </a:moveTo>
                  <a:lnTo>
                    <a:pt x="1567996" y="25399"/>
                  </a:lnTo>
                  <a:lnTo>
                    <a:pt x="1614270" y="12699"/>
                  </a:lnTo>
                  <a:lnTo>
                    <a:pt x="2183999" y="12699"/>
                  </a:lnTo>
                  <a:lnTo>
                    <a:pt x="2230274" y="25399"/>
                  </a:lnTo>
                  <a:close/>
                </a:path>
                <a:path w="3798570" h="3797300">
                  <a:moveTo>
                    <a:pt x="2276170" y="3759200"/>
                  </a:moveTo>
                  <a:lnTo>
                    <a:pt x="1522104" y="3759200"/>
                  </a:lnTo>
                  <a:lnTo>
                    <a:pt x="1212736" y="3670300"/>
                  </a:lnTo>
                  <a:lnTo>
                    <a:pt x="1170410" y="3644900"/>
                  </a:lnTo>
                  <a:lnTo>
                    <a:pt x="1128592" y="3632200"/>
                  </a:lnTo>
                  <a:lnTo>
                    <a:pt x="1087300" y="3606800"/>
                  </a:lnTo>
                  <a:lnTo>
                    <a:pt x="1046545" y="3594100"/>
                  </a:lnTo>
                  <a:lnTo>
                    <a:pt x="966707" y="3543300"/>
                  </a:lnTo>
                  <a:lnTo>
                    <a:pt x="927653" y="3530600"/>
                  </a:lnTo>
                  <a:lnTo>
                    <a:pt x="889194" y="3505200"/>
                  </a:lnTo>
                  <a:lnTo>
                    <a:pt x="851344" y="3479800"/>
                  </a:lnTo>
                  <a:lnTo>
                    <a:pt x="814119" y="3454400"/>
                  </a:lnTo>
                  <a:lnTo>
                    <a:pt x="777531" y="3429000"/>
                  </a:lnTo>
                  <a:lnTo>
                    <a:pt x="741595" y="3403600"/>
                  </a:lnTo>
                  <a:lnTo>
                    <a:pt x="706326" y="3365500"/>
                  </a:lnTo>
                  <a:lnTo>
                    <a:pt x="671737" y="3340100"/>
                  </a:lnTo>
                  <a:lnTo>
                    <a:pt x="637844" y="3314700"/>
                  </a:lnTo>
                  <a:lnTo>
                    <a:pt x="604659" y="3276600"/>
                  </a:lnTo>
                  <a:lnTo>
                    <a:pt x="572198" y="3251200"/>
                  </a:lnTo>
                  <a:lnTo>
                    <a:pt x="540475" y="3225800"/>
                  </a:lnTo>
                  <a:lnTo>
                    <a:pt x="509503" y="3187700"/>
                  </a:lnTo>
                  <a:lnTo>
                    <a:pt x="479298" y="3149600"/>
                  </a:lnTo>
                  <a:lnTo>
                    <a:pt x="449873" y="3124200"/>
                  </a:lnTo>
                  <a:lnTo>
                    <a:pt x="421242" y="3086100"/>
                  </a:lnTo>
                  <a:lnTo>
                    <a:pt x="393421" y="3048000"/>
                  </a:lnTo>
                  <a:lnTo>
                    <a:pt x="366422" y="3009900"/>
                  </a:lnTo>
                  <a:lnTo>
                    <a:pt x="340261" y="2971800"/>
                  </a:lnTo>
                  <a:lnTo>
                    <a:pt x="314951" y="2946400"/>
                  </a:lnTo>
                  <a:lnTo>
                    <a:pt x="290507" y="2908300"/>
                  </a:lnTo>
                  <a:lnTo>
                    <a:pt x="266943" y="2870200"/>
                  </a:lnTo>
                  <a:lnTo>
                    <a:pt x="244273" y="2819400"/>
                  </a:lnTo>
                  <a:lnTo>
                    <a:pt x="222512" y="2781300"/>
                  </a:lnTo>
                  <a:lnTo>
                    <a:pt x="201674" y="2743200"/>
                  </a:lnTo>
                  <a:lnTo>
                    <a:pt x="181772" y="2705100"/>
                  </a:lnTo>
                  <a:lnTo>
                    <a:pt x="162822" y="2667000"/>
                  </a:lnTo>
                  <a:lnTo>
                    <a:pt x="144837" y="2616200"/>
                  </a:lnTo>
                  <a:lnTo>
                    <a:pt x="127832" y="2578100"/>
                  </a:lnTo>
                  <a:lnTo>
                    <a:pt x="111821" y="2540000"/>
                  </a:lnTo>
                  <a:lnTo>
                    <a:pt x="96818" y="2489200"/>
                  </a:lnTo>
                  <a:lnTo>
                    <a:pt x="82837" y="2451100"/>
                  </a:lnTo>
                  <a:lnTo>
                    <a:pt x="69893" y="2400300"/>
                  </a:lnTo>
                  <a:lnTo>
                    <a:pt x="58000" y="2362200"/>
                  </a:lnTo>
                  <a:lnTo>
                    <a:pt x="47171" y="2311400"/>
                  </a:lnTo>
                  <a:lnTo>
                    <a:pt x="37423" y="2273300"/>
                  </a:lnTo>
                  <a:lnTo>
                    <a:pt x="28768" y="2222500"/>
                  </a:lnTo>
                  <a:lnTo>
                    <a:pt x="21220" y="2171700"/>
                  </a:lnTo>
                  <a:lnTo>
                    <a:pt x="14795" y="2133600"/>
                  </a:lnTo>
                  <a:lnTo>
                    <a:pt x="9506" y="2082800"/>
                  </a:lnTo>
                  <a:lnTo>
                    <a:pt x="5367" y="2032000"/>
                  </a:lnTo>
                  <a:lnTo>
                    <a:pt x="2394" y="1993900"/>
                  </a:lnTo>
                  <a:lnTo>
                    <a:pt x="599" y="1943100"/>
                  </a:lnTo>
                  <a:lnTo>
                    <a:pt x="0" y="1892300"/>
                  </a:lnTo>
                  <a:lnTo>
                    <a:pt x="601" y="1841500"/>
                  </a:lnTo>
                  <a:lnTo>
                    <a:pt x="2395" y="1790700"/>
                  </a:lnTo>
                  <a:lnTo>
                    <a:pt x="5369" y="1752600"/>
                  </a:lnTo>
                  <a:lnTo>
                    <a:pt x="9507" y="1701800"/>
                  </a:lnTo>
                  <a:lnTo>
                    <a:pt x="14796" y="1651000"/>
                  </a:lnTo>
                  <a:lnTo>
                    <a:pt x="21222" y="1612900"/>
                  </a:lnTo>
                  <a:lnTo>
                    <a:pt x="28769" y="1562100"/>
                  </a:lnTo>
                  <a:lnTo>
                    <a:pt x="37424" y="1511300"/>
                  </a:lnTo>
                  <a:lnTo>
                    <a:pt x="47173" y="1473199"/>
                  </a:lnTo>
                  <a:lnTo>
                    <a:pt x="58001" y="1422399"/>
                  </a:lnTo>
                  <a:lnTo>
                    <a:pt x="69894" y="1384299"/>
                  </a:lnTo>
                  <a:lnTo>
                    <a:pt x="82838" y="1333499"/>
                  </a:lnTo>
                  <a:lnTo>
                    <a:pt x="96818" y="1295399"/>
                  </a:lnTo>
                  <a:lnTo>
                    <a:pt x="111822" y="1244599"/>
                  </a:lnTo>
                  <a:lnTo>
                    <a:pt x="127833" y="1206499"/>
                  </a:lnTo>
                  <a:lnTo>
                    <a:pt x="144838" y="1168399"/>
                  </a:lnTo>
                  <a:lnTo>
                    <a:pt x="162823" y="1117599"/>
                  </a:lnTo>
                  <a:lnTo>
                    <a:pt x="181773" y="1079499"/>
                  </a:lnTo>
                  <a:lnTo>
                    <a:pt x="201674" y="1041399"/>
                  </a:lnTo>
                  <a:lnTo>
                    <a:pt x="222513" y="1003299"/>
                  </a:lnTo>
                  <a:lnTo>
                    <a:pt x="244274" y="965199"/>
                  </a:lnTo>
                  <a:lnTo>
                    <a:pt x="266944" y="927099"/>
                  </a:lnTo>
                  <a:lnTo>
                    <a:pt x="290507" y="888999"/>
                  </a:lnTo>
                  <a:lnTo>
                    <a:pt x="314951" y="850899"/>
                  </a:lnTo>
                  <a:lnTo>
                    <a:pt x="340261" y="812799"/>
                  </a:lnTo>
                  <a:lnTo>
                    <a:pt x="366422" y="774699"/>
                  </a:lnTo>
                  <a:lnTo>
                    <a:pt x="393421" y="736599"/>
                  </a:lnTo>
                  <a:lnTo>
                    <a:pt x="421242" y="698499"/>
                  </a:lnTo>
                  <a:lnTo>
                    <a:pt x="449873" y="660399"/>
                  </a:lnTo>
                  <a:lnTo>
                    <a:pt x="479298" y="634999"/>
                  </a:lnTo>
                  <a:lnTo>
                    <a:pt x="509503" y="596899"/>
                  </a:lnTo>
                  <a:lnTo>
                    <a:pt x="540475" y="571499"/>
                  </a:lnTo>
                  <a:lnTo>
                    <a:pt x="572198" y="533399"/>
                  </a:lnTo>
                  <a:lnTo>
                    <a:pt x="604659" y="507999"/>
                  </a:lnTo>
                  <a:lnTo>
                    <a:pt x="637843" y="469899"/>
                  </a:lnTo>
                  <a:lnTo>
                    <a:pt x="671737" y="444499"/>
                  </a:lnTo>
                  <a:lnTo>
                    <a:pt x="706326" y="419099"/>
                  </a:lnTo>
                  <a:lnTo>
                    <a:pt x="741595" y="380999"/>
                  </a:lnTo>
                  <a:lnTo>
                    <a:pt x="777530" y="355599"/>
                  </a:lnTo>
                  <a:lnTo>
                    <a:pt x="814118" y="330199"/>
                  </a:lnTo>
                  <a:lnTo>
                    <a:pt x="851344" y="304799"/>
                  </a:lnTo>
                  <a:lnTo>
                    <a:pt x="889193" y="279399"/>
                  </a:lnTo>
                  <a:lnTo>
                    <a:pt x="927653" y="266699"/>
                  </a:lnTo>
                  <a:lnTo>
                    <a:pt x="966707" y="241299"/>
                  </a:lnTo>
                  <a:lnTo>
                    <a:pt x="1046544" y="190499"/>
                  </a:lnTo>
                  <a:lnTo>
                    <a:pt x="1087299" y="177799"/>
                  </a:lnTo>
                  <a:lnTo>
                    <a:pt x="1128592" y="152399"/>
                  </a:lnTo>
                  <a:lnTo>
                    <a:pt x="1212736" y="126999"/>
                  </a:lnTo>
                  <a:lnTo>
                    <a:pt x="1255558" y="101599"/>
                  </a:lnTo>
                  <a:lnTo>
                    <a:pt x="1522103" y="25399"/>
                  </a:lnTo>
                  <a:lnTo>
                    <a:pt x="2276167" y="25399"/>
                  </a:lnTo>
                  <a:lnTo>
                    <a:pt x="2542711" y="101599"/>
                  </a:lnTo>
                  <a:lnTo>
                    <a:pt x="2585534" y="126999"/>
                  </a:lnTo>
                  <a:lnTo>
                    <a:pt x="2669678" y="152399"/>
                  </a:lnTo>
                  <a:lnTo>
                    <a:pt x="2710971" y="177799"/>
                  </a:lnTo>
                  <a:lnTo>
                    <a:pt x="2751726" y="190499"/>
                  </a:lnTo>
                  <a:lnTo>
                    <a:pt x="2831563" y="241299"/>
                  </a:lnTo>
                  <a:lnTo>
                    <a:pt x="2870617" y="266699"/>
                  </a:lnTo>
                  <a:lnTo>
                    <a:pt x="2909077" y="279399"/>
                  </a:lnTo>
                  <a:lnTo>
                    <a:pt x="2946926" y="304799"/>
                  </a:lnTo>
                  <a:lnTo>
                    <a:pt x="2984152" y="330199"/>
                  </a:lnTo>
                  <a:lnTo>
                    <a:pt x="3020740" y="355599"/>
                  </a:lnTo>
                  <a:lnTo>
                    <a:pt x="3056676" y="380999"/>
                  </a:lnTo>
                  <a:lnTo>
                    <a:pt x="3091945" y="419099"/>
                  </a:lnTo>
                  <a:lnTo>
                    <a:pt x="3126533" y="444499"/>
                  </a:lnTo>
                  <a:lnTo>
                    <a:pt x="3160427" y="469899"/>
                  </a:lnTo>
                  <a:lnTo>
                    <a:pt x="3193612" y="507999"/>
                  </a:lnTo>
                  <a:lnTo>
                    <a:pt x="3226073" y="533399"/>
                  </a:lnTo>
                  <a:lnTo>
                    <a:pt x="3257796" y="571499"/>
                  </a:lnTo>
                  <a:lnTo>
                    <a:pt x="3288768" y="596899"/>
                  </a:lnTo>
                  <a:lnTo>
                    <a:pt x="3318973" y="634999"/>
                  </a:lnTo>
                  <a:lnTo>
                    <a:pt x="3348398" y="660399"/>
                  </a:lnTo>
                  <a:lnTo>
                    <a:pt x="3377029" y="698499"/>
                  </a:lnTo>
                  <a:lnTo>
                    <a:pt x="3404850" y="736599"/>
                  </a:lnTo>
                  <a:lnTo>
                    <a:pt x="3431849" y="774699"/>
                  </a:lnTo>
                  <a:lnTo>
                    <a:pt x="3458010" y="812799"/>
                  </a:lnTo>
                  <a:lnTo>
                    <a:pt x="3483320" y="850899"/>
                  </a:lnTo>
                  <a:lnTo>
                    <a:pt x="3507764" y="888999"/>
                  </a:lnTo>
                  <a:lnTo>
                    <a:pt x="3531328" y="927099"/>
                  </a:lnTo>
                  <a:lnTo>
                    <a:pt x="3553998" y="965199"/>
                  </a:lnTo>
                  <a:lnTo>
                    <a:pt x="3575759" y="1003299"/>
                  </a:lnTo>
                  <a:lnTo>
                    <a:pt x="3596598" y="1041399"/>
                  </a:lnTo>
                  <a:lnTo>
                    <a:pt x="3616499" y="1079499"/>
                  </a:lnTo>
                  <a:lnTo>
                    <a:pt x="3635450" y="1117599"/>
                  </a:lnTo>
                  <a:lnTo>
                    <a:pt x="3653434" y="1168399"/>
                  </a:lnTo>
                  <a:lnTo>
                    <a:pt x="3670440" y="1206499"/>
                  </a:lnTo>
                  <a:lnTo>
                    <a:pt x="3686451" y="1244599"/>
                  </a:lnTo>
                  <a:lnTo>
                    <a:pt x="3701454" y="1295399"/>
                  </a:lnTo>
                  <a:lnTo>
                    <a:pt x="3715435" y="1333499"/>
                  </a:lnTo>
                  <a:lnTo>
                    <a:pt x="3728379" y="1384299"/>
                  </a:lnTo>
                  <a:lnTo>
                    <a:pt x="3740272" y="1422399"/>
                  </a:lnTo>
                  <a:lnTo>
                    <a:pt x="3751100" y="1473199"/>
                  </a:lnTo>
                  <a:lnTo>
                    <a:pt x="3760849" y="1511300"/>
                  </a:lnTo>
                  <a:lnTo>
                    <a:pt x="3769504" y="1562100"/>
                  </a:lnTo>
                  <a:lnTo>
                    <a:pt x="3777052" y="1612900"/>
                  </a:lnTo>
                  <a:lnTo>
                    <a:pt x="3783477" y="1651000"/>
                  </a:lnTo>
                  <a:lnTo>
                    <a:pt x="3788766" y="1701800"/>
                  </a:lnTo>
                  <a:lnTo>
                    <a:pt x="3792905" y="1752600"/>
                  </a:lnTo>
                  <a:lnTo>
                    <a:pt x="3795878" y="1790700"/>
                  </a:lnTo>
                  <a:lnTo>
                    <a:pt x="3797673" y="1841500"/>
                  </a:lnTo>
                  <a:lnTo>
                    <a:pt x="3798275" y="1892300"/>
                  </a:lnTo>
                  <a:lnTo>
                    <a:pt x="3797673" y="1943100"/>
                  </a:lnTo>
                  <a:lnTo>
                    <a:pt x="3795878" y="1993900"/>
                  </a:lnTo>
                  <a:lnTo>
                    <a:pt x="3792905" y="2032000"/>
                  </a:lnTo>
                  <a:lnTo>
                    <a:pt x="3788766" y="2082800"/>
                  </a:lnTo>
                  <a:lnTo>
                    <a:pt x="3783477" y="2133600"/>
                  </a:lnTo>
                  <a:lnTo>
                    <a:pt x="3777052" y="2171700"/>
                  </a:lnTo>
                  <a:lnTo>
                    <a:pt x="3769505" y="2222500"/>
                  </a:lnTo>
                  <a:lnTo>
                    <a:pt x="3760850" y="2273300"/>
                  </a:lnTo>
                  <a:lnTo>
                    <a:pt x="3751101" y="2311400"/>
                  </a:lnTo>
                  <a:lnTo>
                    <a:pt x="3740273" y="2362200"/>
                  </a:lnTo>
                  <a:lnTo>
                    <a:pt x="3728380" y="2400300"/>
                  </a:lnTo>
                  <a:lnTo>
                    <a:pt x="3715436" y="2451100"/>
                  </a:lnTo>
                  <a:lnTo>
                    <a:pt x="3701455" y="2489200"/>
                  </a:lnTo>
                  <a:lnTo>
                    <a:pt x="3686452" y="2540000"/>
                  </a:lnTo>
                  <a:lnTo>
                    <a:pt x="3670441" y="2578100"/>
                  </a:lnTo>
                  <a:lnTo>
                    <a:pt x="3653436" y="2616200"/>
                  </a:lnTo>
                  <a:lnTo>
                    <a:pt x="3635451" y="2667000"/>
                  </a:lnTo>
                  <a:lnTo>
                    <a:pt x="3616500" y="2705100"/>
                  </a:lnTo>
                  <a:lnTo>
                    <a:pt x="3596599" y="2743200"/>
                  </a:lnTo>
                  <a:lnTo>
                    <a:pt x="3575760" y="2781300"/>
                  </a:lnTo>
                  <a:lnTo>
                    <a:pt x="3553999" y="2819400"/>
                  </a:lnTo>
                  <a:lnTo>
                    <a:pt x="3531330" y="2870200"/>
                  </a:lnTo>
                  <a:lnTo>
                    <a:pt x="3507766" y="2908300"/>
                  </a:lnTo>
                  <a:lnTo>
                    <a:pt x="3483322" y="2946400"/>
                  </a:lnTo>
                  <a:lnTo>
                    <a:pt x="3458012" y="2971800"/>
                  </a:lnTo>
                  <a:lnTo>
                    <a:pt x="3431851" y="3009900"/>
                  </a:lnTo>
                  <a:lnTo>
                    <a:pt x="3404852" y="3048000"/>
                  </a:lnTo>
                  <a:lnTo>
                    <a:pt x="3377031" y="3086100"/>
                  </a:lnTo>
                  <a:lnTo>
                    <a:pt x="3348400" y="3124200"/>
                  </a:lnTo>
                  <a:lnTo>
                    <a:pt x="3318975" y="3149600"/>
                  </a:lnTo>
                  <a:lnTo>
                    <a:pt x="3288770" y="3187700"/>
                  </a:lnTo>
                  <a:lnTo>
                    <a:pt x="3257798" y="3225800"/>
                  </a:lnTo>
                  <a:lnTo>
                    <a:pt x="3226075" y="3251200"/>
                  </a:lnTo>
                  <a:lnTo>
                    <a:pt x="3193614" y="3276600"/>
                  </a:lnTo>
                  <a:lnTo>
                    <a:pt x="3160429" y="3314700"/>
                  </a:lnTo>
                  <a:lnTo>
                    <a:pt x="3126536" y="3340100"/>
                  </a:lnTo>
                  <a:lnTo>
                    <a:pt x="3091947" y="3365500"/>
                  </a:lnTo>
                  <a:lnTo>
                    <a:pt x="3056678" y="3403600"/>
                  </a:lnTo>
                  <a:lnTo>
                    <a:pt x="3020743" y="3429000"/>
                  </a:lnTo>
                  <a:lnTo>
                    <a:pt x="2984155" y="3454400"/>
                  </a:lnTo>
                  <a:lnTo>
                    <a:pt x="2946929" y="3479800"/>
                  </a:lnTo>
                  <a:lnTo>
                    <a:pt x="2909079" y="3505200"/>
                  </a:lnTo>
                  <a:lnTo>
                    <a:pt x="2870620" y="3530600"/>
                  </a:lnTo>
                  <a:lnTo>
                    <a:pt x="2831566" y="3543300"/>
                  </a:lnTo>
                  <a:lnTo>
                    <a:pt x="2751729" y="3594100"/>
                  </a:lnTo>
                  <a:lnTo>
                    <a:pt x="2710974" y="3606800"/>
                  </a:lnTo>
                  <a:lnTo>
                    <a:pt x="2669681" y="3632200"/>
                  </a:lnTo>
                  <a:lnTo>
                    <a:pt x="2627864" y="3644900"/>
                  </a:lnTo>
                  <a:lnTo>
                    <a:pt x="2585537" y="3670300"/>
                  </a:lnTo>
                  <a:lnTo>
                    <a:pt x="2276170" y="3759200"/>
                  </a:lnTo>
                  <a:close/>
                </a:path>
                <a:path w="3798570" h="3797300">
                  <a:moveTo>
                    <a:pt x="2184002" y="3771900"/>
                  </a:moveTo>
                  <a:lnTo>
                    <a:pt x="1614271" y="3771900"/>
                  </a:lnTo>
                  <a:lnTo>
                    <a:pt x="1567997" y="3759200"/>
                  </a:lnTo>
                  <a:lnTo>
                    <a:pt x="2230277" y="3759200"/>
                  </a:lnTo>
                  <a:lnTo>
                    <a:pt x="2184002" y="3771900"/>
                  </a:lnTo>
                  <a:close/>
                </a:path>
                <a:path w="3798570" h="3797300">
                  <a:moveTo>
                    <a:pt x="2090365" y="3784600"/>
                  </a:moveTo>
                  <a:lnTo>
                    <a:pt x="1707909" y="3784600"/>
                  </a:lnTo>
                  <a:lnTo>
                    <a:pt x="1660913" y="3771900"/>
                  </a:lnTo>
                  <a:lnTo>
                    <a:pt x="2137360" y="3771900"/>
                  </a:lnTo>
                  <a:lnTo>
                    <a:pt x="2090365" y="3784600"/>
                  </a:lnTo>
                  <a:close/>
                </a:path>
                <a:path w="3798570" h="3797300">
                  <a:moveTo>
                    <a:pt x="1947402" y="3797300"/>
                  </a:moveTo>
                  <a:lnTo>
                    <a:pt x="1850871" y="3797300"/>
                  </a:lnTo>
                  <a:lnTo>
                    <a:pt x="1802902" y="3784600"/>
                  </a:lnTo>
                  <a:lnTo>
                    <a:pt x="1995372" y="3784600"/>
                  </a:lnTo>
                  <a:lnTo>
                    <a:pt x="1947402" y="3797300"/>
                  </a:lnTo>
                  <a:close/>
                </a:path>
              </a:pathLst>
            </a:custGeom>
            <a:solidFill>
              <a:srgbClr val="B37A04"/>
            </a:solidFill>
          </p:spPr>
          <p:txBody>
            <a:bodyPr wrap="square" lIns="0" tIns="0" rIns="0" bIns="0" rtlCol="0"/>
            <a:lstStyle/>
            <a:p/>
          </p:txBody>
        </p:sp>
        <p:sp>
          <p:nvSpPr>
            <p:cNvPr id="4" name="object 4"/>
            <p:cNvSpPr/>
            <p:nvPr/>
          </p:nvSpPr>
          <p:spPr>
            <a:xfrm>
              <a:off x="3059988" y="1383703"/>
              <a:ext cx="1133475" cy="1133475"/>
            </a:xfrm>
            <a:custGeom>
              <a:rect l="l" t="t" r="r" b="b"/>
              <a:pathLst>
                <a:path w="1133475" h="1133475">
                  <a:moveTo>
                    <a:pt x="566736" y="1133474"/>
                  </a:moveTo>
                  <a:lnTo>
                    <a:pt x="517836" y="1131394"/>
                  </a:lnTo>
                  <a:lnTo>
                    <a:pt x="470091" y="1125267"/>
                  </a:lnTo>
                  <a:lnTo>
                    <a:pt x="423671" y="1115262"/>
                  </a:lnTo>
                  <a:lnTo>
                    <a:pt x="378746" y="1101551"/>
                  </a:lnTo>
                  <a:lnTo>
                    <a:pt x="335487" y="1084303"/>
                  </a:lnTo>
                  <a:lnTo>
                    <a:pt x="294063" y="1063688"/>
                  </a:lnTo>
                  <a:lnTo>
                    <a:pt x="254646" y="1039877"/>
                  </a:lnTo>
                  <a:lnTo>
                    <a:pt x="217403" y="1013040"/>
                  </a:lnTo>
                  <a:lnTo>
                    <a:pt x="182507" y="983346"/>
                  </a:lnTo>
                  <a:lnTo>
                    <a:pt x="150127" y="950966"/>
                  </a:lnTo>
                  <a:lnTo>
                    <a:pt x="120433" y="916070"/>
                  </a:lnTo>
                  <a:lnTo>
                    <a:pt x="93596" y="878827"/>
                  </a:lnTo>
                  <a:lnTo>
                    <a:pt x="69785" y="839410"/>
                  </a:lnTo>
                  <a:lnTo>
                    <a:pt x="49170" y="797986"/>
                  </a:lnTo>
                  <a:lnTo>
                    <a:pt x="31922" y="754727"/>
                  </a:lnTo>
                  <a:lnTo>
                    <a:pt x="18211" y="709802"/>
                  </a:lnTo>
                  <a:lnTo>
                    <a:pt x="8206" y="663382"/>
                  </a:lnTo>
                  <a:lnTo>
                    <a:pt x="2079" y="615637"/>
                  </a:lnTo>
                  <a:lnTo>
                    <a:pt x="0" y="566737"/>
                  </a:lnTo>
                  <a:lnTo>
                    <a:pt x="2080" y="517837"/>
                  </a:lnTo>
                  <a:lnTo>
                    <a:pt x="8207" y="470091"/>
                  </a:lnTo>
                  <a:lnTo>
                    <a:pt x="18212" y="423671"/>
                  </a:lnTo>
                  <a:lnTo>
                    <a:pt x="31923" y="378747"/>
                  </a:lnTo>
                  <a:lnTo>
                    <a:pt x="49171" y="335487"/>
                  </a:lnTo>
                  <a:lnTo>
                    <a:pt x="69786" y="294064"/>
                  </a:lnTo>
                  <a:lnTo>
                    <a:pt x="93597" y="254646"/>
                  </a:lnTo>
                  <a:lnTo>
                    <a:pt x="120435" y="217404"/>
                  </a:lnTo>
                  <a:lnTo>
                    <a:pt x="150129" y="182508"/>
                  </a:lnTo>
                  <a:lnTo>
                    <a:pt x="182509" y="150128"/>
                  </a:lnTo>
                  <a:lnTo>
                    <a:pt x="217405" y="120434"/>
                  </a:lnTo>
                  <a:lnTo>
                    <a:pt x="254647" y="93596"/>
                  </a:lnTo>
                  <a:lnTo>
                    <a:pt x="294065" y="69785"/>
                  </a:lnTo>
                  <a:lnTo>
                    <a:pt x="335489" y="49171"/>
                  </a:lnTo>
                  <a:lnTo>
                    <a:pt x="378748" y="31923"/>
                  </a:lnTo>
                  <a:lnTo>
                    <a:pt x="423672" y="18211"/>
                  </a:lnTo>
                  <a:lnTo>
                    <a:pt x="470092" y="8207"/>
                  </a:lnTo>
                  <a:lnTo>
                    <a:pt x="517837" y="2080"/>
                  </a:lnTo>
                  <a:lnTo>
                    <a:pt x="566736" y="0"/>
                  </a:lnTo>
                  <a:lnTo>
                    <a:pt x="615636" y="2080"/>
                  </a:lnTo>
                  <a:lnTo>
                    <a:pt x="663381" y="8207"/>
                  </a:lnTo>
                  <a:lnTo>
                    <a:pt x="709802" y="18212"/>
                  </a:lnTo>
                  <a:lnTo>
                    <a:pt x="754726" y="31923"/>
                  </a:lnTo>
                  <a:lnTo>
                    <a:pt x="797985" y="49171"/>
                  </a:lnTo>
                  <a:lnTo>
                    <a:pt x="839409" y="69786"/>
                  </a:lnTo>
                  <a:lnTo>
                    <a:pt x="878827" y="93597"/>
                  </a:lnTo>
                  <a:lnTo>
                    <a:pt x="916069" y="120435"/>
                  </a:lnTo>
                  <a:lnTo>
                    <a:pt x="950965" y="150128"/>
                  </a:lnTo>
                  <a:lnTo>
                    <a:pt x="983345" y="182509"/>
                  </a:lnTo>
                  <a:lnTo>
                    <a:pt x="1013039" y="217405"/>
                  </a:lnTo>
                  <a:lnTo>
                    <a:pt x="1039876" y="254647"/>
                  </a:lnTo>
                  <a:lnTo>
                    <a:pt x="1063688" y="294065"/>
                  </a:lnTo>
                  <a:lnTo>
                    <a:pt x="1084302" y="335488"/>
                  </a:lnTo>
                  <a:lnTo>
                    <a:pt x="1101550" y="378747"/>
                  </a:lnTo>
                  <a:lnTo>
                    <a:pt x="1115261" y="423672"/>
                  </a:lnTo>
                  <a:lnTo>
                    <a:pt x="1125266" y="470092"/>
                  </a:lnTo>
                  <a:lnTo>
                    <a:pt x="1131393" y="517837"/>
                  </a:lnTo>
                  <a:lnTo>
                    <a:pt x="1133473" y="566737"/>
                  </a:lnTo>
                  <a:lnTo>
                    <a:pt x="1131393" y="615638"/>
                  </a:lnTo>
                  <a:lnTo>
                    <a:pt x="1125265" y="663383"/>
                  </a:lnTo>
                  <a:lnTo>
                    <a:pt x="1115261" y="709803"/>
                  </a:lnTo>
                  <a:lnTo>
                    <a:pt x="1101550" y="754727"/>
                  </a:lnTo>
                  <a:lnTo>
                    <a:pt x="1084302" y="797986"/>
                  </a:lnTo>
                  <a:lnTo>
                    <a:pt x="1063687" y="839410"/>
                  </a:lnTo>
                  <a:lnTo>
                    <a:pt x="1039876" y="878828"/>
                  </a:lnTo>
                  <a:lnTo>
                    <a:pt x="1013038" y="916070"/>
                  </a:lnTo>
                  <a:lnTo>
                    <a:pt x="983344" y="950966"/>
                  </a:lnTo>
                  <a:lnTo>
                    <a:pt x="950964" y="983346"/>
                  </a:lnTo>
                  <a:lnTo>
                    <a:pt x="916068" y="1013040"/>
                  </a:lnTo>
                  <a:lnTo>
                    <a:pt x="878826" y="1039877"/>
                  </a:lnTo>
                  <a:lnTo>
                    <a:pt x="839409" y="1063688"/>
                  </a:lnTo>
                  <a:lnTo>
                    <a:pt x="797985" y="1084303"/>
                  </a:lnTo>
                  <a:lnTo>
                    <a:pt x="754726" y="1101551"/>
                  </a:lnTo>
                  <a:lnTo>
                    <a:pt x="709801" y="1115262"/>
                  </a:lnTo>
                  <a:lnTo>
                    <a:pt x="663381" y="1125267"/>
                  </a:lnTo>
                  <a:lnTo>
                    <a:pt x="615636" y="1131394"/>
                  </a:lnTo>
                  <a:lnTo>
                    <a:pt x="566736" y="1133474"/>
                  </a:lnTo>
                  <a:close/>
                </a:path>
              </a:pathLst>
            </a:custGeom>
            <a:solidFill>
              <a:srgbClr val="1E0D01">
                <a:alpha val="79998"/>
              </a:srgbClr>
            </a:solidFill>
          </p:spPr>
          <p:txBody>
            <a:bodyPr wrap="square" lIns="0" tIns="0" rIns="0" bIns="0" rtlCol="0"/>
            <a:lstStyle/>
            <a:p/>
          </p:txBody>
        </p:sp>
      </p:grpSp>
      <p:grpSp>
        <p:nvGrpSpPr>
          <p:cNvPr id="5" name="object 5"/>
          <p:cNvGrpSpPr/>
          <p:nvPr/>
        </p:nvGrpSpPr>
        <p:grpSpPr>
          <a:xfrm>
            <a:off x="4196862" y="1742732"/>
            <a:ext cx="7263765" cy="3797300"/>
            <a:chOff x="4196862" y="1742732"/>
            <a:chExt cx="7263765" cy="3797300"/>
          </a:xfrm>
        </p:grpSpPr>
        <p:sp>
          <p:nvSpPr>
            <p:cNvPr id="6" name="object 6"/>
            <p:cNvSpPr/>
            <p:nvPr/>
          </p:nvSpPr>
          <p:spPr>
            <a:xfrm>
              <a:off x="7662091" y="1742732"/>
              <a:ext cx="3798570" cy="3797300"/>
            </a:xfrm>
            <a:custGeom>
              <a:rect l="l" t="t" r="r" b="b"/>
              <a:pathLst>
                <a:path w="3798570" h="3797300">
                  <a:moveTo>
                    <a:pt x="2137356" y="12699"/>
                  </a:moveTo>
                  <a:lnTo>
                    <a:pt x="1660913" y="12699"/>
                  </a:lnTo>
                  <a:lnTo>
                    <a:pt x="1707908" y="0"/>
                  </a:lnTo>
                  <a:lnTo>
                    <a:pt x="2090361" y="0"/>
                  </a:lnTo>
                  <a:lnTo>
                    <a:pt x="2137356" y="12699"/>
                  </a:lnTo>
                  <a:close/>
                </a:path>
                <a:path w="3798570" h="3797300">
                  <a:moveTo>
                    <a:pt x="2230273" y="25399"/>
                  </a:moveTo>
                  <a:lnTo>
                    <a:pt x="1567996" y="25399"/>
                  </a:lnTo>
                  <a:lnTo>
                    <a:pt x="1614270" y="12699"/>
                  </a:lnTo>
                  <a:lnTo>
                    <a:pt x="2183998" y="12699"/>
                  </a:lnTo>
                  <a:lnTo>
                    <a:pt x="2230273" y="25399"/>
                  </a:lnTo>
                  <a:close/>
                </a:path>
                <a:path w="3798570" h="3797300">
                  <a:moveTo>
                    <a:pt x="2276170" y="3759200"/>
                  </a:moveTo>
                  <a:lnTo>
                    <a:pt x="1522103" y="3759200"/>
                  </a:lnTo>
                  <a:lnTo>
                    <a:pt x="1212736" y="3670300"/>
                  </a:lnTo>
                  <a:lnTo>
                    <a:pt x="1170409" y="3644900"/>
                  </a:lnTo>
                  <a:lnTo>
                    <a:pt x="1128592" y="3632200"/>
                  </a:lnTo>
                  <a:lnTo>
                    <a:pt x="1087299" y="3606800"/>
                  </a:lnTo>
                  <a:lnTo>
                    <a:pt x="1046544" y="3594100"/>
                  </a:lnTo>
                  <a:lnTo>
                    <a:pt x="966707" y="3543300"/>
                  </a:lnTo>
                  <a:lnTo>
                    <a:pt x="927653" y="3530600"/>
                  </a:lnTo>
                  <a:lnTo>
                    <a:pt x="889193" y="3505200"/>
                  </a:lnTo>
                  <a:lnTo>
                    <a:pt x="851344" y="3479800"/>
                  </a:lnTo>
                  <a:lnTo>
                    <a:pt x="814118" y="3454400"/>
                  </a:lnTo>
                  <a:lnTo>
                    <a:pt x="777530" y="3429000"/>
                  </a:lnTo>
                  <a:lnTo>
                    <a:pt x="741595" y="3403600"/>
                  </a:lnTo>
                  <a:lnTo>
                    <a:pt x="706325" y="3365500"/>
                  </a:lnTo>
                  <a:lnTo>
                    <a:pt x="671737" y="3340100"/>
                  </a:lnTo>
                  <a:lnTo>
                    <a:pt x="637843" y="3314700"/>
                  </a:lnTo>
                  <a:lnTo>
                    <a:pt x="604659" y="3276600"/>
                  </a:lnTo>
                  <a:lnTo>
                    <a:pt x="572198" y="3251200"/>
                  </a:lnTo>
                  <a:lnTo>
                    <a:pt x="540474" y="3225800"/>
                  </a:lnTo>
                  <a:lnTo>
                    <a:pt x="509503" y="3187700"/>
                  </a:lnTo>
                  <a:lnTo>
                    <a:pt x="479297" y="3149600"/>
                  </a:lnTo>
                  <a:lnTo>
                    <a:pt x="449872" y="3124200"/>
                  </a:lnTo>
                  <a:lnTo>
                    <a:pt x="421242" y="3086100"/>
                  </a:lnTo>
                  <a:lnTo>
                    <a:pt x="393420" y="3048000"/>
                  </a:lnTo>
                  <a:lnTo>
                    <a:pt x="366422" y="3009900"/>
                  </a:lnTo>
                  <a:lnTo>
                    <a:pt x="340260" y="2971800"/>
                  </a:lnTo>
                  <a:lnTo>
                    <a:pt x="314950" y="2946400"/>
                  </a:lnTo>
                  <a:lnTo>
                    <a:pt x="290506" y="2908300"/>
                  </a:lnTo>
                  <a:lnTo>
                    <a:pt x="266943" y="2870200"/>
                  </a:lnTo>
                  <a:lnTo>
                    <a:pt x="244273" y="2819400"/>
                  </a:lnTo>
                  <a:lnTo>
                    <a:pt x="222512" y="2781300"/>
                  </a:lnTo>
                  <a:lnTo>
                    <a:pt x="201673" y="2743200"/>
                  </a:lnTo>
                  <a:lnTo>
                    <a:pt x="181772" y="2705100"/>
                  </a:lnTo>
                  <a:lnTo>
                    <a:pt x="162821" y="2667000"/>
                  </a:lnTo>
                  <a:lnTo>
                    <a:pt x="144836" y="2616200"/>
                  </a:lnTo>
                  <a:lnTo>
                    <a:pt x="127831" y="2578100"/>
                  </a:lnTo>
                  <a:lnTo>
                    <a:pt x="111820" y="2540000"/>
                  </a:lnTo>
                  <a:lnTo>
                    <a:pt x="96817" y="2489200"/>
                  </a:lnTo>
                  <a:lnTo>
                    <a:pt x="82836" y="2451100"/>
                  </a:lnTo>
                  <a:lnTo>
                    <a:pt x="69892" y="2400300"/>
                  </a:lnTo>
                  <a:lnTo>
                    <a:pt x="57999" y="2362200"/>
                  </a:lnTo>
                  <a:lnTo>
                    <a:pt x="47171" y="2311400"/>
                  </a:lnTo>
                  <a:lnTo>
                    <a:pt x="37422" y="2273300"/>
                  </a:lnTo>
                  <a:lnTo>
                    <a:pt x="28767" y="2222500"/>
                  </a:lnTo>
                  <a:lnTo>
                    <a:pt x="21220" y="2171700"/>
                  </a:lnTo>
                  <a:lnTo>
                    <a:pt x="14794" y="2133600"/>
                  </a:lnTo>
                  <a:lnTo>
                    <a:pt x="9505" y="2082800"/>
                  </a:lnTo>
                  <a:lnTo>
                    <a:pt x="5367" y="2032000"/>
                  </a:lnTo>
                  <a:lnTo>
                    <a:pt x="2393" y="1993900"/>
                  </a:lnTo>
                  <a:lnTo>
                    <a:pt x="599" y="1943100"/>
                  </a:lnTo>
                  <a:lnTo>
                    <a:pt x="0" y="1892300"/>
                  </a:lnTo>
                  <a:lnTo>
                    <a:pt x="601" y="1841500"/>
                  </a:lnTo>
                  <a:lnTo>
                    <a:pt x="2395" y="1790700"/>
                  </a:lnTo>
                  <a:lnTo>
                    <a:pt x="5369" y="1752600"/>
                  </a:lnTo>
                  <a:lnTo>
                    <a:pt x="9507" y="1701800"/>
                  </a:lnTo>
                  <a:lnTo>
                    <a:pt x="14796" y="1651000"/>
                  </a:lnTo>
                  <a:lnTo>
                    <a:pt x="21222" y="1612900"/>
                  </a:lnTo>
                  <a:lnTo>
                    <a:pt x="28769" y="1562100"/>
                  </a:lnTo>
                  <a:lnTo>
                    <a:pt x="37424" y="1511300"/>
                  </a:lnTo>
                  <a:lnTo>
                    <a:pt x="47173" y="1473199"/>
                  </a:lnTo>
                  <a:lnTo>
                    <a:pt x="58001" y="1422399"/>
                  </a:lnTo>
                  <a:lnTo>
                    <a:pt x="69894" y="1384299"/>
                  </a:lnTo>
                  <a:lnTo>
                    <a:pt x="82838" y="1333499"/>
                  </a:lnTo>
                  <a:lnTo>
                    <a:pt x="96818" y="1295399"/>
                  </a:lnTo>
                  <a:lnTo>
                    <a:pt x="111821" y="1244599"/>
                  </a:lnTo>
                  <a:lnTo>
                    <a:pt x="127833" y="1206499"/>
                  </a:lnTo>
                  <a:lnTo>
                    <a:pt x="144838" y="1168399"/>
                  </a:lnTo>
                  <a:lnTo>
                    <a:pt x="162823" y="1117599"/>
                  </a:lnTo>
                  <a:lnTo>
                    <a:pt x="181773" y="1079499"/>
                  </a:lnTo>
                  <a:lnTo>
                    <a:pt x="201674" y="1041399"/>
                  </a:lnTo>
                  <a:lnTo>
                    <a:pt x="222513" y="1003299"/>
                  </a:lnTo>
                  <a:lnTo>
                    <a:pt x="244274" y="965199"/>
                  </a:lnTo>
                  <a:lnTo>
                    <a:pt x="266944" y="927099"/>
                  </a:lnTo>
                  <a:lnTo>
                    <a:pt x="290507" y="888999"/>
                  </a:lnTo>
                  <a:lnTo>
                    <a:pt x="314951" y="850899"/>
                  </a:lnTo>
                  <a:lnTo>
                    <a:pt x="340261" y="812799"/>
                  </a:lnTo>
                  <a:lnTo>
                    <a:pt x="366422" y="774699"/>
                  </a:lnTo>
                  <a:lnTo>
                    <a:pt x="393421" y="736599"/>
                  </a:lnTo>
                  <a:lnTo>
                    <a:pt x="421242" y="698499"/>
                  </a:lnTo>
                  <a:lnTo>
                    <a:pt x="449873" y="660399"/>
                  </a:lnTo>
                  <a:lnTo>
                    <a:pt x="479298" y="634999"/>
                  </a:lnTo>
                  <a:lnTo>
                    <a:pt x="509503" y="596899"/>
                  </a:lnTo>
                  <a:lnTo>
                    <a:pt x="540475" y="571499"/>
                  </a:lnTo>
                  <a:lnTo>
                    <a:pt x="572198" y="533399"/>
                  </a:lnTo>
                  <a:lnTo>
                    <a:pt x="604659" y="507999"/>
                  </a:lnTo>
                  <a:lnTo>
                    <a:pt x="637844" y="469899"/>
                  </a:lnTo>
                  <a:lnTo>
                    <a:pt x="671737" y="444499"/>
                  </a:lnTo>
                  <a:lnTo>
                    <a:pt x="706326" y="419099"/>
                  </a:lnTo>
                  <a:lnTo>
                    <a:pt x="741595" y="380999"/>
                  </a:lnTo>
                  <a:lnTo>
                    <a:pt x="777530" y="355599"/>
                  </a:lnTo>
                  <a:lnTo>
                    <a:pt x="814118" y="330199"/>
                  </a:lnTo>
                  <a:lnTo>
                    <a:pt x="851344" y="304799"/>
                  </a:lnTo>
                  <a:lnTo>
                    <a:pt x="889194" y="279399"/>
                  </a:lnTo>
                  <a:lnTo>
                    <a:pt x="927653" y="266699"/>
                  </a:lnTo>
                  <a:lnTo>
                    <a:pt x="966707" y="241299"/>
                  </a:lnTo>
                  <a:lnTo>
                    <a:pt x="1046544" y="190499"/>
                  </a:lnTo>
                  <a:lnTo>
                    <a:pt x="1087299" y="177799"/>
                  </a:lnTo>
                  <a:lnTo>
                    <a:pt x="1128592" y="152399"/>
                  </a:lnTo>
                  <a:lnTo>
                    <a:pt x="1212736" y="126999"/>
                  </a:lnTo>
                  <a:lnTo>
                    <a:pt x="1255558" y="101599"/>
                  </a:lnTo>
                  <a:lnTo>
                    <a:pt x="1522103" y="25399"/>
                  </a:lnTo>
                  <a:lnTo>
                    <a:pt x="2276166" y="25399"/>
                  </a:lnTo>
                  <a:lnTo>
                    <a:pt x="2542711" y="101599"/>
                  </a:lnTo>
                  <a:lnTo>
                    <a:pt x="2585534" y="126999"/>
                  </a:lnTo>
                  <a:lnTo>
                    <a:pt x="2669678" y="152399"/>
                  </a:lnTo>
                  <a:lnTo>
                    <a:pt x="2710971" y="177799"/>
                  </a:lnTo>
                  <a:lnTo>
                    <a:pt x="2751725" y="190499"/>
                  </a:lnTo>
                  <a:lnTo>
                    <a:pt x="2831563" y="241299"/>
                  </a:lnTo>
                  <a:lnTo>
                    <a:pt x="2870617" y="266699"/>
                  </a:lnTo>
                  <a:lnTo>
                    <a:pt x="2909076" y="279399"/>
                  </a:lnTo>
                  <a:lnTo>
                    <a:pt x="2946926" y="304799"/>
                  </a:lnTo>
                  <a:lnTo>
                    <a:pt x="2984152" y="330199"/>
                  </a:lnTo>
                  <a:lnTo>
                    <a:pt x="3020740" y="355599"/>
                  </a:lnTo>
                  <a:lnTo>
                    <a:pt x="3056675" y="380999"/>
                  </a:lnTo>
                  <a:lnTo>
                    <a:pt x="3091945" y="419099"/>
                  </a:lnTo>
                  <a:lnTo>
                    <a:pt x="3126533" y="444499"/>
                  </a:lnTo>
                  <a:lnTo>
                    <a:pt x="3160427" y="469899"/>
                  </a:lnTo>
                  <a:lnTo>
                    <a:pt x="3193611" y="507999"/>
                  </a:lnTo>
                  <a:lnTo>
                    <a:pt x="3226072" y="533399"/>
                  </a:lnTo>
                  <a:lnTo>
                    <a:pt x="3257796" y="571499"/>
                  </a:lnTo>
                  <a:lnTo>
                    <a:pt x="3288767" y="596899"/>
                  </a:lnTo>
                  <a:lnTo>
                    <a:pt x="3318973" y="634999"/>
                  </a:lnTo>
                  <a:lnTo>
                    <a:pt x="3348398" y="660399"/>
                  </a:lnTo>
                  <a:lnTo>
                    <a:pt x="3377028" y="698499"/>
                  </a:lnTo>
                  <a:lnTo>
                    <a:pt x="3404850" y="736599"/>
                  </a:lnTo>
                  <a:lnTo>
                    <a:pt x="3431849" y="774699"/>
                  </a:lnTo>
                  <a:lnTo>
                    <a:pt x="3458010" y="812799"/>
                  </a:lnTo>
                  <a:lnTo>
                    <a:pt x="3483320" y="850899"/>
                  </a:lnTo>
                  <a:lnTo>
                    <a:pt x="3507764" y="888999"/>
                  </a:lnTo>
                  <a:lnTo>
                    <a:pt x="3531328" y="927099"/>
                  </a:lnTo>
                  <a:lnTo>
                    <a:pt x="3553998" y="965199"/>
                  </a:lnTo>
                  <a:lnTo>
                    <a:pt x="3575759" y="1003299"/>
                  </a:lnTo>
                  <a:lnTo>
                    <a:pt x="3596597" y="1041399"/>
                  </a:lnTo>
                  <a:lnTo>
                    <a:pt x="3616499" y="1079499"/>
                  </a:lnTo>
                  <a:lnTo>
                    <a:pt x="3635449" y="1117599"/>
                  </a:lnTo>
                  <a:lnTo>
                    <a:pt x="3653434" y="1168399"/>
                  </a:lnTo>
                  <a:lnTo>
                    <a:pt x="3670440" y="1206499"/>
                  </a:lnTo>
                  <a:lnTo>
                    <a:pt x="3686451" y="1244599"/>
                  </a:lnTo>
                  <a:lnTo>
                    <a:pt x="3701454" y="1295399"/>
                  </a:lnTo>
                  <a:lnTo>
                    <a:pt x="3715435" y="1333499"/>
                  </a:lnTo>
                  <a:lnTo>
                    <a:pt x="3728379" y="1384299"/>
                  </a:lnTo>
                  <a:lnTo>
                    <a:pt x="3740272" y="1422399"/>
                  </a:lnTo>
                  <a:lnTo>
                    <a:pt x="3751100" y="1473199"/>
                  </a:lnTo>
                  <a:lnTo>
                    <a:pt x="3760849" y="1511300"/>
                  </a:lnTo>
                  <a:lnTo>
                    <a:pt x="3769504" y="1562100"/>
                  </a:lnTo>
                  <a:lnTo>
                    <a:pt x="3777052" y="1612900"/>
                  </a:lnTo>
                  <a:lnTo>
                    <a:pt x="3783477" y="1651000"/>
                  </a:lnTo>
                  <a:lnTo>
                    <a:pt x="3788766" y="1701800"/>
                  </a:lnTo>
                  <a:lnTo>
                    <a:pt x="3792905" y="1752600"/>
                  </a:lnTo>
                  <a:lnTo>
                    <a:pt x="3795878" y="1790700"/>
                  </a:lnTo>
                  <a:lnTo>
                    <a:pt x="3797673" y="1841500"/>
                  </a:lnTo>
                  <a:lnTo>
                    <a:pt x="3798274" y="1892300"/>
                  </a:lnTo>
                  <a:lnTo>
                    <a:pt x="3797672" y="1943100"/>
                  </a:lnTo>
                  <a:lnTo>
                    <a:pt x="3795878" y="1993900"/>
                  </a:lnTo>
                  <a:lnTo>
                    <a:pt x="3792904" y="2032000"/>
                  </a:lnTo>
                  <a:lnTo>
                    <a:pt x="3788766" y="2082800"/>
                  </a:lnTo>
                  <a:lnTo>
                    <a:pt x="3783477" y="2133600"/>
                  </a:lnTo>
                  <a:lnTo>
                    <a:pt x="3777052" y="2171700"/>
                  </a:lnTo>
                  <a:lnTo>
                    <a:pt x="3769504" y="2222500"/>
                  </a:lnTo>
                  <a:lnTo>
                    <a:pt x="3760849" y="2273300"/>
                  </a:lnTo>
                  <a:lnTo>
                    <a:pt x="3751100" y="2311400"/>
                  </a:lnTo>
                  <a:lnTo>
                    <a:pt x="3740272" y="2362200"/>
                  </a:lnTo>
                  <a:lnTo>
                    <a:pt x="3728379" y="2400300"/>
                  </a:lnTo>
                  <a:lnTo>
                    <a:pt x="3715435" y="2451100"/>
                  </a:lnTo>
                  <a:lnTo>
                    <a:pt x="3701455" y="2489200"/>
                  </a:lnTo>
                  <a:lnTo>
                    <a:pt x="3686451" y="2540000"/>
                  </a:lnTo>
                  <a:lnTo>
                    <a:pt x="3670440" y="2578100"/>
                  </a:lnTo>
                  <a:lnTo>
                    <a:pt x="3653435" y="2616200"/>
                  </a:lnTo>
                  <a:lnTo>
                    <a:pt x="3635450" y="2667000"/>
                  </a:lnTo>
                  <a:lnTo>
                    <a:pt x="3616500" y="2705100"/>
                  </a:lnTo>
                  <a:lnTo>
                    <a:pt x="3596599" y="2743200"/>
                  </a:lnTo>
                  <a:lnTo>
                    <a:pt x="3575760" y="2781300"/>
                  </a:lnTo>
                  <a:lnTo>
                    <a:pt x="3553999" y="2819400"/>
                  </a:lnTo>
                  <a:lnTo>
                    <a:pt x="3531329" y="2870200"/>
                  </a:lnTo>
                  <a:lnTo>
                    <a:pt x="3507765" y="2908300"/>
                  </a:lnTo>
                  <a:lnTo>
                    <a:pt x="3483321" y="2946400"/>
                  </a:lnTo>
                  <a:lnTo>
                    <a:pt x="3458012" y="2971800"/>
                  </a:lnTo>
                  <a:lnTo>
                    <a:pt x="3431850" y="3009900"/>
                  </a:lnTo>
                  <a:lnTo>
                    <a:pt x="3404852" y="3048000"/>
                  </a:lnTo>
                  <a:lnTo>
                    <a:pt x="3377030" y="3086100"/>
                  </a:lnTo>
                  <a:lnTo>
                    <a:pt x="3348400" y="3124200"/>
                  </a:lnTo>
                  <a:lnTo>
                    <a:pt x="3318975" y="3149600"/>
                  </a:lnTo>
                  <a:lnTo>
                    <a:pt x="3288769" y="3187700"/>
                  </a:lnTo>
                  <a:lnTo>
                    <a:pt x="3257798" y="3225800"/>
                  </a:lnTo>
                  <a:lnTo>
                    <a:pt x="3226075" y="3251200"/>
                  </a:lnTo>
                  <a:lnTo>
                    <a:pt x="3193614" y="3276600"/>
                  </a:lnTo>
                  <a:lnTo>
                    <a:pt x="3160429" y="3314700"/>
                  </a:lnTo>
                  <a:lnTo>
                    <a:pt x="3126536" y="3340100"/>
                  </a:lnTo>
                  <a:lnTo>
                    <a:pt x="3091947" y="3365500"/>
                  </a:lnTo>
                  <a:lnTo>
                    <a:pt x="3056678" y="3403600"/>
                  </a:lnTo>
                  <a:lnTo>
                    <a:pt x="3020742" y="3429000"/>
                  </a:lnTo>
                  <a:lnTo>
                    <a:pt x="2984154" y="3454400"/>
                  </a:lnTo>
                  <a:lnTo>
                    <a:pt x="2946929" y="3479800"/>
                  </a:lnTo>
                  <a:lnTo>
                    <a:pt x="2909079" y="3505200"/>
                  </a:lnTo>
                  <a:lnTo>
                    <a:pt x="2870620" y="3530600"/>
                  </a:lnTo>
                  <a:lnTo>
                    <a:pt x="2831566" y="3543300"/>
                  </a:lnTo>
                  <a:lnTo>
                    <a:pt x="2751728" y="3594100"/>
                  </a:lnTo>
                  <a:lnTo>
                    <a:pt x="2710974" y="3606800"/>
                  </a:lnTo>
                  <a:lnTo>
                    <a:pt x="2669681" y="3632200"/>
                  </a:lnTo>
                  <a:lnTo>
                    <a:pt x="2627864" y="3644900"/>
                  </a:lnTo>
                  <a:lnTo>
                    <a:pt x="2585537" y="3670300"/>
                  </a:lnTo>
                  <a:lnTo>
                    <a:pt x="2276170" y="3759200"/>
                  </a:lnTo>
                  <a:close/>
                </a:path>
                <a:path w="3798570" h="3797300">
                  <a:moveTo>
                    <a:pt x="2184002" y="3771900"/>
                  </a:moveTo>
                  <a:lnTo>
                    <a:pt x="1614271" y="3771900"/>
                  </a:lnTo>
                  <a:lnTo>
                    <a:pt x="1567996" y="3759200"/>
                  </a:lnTo>
                  <a:lnTo>
                    <a:pt x="2230277" y="3759200"/>
                  </a:lnTo>
                  <a:lnTo>
                    <a:pt x="2184002" y="3771900"/>
                  </a:lnTo>
                  <a:close/>
                </a:path>
                <a:path w="3798570" h="3797300">
                  <a:moveTo>
                    <a:pt x="2090365" y="3784600"/>
                  </a:moveTo>
                  <a:lnTo>
                    <a:pt x="1707908" y="3784600"/>
                  </a:lnTo>
                  <a:lnTo>
                    <a:pt x="1660913" y="3771900"/>
                  </a:lnTo>
                  <a:lnTo>
                    <a:pt x="2137360" y="3771900"/>
                  </a:lnTo>
                  <a:lnTo>
                    <a:pt x="2090365" y="3784600"/>
                  </a:lnTo>
                  <a:close/>
                </a:path>
                <a:path w="3798570" h="3797300">
                  <a:moveTo>
                    <a:pt x="1947402" y="3797300"/>
                  </a:moveTo>
                  <a:lnTo>
                    <a:pt x="1850871" y="3797300"/>
                  </a:lnTo>
                  <a:lnTo>
                    <a:pt x="1802902" y="3784600"/>
                  </a:lnTo>
                  <a:lnTo>
                    <a:pt x="1995372" y="3784600"/>
                  </a:lnTo>
                  <a:lnTo>
                    <a:pt x="1947402" y="3797300"/>
                  </a:lnTo>
                  <a:close/>
                </a:path>
              </a:pathLst>
            </a:custGeom>
            <a:solidFill>
              <a:srgbClr val="B37A04"/>
            </a:solidFill>
          </p:spPr>
          <p:txBody>
            <a:bodyPr wrap="square" lIns="0" tIns="0" rIns="0" bIns="0" rtlCol="0"/>
            <a:lstStyle/>
            <a:p/>
          </p:txBody>
        </p:sp>
        <p:sp>
          <p:nvSpPr>
            <p:cNvPr id="7" name="object 7"/>
            <p:cNvSpPr/>
            <p:nvPr/>
          </p:nvSpPr>
          <p:spPr>
            <a:xfrm>
              <a:off x="4196862" y="1742732"/>
              <a:ext cx="3798570" cy="3797300"/>
            </a:xfrm>
            <a:custGeom>
              <a:rect l="l" t="t" r="r" b="b"/>
              <a:pathLst>
                <a:path w="3798570" h="3797300">
                  <a:moveTo>
                    <a:pt x="2137356" y="12699"/>
                  </a:moveTo>
                  <a:lnTo>
                    <a:pt x="1660912" y="12699"/>
                  </a:lnTo>
                  <a:lnTo>
                    <a:pt x="1707908" y="0"/>
                  </a:lnTo>
                  <a:lnTo>
                    <a:pt x="2090361" y="0"/>
                  </a:lnTo>
                  <a:lnTo>
                    <a:pt x="2137356" y="12699"/>
                  </a:lnTo>
                  <a:close/>
                </a:path>
                <a:path w="3798570" h="3797300">
                  <a:moveTo>
                    <a:pt x="2230273" y="25399"/>
                  </a:moveTo>
                  <a:lnTo>
                    <a:pt x="1567996" y="25399"/>
                  </a:lnTo>
                  <a:lnTo>
                    <a:pt x="1614270" y="12699"/>
                  </a:lnTo>
                  <a:lnTo>
                    <a:pt x="2183998" y="12699"/>
                  </a:lnTo>
                  <a:lnTo>
                    <a:pt x="2230273" y="25399"/>
                  </a:lnTo>
                  <a:close/>
                </a:path>
                <a:path w="3798570" h="3797300">
                  <a:moveTo>
                    <a:pt x="2276169" y="3759200"/>
                  </a:moveTo>
                  <a:lnTo>
                    <a:pt x="1522103" y="3759200"/>
                  </a:lnTo>
                  <a:lnTo>
                    <a:pt x="1212736" y="3670300"/>
                  </a:lnTo>
                  <a:lnTo>
                    <a:pt x="1170409" y="3644900"/>
                  </a:lnTo>
                  <a:lnTo>
                    <a:pt x="1128592" y="3632200"/>
                  </a:lnTo>
                  <a:lnTo>
                    <a:pt x="1087299" y="3606800"/>
                  </a:lnTo>
                  <a:lnTo>
                    <a:pt x="1046544" y="3594100"/>
                  </a:lnTo>
                  <a:lnTo>
                    <a:pt x="966707" y="3543300"/>
                  </a:lnTo>
                  <a:lnTo>
                    <a:pt x="927652" y="3530600"/>
                  </a:lnTo>
                  <a:lnTo>
                    <a:pt x="889193" y="3505200"/>
                  </a:lnTo>
                  <a:lnTo>
                    <a:pt x="851344" y="3479800"/>
                  </a:lnTo>
                  <a:lnTo>
                    <a:pt x="814118" y="3454400"/>
                  </a:lnTo>
                  <a:lnTo>
                    <a:pt x="777530" y="3429000"/>
                  </a:lnTo>
                  <a:lnTo>
                    <a:pt x="741594" y="3403600"/>
                  </a:lnTo>
                  <a:lnTo>
                    <a:pt x="706325" y="3365500"/>
                  </a:lnTo>
                  <a:lnTo>
                    <a:pt x="671737" y="3340100"/>
                  </a:lnTo>
                  <a:lnTo>
                    <a:pt x="637843" y="3314700"/>
                  </a:lnTo>
                  <a:lnTo>
                    <a:pt x="604659" y="3276600"/>
                  </a:lnTo>
                  <a:lnTo>
                    <a:pt x="572198" y="3251200"/>
                  </a:lnTo>
                  <a:lnTo>
                    <a:pt x="540474" y="3225800"/>
                  </a:lnTo>
                  <a:lnTo>
                    <a:pt x="509503" y="3187700"/>
                  </a:lnTo>
                  <a:lnTo>
                    <a:pt x="479297" y="3149600"/>
                  </a:lnTo>
                  <a:lnTo>
                    <a:pt x="449872" y="3124200"/>
                  </a:lnTo>
                  <a:lnTo>
                    <a:pt x="421242" y="3086100"/>
                  </a:lnTo>
                  <a:lnTo>
                    <a:pt x="393420" y="3048000"/>
                  </a:lnTo>
                  <a:lnTo>
                    <a:pt x="366421" y="3009900"/>
                  </a:lnTo>
                  <a:lnTo>
                    <a:pt x="340260" y="2971800"/>
                  </a:lnTo>
                  <a:lnTo>
                    <a:pt x="314950" y="2946400"/>
                  </a:lnTo>
                  <a:lnTo>
                    <a:pt x="290506" y="2908300"/>
                  </a:lnTo>
                  <a:lnTo>
                    <a:pt x="266943" y="2870200"/>
                  </a:lnTo>
                  <a:lnTo>
                    <a:pt x="244273" y="2819400"/>
                  </a:lnTo>
                  <a:lnTo>
                    <a:pt x="222512" y="2781300"/>
                  </a:lnTo>
                  <a:lnTo>
                    <a:pt x="201673" y="2743200"/>
                  </a:lnTo>
                  <a:lnTo>
                    <a:pt x="181772" y="2705100"/>
                  </a:lnTo>
                  <a:lnTo>
                    <a:pt x="162821" y="2667000"/>
                  </a:lnTo>
                  <a:lnTo>
                    <a:pt x="144836" y="2616200"/>
                  </a:lnTo>
                  <a:lnTo>
                    <a:pt x="127831" y="2578100"/>
                  </a:lnTo>
                  <a:lnTo>
                    <a:pt x="111820" y="2540000"/>
                  </a:lnTo>
                  <a:lnTo>
                    <a:pt x="96817" y="2489200"/>
                  </a:lnTo>
                  <a:lnTo>
                    <a:pt x="82836" y="2451100"/>
                  </a:lnTo>
                  <a:lnTo>
                    <a:pt x="69892" y="2400300"/>
                  </a:lnTo>
                  <a:lnTo>
                    <a:pt x="57999" y="2362200"/>
                  </a:lnTo>
                  <a:lnTo>
                    <a:pt x="47171" y="2311400"/>
                  </a:lnTo>
                  <a:lnTo>
                    <a:pt x="37422" y="2273300"/>
                  </a:lnTo>
                  <a:lnTo>
                    <a:pt x="28767" y="2222500"/>
                  </a:lnTo>
                  <a:lnTo>
                    <a:pt x="21220" y="2171700"/>
                  </a:lnTo>
                  <a:lnTo>
                    <a:pt x="14794" y="2133600"/>
                  </a:lnTo>
                  <a:lnTo>
                    <a:pt x="9505" y="2082800"/>
                  </a:lnTo>
                  <a:lnTo>
                    <a:pt x="5367" y="2032000"/>
                  </a:lnTo>
                  <a:lnTo>
                    <a:pt x="2393" y="1993900"/>
                  </a:lnTo>
                  <a:lnTo>
                    <a:pt x="599" y="1943100"/>
                  </a:lnTo>
                  <a:lnTo>
                    <a:pt x="0" y="1892300"/>
                  </a:lnTo>
                  <a:lnTo>
                    <a:pt x="601" y="1841500"/>
                  </a:lnTo>
                  <a:lnTo>
                    <a:pt x="2395" y="1790700"/>
                  </a:lnTo>
                  <a:lnTo>
                    <a:pt x="5369" y="1752600"/>
                  </a:lnTo>
                  <a:lnTo>
                    <a:pt x="9507" y="1701800"/>
                  </a:lnTo>
                  <a:lnTo>
                    <a:pt x="14796" y="1651000"/>
                  </a:lnTo>
                  <a:lnTo>
                    <a:pt x="21222" y="1612900"/>
                  </a:lnTo>
                  <a:lnTo>
                    <a:pt x="28769" y="1562100"/>
                  </a:lnTo>
                  <a:lnTo>
                    <a:pt x="37424" y="1511300"/>
                  </a:lnTo>
                  <a:lnTo>
                    <a:pt x="47173" y="1473199"/>
                  </a:lnTo>
                  <a:lnTo>
                    <a:pt x="58001" y="1422399"/>
                  </a:lnTo>
                  <a:lnTo>
                    <a:pt x="69894" y="1384299"/>
                  </a:lnTo>
                  <a:lnTo>
                    <a:pt x="82838" y="1333499"/>
                  </a:lnTo>
                  <a:lnTo>
                    <a:pt x="96818" y="1295399"/>
                  </a:lnTo>
                  <a:lnTo>
                    <a:pt x="111821" y="1244599"/>
                  </a:lnTo>
                  <a:lnTo>
                    <a:pt x="127833" y="1206499"/>
                  </a:lnTo>
                  <a:lnTo>
                    <a:pt x="144838" y="1168399"/>
                  </a:lnTo>
                  <a:lnTo>
                    <a:pt x="162823" y="1117599"/>
                  </a:lnTo>
                  <a:lnTo>
                    <a:pt x="181773" y="1079499"/>
                  </a:lnTo>
                  <a:lnTo>
                    <a:pt x="201674" y="1041399"/>
                  </a:lnTo>
                  <a:lnTo>
                    <a:pt x="222513" y="1003299"/>
                  </a:lnTo>
                  <a:lnTo>
                    <a:pt x="244274" y="965199"/>
                  </a:lnTo>
                  <a:lnTo>
                    <a:pt x="266943" y="927099"/>
                  </a:lnTo>
                  <a:lnTo>
                    <a:pt x="290507" y="888999"/>
                  </a:lnTo>
                  <a:lnTo>
                    <a:pt x="314951" y="850899"/>
                  </a:lnTo>
                  <a:lnTo>
                    <a:pt x="340261" y="812799"/>
                  </a:lnTo>
                  <a:lnTo>
                    <a:pt x="366422" y="774699"/>
                  </a:lnTo>
                  <a:lnTo>
                    <a:pt x="393421" y="736599"/>
                  </a:lnTo>
                  <a:lnTo>
                    <a:pt x="421242" y="698499"/>
                  </a:lnTo>
                  <a:lnTo>
                    <a:pt x="449873" y="660399"/>
                  </a:lnTo>
                  <a:lnTo>
                    <a:pt x="479298" y="634999"/>
                  </a:lnTo>
                  <a:lnTo>
                    <a:pt x="509503" y="596899"/>
                  </a:lnTo>
                  <a:lnTo>
                    <a:pt x="540475" y="571499"/>
                  </a:lnTo>
                  <a:lnTo>
                    <a:pt x="572198" y="533399"/>
                  </a:lnTo>
                  <a:lnTo>
                    <a:pt x="604659" y="507999"/>
                  </a:lnTo>
                  <a:lnTo>
                    <a:pt x="637843" y="469899"/>
                  </a:lnTo>
                  <a:lnTo>
                    <a:pt x="671737" y="444499"/>
                  </a:lnTo>
                  <a:lnTo>
                    <a:pt x="706325" y="419099"/>
                  </a:lnTo>
                  <a:lnTo>
                    <a:pt x="741595" y="380999"/>
                  </a:lnTo>
                  <a:lnTo>
                    <a:pt x="777530" y="355599"/>
                  </a:lnTo>
                  <a:lnTo>
                    <a:pt x="814118" y="330199"/>
                  </a:lnTo>
                  <a:lnTo>
                    <a:pt x="851344" y="304799"/>
                  </a:lnTo>
                  <a:lnTo>
                    <a:pt x="889193" y="279399"/>
                  </a:lnTo>
                  <a:lnTo>
                    <a:pt x="927652" y="266699"/>
                  </a:lnTo>
                  <a:lnTo>
                    <a:pt x="966707" y="241299"/>
                  </a:lnTo>
                  <a:lnTo>
                    <a:pt x="1046544" y="190499"/>
                  </a:lnTo>
                  <a:lnTo>
                    <a:pt x="1087299" y="177799"/>
                  </a:lnTo>
                  <a:lnTo>
                    <a:pt x="1128592" y="152399"/>
                  </a:lnTo>
                  <a:lnTo>
                    <a:pt x="1212736" y="126999"/>
                  </a:lnTo>
                  <a:lnTo>
                    <a:pt x="1255558" y="101599"/>
                  </a:lnTo>
                  <a:lnTo>
                    <a:pt x="1522103" y="25399"/>
                  </a:lnTo>
                  <a:lnTo>
                    <a:pt x="2276166" y="25399"/>
                  </a:lnTo>
                  <a:lnTo>
                    <a:pt x="2542711" y="101599"/>
                  </a:lnTo>
                  <a:lnTo>
                    <a:pt x="2585533" y="126999"/>
                  </a:lnTo>
                  <a:lnTo>
                    <a:pt x="2669677" y="152399"/>
                  </a:lnTo>
                  <a:lnTo>
                    <a:pt x="2710970" y="177799"/>
                  </a:lnTo>
                  <a:lnTo>
                    <a:pt x="2751725" y="190499"/>
                  </a:lnTo>
                  <a:lnTo>
                    <a:pt x="2831563" y="241299"/>
                  </a:lnTo>
                  <a:lnTo>
                    <a:pt x="2870617" y="266699"/>
                  </a:lnTo>
                  <a:lnTo>
                    <a:pt x="2909076" y="279399"/>
                  </a:lnTo>
                  <a:lnTo>
                    <a:pt x="2946926" y="304799"/>
                  </a:lnTo>
                  <a:lnTo>
                    <a:pt x="2984151" y="330199"/>
                  </a:lnTo>
                  <a:lnTo>
                    <a:pt x="3020739" y="355599"/>
                  </a:lnTo>
                  <a:lnTo>
                    <a:pt x="3056675" y="380999"/>
                  </a:lnTo>
                  <a:lnTo>
                    <a:pt x="3091944" y="419099"/>
                  </a:lnTo>
                  <a:lnTo>
                    <a:pt x="3126533" y="444499"/>
                  </a:lnTo>
                  <a:lnTo>
                    <a:pt x="3160426" y="469899"/>
                  </a:lnTo>
                  <a:lnTo>
                    <a:pt x="3193611" y="507999"/>
                  </a:lnTo>
                  <a:lnTo>
                    <a:pt x="3226072" y="533399"/>
                  </a:lnTo>
                  <a:lnTo>
                    <a:pt x="3257795" y="571499"/>
                  </a:lnTo>
                  <a:lnTo>
                    <a:pt x="3288767" y="596899"/>
                  </a:lnTo>
                  <a:lnTo>
                    <a:pt x="3318973" y="634999"/>
                  </a:lnTo>
                  <a:lnTo>
                    <a:pt x="3348398" y="660399"/>
                  </a:lnTo>
                  <a:lnTo>
                    <a:pt x="3377028" y="698499"/>
                  </a:lnTo>
                  <a:lnTo>
                    <a:pt x="3404850" y="736599"/>
                  </a:lnTo>
                  <a:lnTo>
                    <a:pt x="3431848" y="774699"/>
                  </a:lnTo>
                  <a:lnTo>
                    <a:pt x="3458010" y="812799"/>
                  </a:lnTo>
                  <a:lnTo>
                    <a:pt x="3483320" y="850899"/>
                  </a:lnTo>
                  <a:lnTo>
                    <a:pt x="3507764" y="888999"/>
                  </a:lnTo>
                  <a:lnTo>
                    <a:pt x="3531328" y="927099"/>
                  </a:lnTo>
                  <a:lnTo>
                    <a:pt x="3553997" y="965199"/>
                  </a:lnTo>
                  <a:lnTo>
                    <a:pt x="3575759" y="1003299"/>
                  </a:lnTo>
                  <a:lnTo>
                    <a:pt x="3596597" y="1041399"/>
                  </a:lnTo>
                  <a:lnTo>
                    <a:pt x="3616499" y="1079499"/>
                  </a:lnTo>
                  <a:lnTo>
                    <a:pt x="3635449" y="1117599"/>
                  </a:lnTo>
                  <a:lnTo>
                    <a:pt x="3653434" y="1168399"/>
                  </a:lnTo>
                  <a:lnTo>
                    <a:pt x="3670439" y="1206499"/>
                  </a:lnTo>
                  <a:lnTo>
                    <a:pt x="3686450" y="1244599"/>
                  </a:lnTo>
                  <a:lnTo>
                    <a:pt x="3701454" y="1295399"/>
                  </a:lnTo>
                  <a:lnTo>
                    <a:pt x="3715434" y="1333499"/>
                  </a:lnTo>
                  <a:lnTo>
                    <a:pt x="3728379" y="1384299"/>
                  </a:lnTo>
                  <a:lnTo>
                    <a:pt x="3740272" y="1422399"/>
                  </a:lnTo>
                  <a:lnTo>
                    <a:pt x="3751100" y="1473199"/>
                  </a:lnTo>
                  <a:lnTo>
                    <a:pt x="3760849" y="1511300"/>
                  </a:lnTo>
                  <a:lnTo>
                    <a:pt x="3769504" y="1562100"/>
                  </a:lnTo>
                  <a:lnTo>
                    <a:pt x="3777051" y="1612900"/>
                  </a:lnTo>
                  <a:lnTo>
                    <a:pt x="3783477" y="1651000"/>
                  </a:lnTo>
                  <a:lnTo>
                    <a:pt x="3788766" y="1701800"/>
                  </a:lnTo>
                  <a:lnTo>
                    <a:pt x="3792904" y="1752600"/>
                  </a:lnTo>
                  <a:lnTo>
                    <a:pt x="3795878" y="1790700"/>
                  </a:lnTo>
                  <a:lnTo>
                    <a:pt x="3797673" y="1841500"/>
                  </a:lnTo>
                  <a:lnTo>
                    <a:pt x="3798273" y="1892300"/>
                  </a:lnTo>
                  <a:lnTo>
                    <a:pt x="3797672" y="1943100"/>
                  </a:lnTo>
                  <a:lnTo>
                    <a:pt x="3795877" y="1993900"/>
                  </a:lnTo>
                  <a:lnTo>
                    <a:pt x="3792904" y="2032000"/>
                  </a:lnTo>
                  <a:lnTo>
                    <a:pt x="3788765" y="2082800"/>
                  </a:lnTo>
                  <a:lnTo>
                    <a:pt x="3783476" y="2133600"/>
                  </a:lnTo>
                  <a:lnTo>
                    <a:pt x="3777051" y="2171700"/>
                  </a:lnTo>
                  <a:lnTo>
                    <a:pt x="3769504" y="2222500"/>
                  </a:lnTo>
                  <a:lnTo>
                    <a:pt x="3760849" y="2273300"/>
                  </a:lnTo>
                  <a:lnTo>
                    <a:pt x="3751100" y="2311400"/>
                  </a:lnTo>
                  <a:lnTo>
                    <a:pt x="3740272" y="2362200"/>
                  </a:lnTo>
                  <a:lnTo>
                    <a:pt x="3728379" y="2400300"/>
                  </a:lnTo>
                  <a:lnTo>
                    <a:pt x="3715435" y="2451100"/>
                  </a:lnTo>
                  <a:lnTo>
                    <a:pt x="3701454" y="2489200"/>
                  </a:lnTo>
                  <a:lnTo>
                    <a:pt x="3686451" y="2540000"/>
                  </a:lnTo>
                  <a:lnTo>
                    <a:pt x="3670440" y="2578100"/>
                  </a:lnTo>
                  <a:lnTo>
                    <a:pt x="3653435" y="2616200"/>
                  </a:lnTo>
                  <a:lnTo>
                    <a:pt x="3635450" y="2667000"/>
                  </a:lnTo>
                  <a:lnTo>
                    <a:pt x="3616500" y="2705100"/>
                  </a:lnTo>
                  <a:lnTo>
                    <a:pt x="3596598" y="2743200"/>
                  </a:lnTo>
                  <a:lnTo>
                    <a:pt x="3575760" y="2781300"/>
                  </a:lnTo>
                  <a:lnTo>
                    <a:pt x="3553999" y="2819400"/>
                  </a:lnTo>
                  <a:lnTo>
                    <a:pt x="3531329" y="2870200"/>
                  </a:lnTo>
                  <a:lnTo>
                    <a:pt x="3507765" y="2908300"/>
                  </a:lnTo>
                  <a:lnTo>
                    <a:pt x="3483321" y="2946400"/>
                  </a:lnTo>
                  <a:lnTo>
                    <a:pt x="3458011" y="2971800"/>
                  </a:lnTo>
                  <a:lnTo>
                    <a:pt x="3431850" y="3009900"/>
                  </a:lnTo>
                  <a:lnTo>
                    <a:pt x="3404852" y="3048000"/>
                  </a:lnTo>
                  <a:lnTo>
                    <a:pt x="3377030" y="3086100"/>
                  </a:lnTo>
                  <a:lnTo>
                    <a:pt x="3348399" y="3124200"/>
                  </a:lnTo>
                  <a:lnTo>
                    <a:pt x="3318974" y="3149600"/>
                  </a:lnTo>
                  <a:lnTo>
                    <a:pt x="3288769" y="3187700"/>
                  </a:lnTo>
                  <a:lnTo>
                    <a:pt x="3257798" y="3225800"/>
                  </a:lnTo>
                  <a:lnTo>
                    <a:pt x="3226074" y="3251200"/>
                  </a:lnTo>
                  <a:lnTo>
                    <a:pt x="3193613" y="3276600"/>
                  </a:lnTo>
                  <a:lnTo>
                    <a:pt x="3160429" y="3314700"/>
                  </a:lnTo>
                  <a:lnTo>
                    <a:pt x="3126535" y="3340100"/>
                  </a:lnTo>
                  <a:lnTo>
                    <a:pt x="3091947" y="3365500"/>
                  </a:lnTo>
                  <a:lnTo>
                    <a:pt x="3056677" y="3403600"/>
                  </a:lnTo>
                  <a:lnTo>
                    <a:pt x="3020742" y="3429000"/>
                  </a:lnTo>
                  <a:lnTo>
                    <a:pt x="2984154" y="3454400"/>
                  </a:lnTo>
                  <a:lnTo>
                    <a:pt x="2946928" y="3479800"/>
                  </a:lnTo>
                  <a:lnTo>
                    <a:pt x="2909079" y="3505200"/>
                  </a:lnTo>
                  <a:lnTo>
                    <a:pt x="2870620" y="3530600"/>
                  </a:lnTo>
                  <a:lnTo>
                    <a:pt x="2831565" y="3543300"/>
                  </a:lnTo>
                  <a:lnTo>
                    <a:pt x="2751728" y="3594100"/>
                  </a:lnTo>
                  <a:lnTo>
                    <a:pt x="2710973" y="3606800"/>
                  </a:lnTo>
                  <a:lnTo>
                    <a:pt x="2669680" y="3632200"/>
                  </a:lnTo>
                  <a:lnTo>
                    <a:pt x="2627863" y="3644900"/>
                  </a:lnTo>
                  <a:lnTo>
                    <a:pt x="2585536" y="3670300"/>
                  </a:lnTo>
                  <a:lnTo>
                    <a:pt x="2276169" y="3759200"/>
                  </a:lnTo>
                  <a:close/>
                </a:path>
                <a:path w="3798570" h="3797300">
                  <a:moveTo>
                    <a:pt x="2184002" y="3771900"/>
                  </a:moveTo>
                  <a:lnTo>
                    <a:pt x="1614271" y="3771900"/>
                  </a:lnTo>
                  <a:lnTo>
                    <a:pt x="1567996" y="3759200"/>
                  </a:lnTo>
                  <a:lnTo>
                    <a:pt x="2230276" y="3759200"/>
                  </a:lnTo>
                  <a:lnTo>
                    <a:pt x="2184002" y="3771900"/>
                  </a:lnTo>
                  <a:close/>
                </a:path>
                <a:path w="3798570" h="3797300">
                  <a:moveTo>
                    <a:pt x="2090364" y="3784600"/>
                  </a:moveTo>
                  <a:lnTo>
                    <a:pt x="1707908" y="3784600"/>
                  </a:lnTo>
                  <a:lnTo>
                    <a:pt x="1660913" y="3771900"/>
                  </a:lnTo>
                  <a:lnTo>
                    <a:pt x="2137360" y="3771900"/>
                  </a:lnTo>
                  <a:lnTo>
                    <a:pt x="2090364" y="3784600"/>
                  </a:lnTo>
                  <a:close/>
                </a:path>
                <a:path w="3798570" h="3797300">
                  <a:moveTo>
                    <a:pt x="1947402" y="3797300"/>
                  </a:moveTo>
                  <a:lnTo>
                    <a:pt x="1850871" y="3797300"/>
                  </a:lnTo>
                  <a:lnTo>
                    <a:pt x="1802901" y="3784600"/>
                  </a:lnTo>
                  <a:lnTo>
                    <a:pt x="1995371" y="3784600"/>
                  </a:lnTo>
                  <a:lnTo>
                    <a:pt x="1947402" y="3797300"/>
                  </a:lnTo>
                  <a:close/>
                </a:path>
              </a:pathLst>
            </a:custGeom>
            <a:solidFill>
              <a:srgbClr val="F3EADA"/>
            </a:solidFill>
          </p:spPr>
          <p:txBody>
            <a:bodyPr wrap="square" lIns="0" tIns="0" rIns="0" bIns="0" rtlCol="0"/>
            <a:lstStyle/>
            <a:p/>
          </p:txBody>
        </p:sp>
      </p:grpSp>
      <p:sp>
        <p:nvSpPr>
          <p:cNvPr id="8" name="object 8"/>
          <p:cNvSpPr txBox="1"/>
          <p:nvPr/>
        </p:nvSpPr>
        <p:spPr>
          <a:xfrm>
            <a:off x="1281535" y="2640477"/>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国内品</a:t>
            </a:r>
            <a:r>
              <a:rPr sz="2300" b="1" spc="-50">
                <a:solidFill>
                  <a:srgbClr val="FFFFFF"/>
                </a:solidFill>
                <a:latin typeface="微软雅黑"/>
                <a:cs typeface="微软雅黑"/>
              </a:rPr>
              <a:t>牌</a:t>
            </a:r>
            <a:endParaRPr sz="2300">
              <a:latin typeface="微软雅黑"/>
              <a:cs typeface="微软雅黑"/>
            </a:endParaRPr>
          </a:p>
        </p:txBody>
      </p:sp>
      <p:sp>
        <p:nvSpPr>
          <p:cNvPr id="9" name="object 9"/>
          <p:cNvSpPr txBox="1"/>
          <p:nvPr/>
        </p:nvSpPr>
        <p:spPr>
          <a:xfrm>
            <a:off x="1281536" y="3618658"/>
            <a:ext cx="2692400" cy="985519"/>
          </a:xfrm>
          <a:prstGeom prst="rect">
            <a:avLst/>
          </a:prstGeom>
        </p:spPr>
        <p:txBody>
          <a:bodyPr vert="horz" wrap="square" lIns="0" tIns="12700" rIns="0" bIns="0" rtlCol="0">
            <a:spAutoFit/>
          </a:bodyPr>
          <a:lstStyle/>
          <a:p>
            <a:pPr marL="12700" marR="5080" algn="just">
              <a:lnSpc>
                <a:spcPct val="140000"/>
              </a:lnSpc>
              <a:spcBef>
                <a:spcPts val="100"/>
              </a:spcBef>
            </a:pPr>
            <a:r>
              <a:rPr sz="1500" spc="-5">
                <a:solidFill>
                  <a:srgbClr val="FFFFFF"/>
                </a:solidFill>
                <a:latin typeface="微软雅黑"/>
                <a:cs typeface="微软雅黑"/>
              </a:rPr>
              <a:t>方太、老板、华帝等国内知名品牌占据市场主导地位，产品线丰富，覆盖中高端市场。</a:t>
            </a:r>
            <a:endParaRPr sz="1500">
              <a:latin typeface="微软雅黑"/>
              <a:cs typeface="微软雅黑"/>
            </a:endParaRPr>
          </a:p>
        </p:txBody>
      </p:sp>
      <p:sp>
        <p:nvSpPr>
          <p:cNvPr id="10" name="object 10"/>
          <p:cNvSpPr txBox="1"/>
          <p:nvPr/>
        </p:nvSpPr>
        <p:spPr>
          <a:xfrm>
            <a:off x="4818546" y="2640477"/>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736230"/>
                </a:solidFill>
                <a:latin typeface="微软雅黑"/>
                <a:cs typeface="微软雅黑"/>
              </a:rPr>
              <a:t>国外品</a:t>
            </a:r>
            <a:r>
              <a:rPr sz="2300" b="1" spc="-50">
                <a:solidFill>
                  <a:srgbClr val="736230"/>
                </a:solidFill>
                <a:latin typeface="微软雅黑"/>
                <a:cs typeface="微软雅黑"/>
              </a:rPr>
              <a:t>牌</a:t>
            </a:r>
            <a:endParaRPr sz="2300">
              <a:latin typeface="微软雅黑"/>
              <a:cs typeface="微软雅黑"/>
            </a:endParaRPr>
          </a:p>
        </p:txBody>
      </p:sp>
      <p:sp>
        <p:nvSpPr>
          <p:cNvPr id="11" name="object 11"/>
          <p:cNvSpPr txBox="1"/>
          <p:nvPr/>
        </p:nvSpPr>
        <p:spPr>
          <a:xfrm>
            <a:off x="4818546" y="3618658"/>
            <a:ext cx="2692400" cy="985519"/>
          </a:xfrm>
          <a:prstGeom prst="rect">
            <a:avLst/>
          </a:prstGeom>
        </p:spPr>
        <p:txBody>
          <a:bodyPr vert="horz" wrap="square" lIns="0" tIns="12700" rIns="0" bIns="0" rtlCol="0">
            <a:spAutoFit/>
          </a:bodyPr>
          <a:lstStyle/>
          <a:p>
            <a:pPr marL="12700" marR="5080" algn="just">
              <a:lnSpc>
                <a:spcPct val="140000"/>
              </a:lnSpc>
              <a:spcBef>
                <a:spcPts val="100"/>
              </a:spcBef>
            </a:pPr>
            <a:r>
              <a:rPr sz="1500" spc="-5">
                <a:solidFill>
                  <a:srgbClr val="736230"/>
                </a:solidFill>
                <a:latin typeface="微软雅黑"/>
                <a:cs typeface="微软雅黑"/>
              </a:rPr>
              <a:t>西门子、博世等国外品牌以高端市场为主，注重技术创新和品质</a:t>
            </a:r>
            <a:r>
              <a:rPr sz="1500" spc="-20">
                <a:solidFill>
                  <a:srgbClr val="736230"/>
                </a:solidFill>
                <a:latin typeface="微软雅黑"/>
                <a:cs typeface="微软雅黑"/>
              </a:rPr>
              <a:t>保证。</a:t>
            </a:r>
            <a:endParaRPr sz="1500">
              <a:latin typeface="微软雅黑"/>
              <a:cs typeface="微软雅黑"/>
            </a:endParaRPr>
          </a:p>
        </p:txBody>
      </p:sp>
      <p:sp>
        <p:nvSpPr>
          <p:cNvPr id="12" name="object 12"/>
          <p:cNvSpPr txBox="1"/>
          <p:nvPr/>
        </p:nvSpPr>
        <p:spPr>
          <a:xfrm>
            <a:off x="8337970" y="2640477"/>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竞争格</a:t>
            </a:r>
            <a:r>
              <a:rPr sz="2300" b="1" spc="-50">
                <a:solidFill>
                  <a:srgbClr val="FFFFFF"/>
                </a:solidFill>
                <a:latin typeface="微软雅黑"/>
                <a:cs typeface="微软雅黑"/>
              </a:rPr>
              <a:t>局</a:t>
            </a:r>
            <a:endParaRPr sz="2300">
              <a:latin typeface="微软雅黑"/>
              <a:cs typeface="微软雅黑"/>
            </a:endParaRPr>
          </a:p>
        </p:txBody>
      </p:sp>
      <p:sp>
        <p:nvSpPr>
          <p:cNvPr id="13" name="object 13"/>
          <p:cNvSpPr txBox="1"/>
          <p:nvPr/>
        </p:nvSpPr>
        <p:spPr>
          <a:xfrm>
            <a:off x="8337970" y="3618658"/>
            <a:ext cx="2692400" cy="985519"/>
          </a:xfrm>
          <a:prstGeom prst="rect">
            <a:avLst/>
          </a:prstGeom>
        </p:spPr>
        <p:txBody>
          <a:bodyPr vert="horz" wrap="square" lIns="0" tIns="12700" rIns="0" bIns="0" rtlCol="0">
            <a:spAutoFit/>
          </a:bodyPr>
          <a:lstStyle/>
          <a:p>
            <a:pPr marL="12700" marR="5080" algn="just">
              <a:lnSpc>
                <a:spcPct val="140000"/>
              </a:lnSpc>
              <a:spcBef>
                <a:spcPts val="100"/>
              </a:spcBef>
            </a:pPr>
            <a:r>
              <a:rPr sz="1500" spc="-5">
                <a:solidFill>
                  <a:srgbClr val="FFFFFF"/>
                </a:solidFill>
                <a:latin typeface="微软雅黑"/>
                <a:cs typeface="微软雅黑"/>
              </a:rPr>
              <a:t>国内外品牌竞争激烈，国内品牌逐渐提升技术水平和品质，缩小</a:t>
            </a:r>
            <a:r>
              <a:rPr sz="1500" spc="-10">
                <a:solidFill>
                  <a:srgbClr val="FFFFFF"/>
                </a:solidFill>
                <a:latin typeface="微软雅黑"/>
                <a:cs typeface="微软雅黑"/>
              </a:rPr>
              <a:t>与国外品牌的差距。</a:t>
            </a:r>
            <a:endParaRPr sz="1500">
              <a:latin typeface="微软雅黑"/>
              <a:cs typeface="微软雅黑"/>
            </a:endParaRPr>
          </a:p>
        </p:txBody>
      </p:sp>
      <p:sp>
        <p:nvSpPr>
          <p:cNvPr id="14" name="object 14"/>
          <p:cNvSpPr/>
          <p:nvPr/>
        </p:nvSpPr>
        <p:spPr>
          <a:xfrm>
            <a:off x="3126663" y="1450378"/>
            <a:ext cx="1000125" cy="1000125"/>
          </a:xfrm>
          <a:custGeom>
            <a:rect l="l" t="t" r="r" b="b"/>
            <a:pathLst>
              <a:path w="1000125" h="1000125">
                <a:moveTo>
                  <a:pt x="1000124" y="500062"/>
                </a:moveTo>
                <a:lnTo>
                  <a:pt x="0" y="500062"/>
                </a:lnTo>
                <a:lnTo>
                  <a:pt x="2290" y="451902"/>
                </a:lnTo>
                <a:lnTo>
                  <a:pt x="9017" y="405038"/>
                </a:lnTo>
                <a:lnTo>
                  <a:pt x="19974" y="359679"/>
                </a:lnTo>
                <a:lnTo>
                  <a:pt x="34951" y="316034"/>
                </a:lnTo>
                <a:lnTo>
                  <a:pt x="53737" y="274312"/>
                </a:lnTo>
                <a:lnTo>
                  <a:pt x="76123" y="234724"/>
                </a:lnTo>
                <a:lnTo>
                  <a:pt x="101901" y="197480"/>
                </a:lnTo>
                <a:lnTo>
                  <a:pt x="130859" y="162787"/>
                </a:lnTo>
                <a:lnTo>
                  <a:pt x="162789" y="130857"/>
                </a:lnTo>
                <a:lnTo>
                  <a:pt x="197482" y="101899"/>
                </a:lnTo>
                <a:lnTo>
                  <a:pt x="234726" y="76122"/>
                </a:lnTo>
                <a:lnTo>
                  <a:pt x="274314" y="53735"/>
                </a:lnTo>
                <a:lnTo>
                  <a:pt x="316036" y="34949"/>
                </a:lnTo>
                <a:lnTo>
                  <a:pt x="359681" y="19973"/>
                </a:lnTo>
                <a:lnTo>
                  <a:pt x="405040" y="9016"/>
                </a:lnTo>
                <a:lnTo>
                  <a:pt x="451904" y="2289"/>
                </a:lnTo>
                <a:lnTo>
                  <a:pt x="500062" y="0"/>
                </a:lnTo>
                <a:lnTo>
                  <a:pt x="548221" y="2289"/>
                </a:lnTo>
                <a:lnTo>
                  <a:pt x="595085" y="9016"/>
                </a:lnTo>
                <a:lnTo>
                  <a:pt x="640445" y="19973"/>
                </a:lnTo>
                <a:lnTo>
                  <a:pt x="684090" y="34950"/>
                </a:lnTo>
                <a:lnTo>
                  <a:pt x="725811" y="53736"/>
                </a:lnTo>
                <a:lnTo>
                  <a:pt x="765399" y="76122"/>
                </a:lnTo>
                <a:lnTo>
                  <a:pt x="802644" y="101899"/>
                </a:lnTo>
                <a:lnTo>
                  <a:pt x="837336" y="130858"/>
                </a:lnTo>
                <a:lnTo>
                  <a:pt x="869266" y="162788"/>
                </a:lnTo>
                <a:lnTo>
                  <a:pt x="898225" y="197480"/>
                </a:lnTo>
                <a:lnTo>
                  <a:pt x="924002" y="234725"/>
                </a:lnTo>
                <a:lnTo>
                  <a:pt x="946389" y="274313"/>
                </a:lnTo>
                <a:lnTo>
                  <a:pt x="965175" y="316034"/>
                </a:lnTo>
                <a:lnTo>
                  <a:pt x="980151" y="359679"/>
                </a:lnTo>
                <a:lnTo>
                  <a:pt x="991108" y="405039"/>
                </a:lnTo>
                <a:lnTo>
                  <a:pt x="997835" y="451903"/>
                </a:lnTo>
                <a:lnTo>
                  <a:pt x="1000124" y="500062"/>
                </a:lnTo>
                <a:close/>
              </a:path>
              <a:path w="1000125" h="1000125">
                <a:moveTo>
                  <a:pt x="500062" y="1000124"/>
                </a:moveTo>
                <a:lnTo>
                  <a:pt x="451903" y="997835"/>
                </a:lnTo>
                <a:lnTo>
                  <a:pt x="405038" y="991107"/>
                </a:lnTo>
                <a:lnTo>
                  <a:pt x="359679" y="980151"/>
                </a:lnTo>
                <a:lnTo>
                  <a:pt x="316034" y="965174"/>
                </a:lnTo>
                <a:lnTo>
                  <a:pt x="274313" y="946388"/>
                </a:lnTo>
                <a:lnTo>
                  <a:pt x="234725" y="924002"/>
                </a:lnTo>
                <a:lnTo>
                  <a:pt x="197480" y="898225"/>
                </a:lnTo>
                <a:lnTo>
                  <a:pt x="162788" y="869266"/>
                </a:lnTo>
                <a:lnTo>
                  <a:pt x="130858" y="837336"/>
                </a:lnTo>
                <a:lnTo>
                  <a:pt x="101899" y="802644"/>
                </a:lnTo>
                <a:lnTo>
                  <a:pt x="76122" y="765399"/>
                </a:lnTo>
                <a:lnTo>
                  <a:pt x="53735" y="725811"/>
                </a:lnTo>
                <a:lnTo>
                  <a:pt x="34949" y="684090"/>
                </a:lnTo>
                <a:lnTo>
                  <a:pt x="19973" y="640445"/>
                </a:lnTo>
                <a:lnTo>
                  <a:pt x="9016" y="595085"/>
                </a:lnTo>
                <a:lnTo>
                  <a:pt x="2289" y="548221"/>
                </a:lnTo>
                <a:lnTo>
                  <a:pt x="0" y="500062"/>
                </a:lnTo>
                <a:lnTo>
                  <a:pt x="1000124" y="500062"/>
                </a:lnTo>
                <a:lnTo>
                  <a:pt x="997835" y="548221"/>
                </a:lnTo>
                <a:lnTo>
                  <a:pt x="991107" y="595086"/>
                </a:lnTo>
                <a:lnTo>
                  <a:pt x="980150" y="640445"/>
                </a:lnTo>
                <a:lnTo>
                  <a:pt x="965174" y="684090"/>
                </a:lnTo>
                <a:lnTo>
                  <a:pt x="946388" y="725811"/>
                </a:lnTo>
                <a:lnTo>
                  <a:pt x="924002" y="765399"/>
                </a:lnTo>
                <a:lnTo>
                  <a:pt x="898224" y="802644"/>
                </a:lnTo>
                <a:lnTo>
                  <a:pt x="869266" y="837336"/>
                </a:lnTo>
                <a:lnTo>
                  <a:pt x="837336" y="869266"/>
                </a:lnTo>
                <a:lnTo>
                  <a:pt x="802644" y="898225"/>
                </a:lnTo>
                <a:lnTo>
                  <a:pt x="765399" y="924002"/>
                </a:lnTo>
                <a:lnTo>
                  <a:pt x="725811" y="946388"/>
                </a:lnTo>
                <a:lnTo>
                  <a:pt x="684090" y="965175"/>
                </a:lnTo>
                <a:lnTo>
                  <a:pt x="640445" y="980151"/>
                </a:lnTo>
                <a:lnTo>
                  <a:pt x="595085" y="991108"/>
                </a:lnTo>
                <a:lnTo>
                  <a:pt x="548221" y="997835"/>
                </a:lnTo>
                <a:lnTo>
                  <a:pt x="500062" y="1000124"/>
                </a:lnTo>
                <a:close/>
              </a:path>
            </a:pathLst>
          </a:custGeom>
          <a:solidFill>
            <a:srgbClr val="C29844"/>
          </a:solidFill>
        </p:spPr>
        <p:txBody>
          <a:bodyPr wrap="square" lIns="0" tIns="0" rIns="0" bIns="0" rtlCol="0"/>
          <a:lstStyle/>
          <a:p/>
        </p:txBody>
      </p:sp>
      <p:grpSp>
        <p:nvGrpSpPr>
          <p:cNvPr id="15" name="object 15"/>
          <p:cNvGrpSpPr/>
          <p:nvPr/>
        </p:nvGrpSpPr>
        <p:grpSpPr>
          <a:xfrm>
            <a:off x="454962" y="6318934"/>
            <a:ext cx="11737340" cy="123189"/>
            <a:chOff x="454962" y="6318934"/>
            <a:chExt cx="11737340" cy="123189"/>
          </a:xfrm>
        </p:grpSpPr>
        <p:sp>
          <p:nvSpPr>
            <p:cNvPr id="16" name="object 16"/>
            <p:cNvSpPr/>
            <p:nvPr/>
          </p:nvSpPr>
          <p:spPr>
            <a:xfrm>
              <a:off x="507873" y="6318934"/>
              <a:ext cx="701675" cy="123189"/>
            </a:xfrm>
            <a:custGeom>
              <a:rect l="l" t="t" r="r" b="b"/>
              <a:pathLst>
                <a:path w="701675" h="123188">
                  <a:moveTo>
                    <a:pt x="701468" y="122998"/>
                  </a:moveTo>
                  <a:lnTo>
                    <a:pt x="0" y="122998"/>
                  </a:lnTo>
                  <a:lnTo>
                    <a:pt x="0" y="0"/>
                  </a:lnTo>
                  <a:lnTo>
                    <a:pt x="701468" y="0"/>
                  </a:lnTo>
                  <a:lnTo>
                    <a:pt x="701468" y="122998"/>
                  </a:lnTo>
                  <a:close/>
                </a:path>
              </a:pathLst>
            </a:custGeom>
            <a:solidFill>
              <a:srgbClr val="C29844"/>
            </a:solidFill>
          </p:spPr>
          <p:txBody>
            <a:bodyPr wrap="square" lIns="0" tIns="0" rIns="0" bIns="0" rtlCol="0"/>
            <a:lstStyle/>
            <a:p/>
          </p:txBody>
        </p:sp>
        <p:pic>
          <p:nvPicPr>
            <p:cNvPr id="17" name="object 17"/>
            <p:cNvPicPr/>
            <p:nvPr/>
          </p:nvPicPr>
          <p:blipFill>
            <a:blip r:embed="rId2"/>
            <a:stretch>
              <a:fillRect/>
            </a:stretch>
          </p:blipFill>
          <p:spPr>
            <a:xfrm>
              <a:off x="454962" y="6318934"/>
              <a:ext cx="122997" cy="122998"/>
            </a:xfrm>
            <a:prstGeom prst="rect">
              <a:avLst/>
            </a:prstGeom>
          </p:spPr>
        </p:pic>
        <p:pic>
          <p:nvPicPr>
            <p:cNvPr id="18" name="object 18"/>
            <p:cNvPicPr/>
            <p:nvPr/>
          </p:nvPicPr>
          <p:blipFill>
            <a:blip r:embed="rId3"/>
            <a:stretch>
              <a:fillRect/>
            </a:stretch>
          </p:blipFill>
          <p:spPr>
            <a:xfrm>
              <a:off x="1137714" y="6318934"/>
              <a:ext cx="122997" cy="122998"/>
            </a:xfrm>
            <a:prstGeom prst="rect">
              <a:avLst/>
            </a:prstGeom>
          </p:spPr>
        </p:pic>
        <p:sp>
          <p:nvSpPr>
            <p:cNvPr id="19" name="object 19"/>
            <p:cNvSpPr/>
            <p:nvPr/>
          </p:nvSpPr>
          <p:spPr>
            <a:xfrm>
              <a:off x="1209342" y="6393164"/>
              <a:ext cx="10982960" cy="0"/>
            </a:xfrm>
            <a:custGeom>
              <a:rect l="l" t="t" r="r" b="b"/>
              <a:pathLst>
                <a:path w="10982960">
                  <a:moveTo>
                    <a:pt x="10982657" y="0"/>
                  </a:moveTo>
                  <a:lnTo>
                    <a:pt x="0" y="0"/>
                  </a:lnTo>
                  <a:lnTo>
                    <a:pt x="10982657" y="0"/>
                  </a:lnTo>
                  <a:close/>
                </a:path>
              </a:pathLst>
            </a:custGeom>
            <a:solidFill>
              <a:srgbClr val="C29844"/>
            </a:solidFill>
          </p:spPr>
          <p:txBody>
            <a:bodyPr wrap="square" lIns="0" tIns="0" rIns="0" bIns="0" rtlCol="0"/>
            <a:lstStyle/>
            <a:p/>
          </p:txBody>
        </p:sp>
        <p:sp>
          <p:nvSpPr>
            <p:cNvPr id="20" name="object 20"/>
            <p:cNvSpPr/>
            <p:nvPr/>
          </p:nvSpPr>
          <p:spPr>
            <a:xfrm>
              <a:off x="1209342" y="6393164"/>
              <a:ext cx="10982960" cy="0"/>
            </a:xfrm>
            <a:custGeom>
              <a:rect l="l" t="t" r="r" b="b"/>
              <a:pathLst>
                <a:path w="10982960">
                  <a:moveTo>
                    <a:pt x="0" y="0"/>
                  </a:moveTo>
                  <a:lnTo>
                    <a:pt x="10982657" y="0"/>
                  </a:lnTo>
                </a:path>
              </a:pathLst>
            </a:custGeom>
            <a:ln w="14287">
              <a:solidFill>
                <a:srgbClr val="C29844"/>
              </a:solidFill>
              <a:prstDash val="sysDash"/>
            </a:ln>
          </p:spPr>
          <p:txBody>
            <a:bodyPr wrap="square" lIns="0" tIns="0" rIns="0" bIns="0" rtlCol="0"/>
            <a:lstStyle/>
            <a:p/>
          </p:txBody>
        </p:sp>
      </p:gr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4"/>
            <a:stretch>
              <a:fillRect/>
            </a:stretch>
          </p:blipFill>
          <p:spPr>
            <a:xfrm>
              <a:off x="454963" y="331167"/>
              <a:ext cx="84147" cy="84146"/>
            </a:xfrm>
            <a:prstGeom prst="rect">
              <a:avLst/>
            </a:prstGeom>
          </p:spPr>
        </p:pic>
        <p:pic>
          <p:nvPicPr>
            <p:cNvPr id="23" name="object 23"/>
            <p:cNvPicPr/>
            <p:nvPr/>
          </p:nvPicPr>
          <p:blipFill>
            <a:blip r:embed="rId5"/>
            <a:stretch>
              <a:fillRect/>
            </a:stretch>
          </p:blipFill>
          <p:spPr>
            <a:xfrm>
              <a:off x="575049" y="337742"/>
              <a:ext cx="78137" cy="78136"/>
            </a:xfrm>
            <a:prstGeom prst="rect">
              <a:avLst/>
            </a:prstGeom>
          </p:spPr>
        </p:pic>
        <p:pic>
          <p:nvPicPr>
            <p:cNvPr id="24" name="object 24"/>
            <p:cNvPicPr/>
            <p:nvPr/>
          </p:nvPicPr>
          <p:blipFill>
            <a:blip r:embed="rId6"/>
            <a:stretch>
              <a:fillRect/>
            </a:stretch>
          </p:blipFill>
          <p:spPr>
            <a:xfrm>
              <a:off x="689124" y="339459"/>
              <a:ext cx="74704" cy="74703"/>
            </a:xfrm>
            <a:prstGeom prst="rect">
              <a:avLst/>
            </a:prstGeom>
          </p:spPr>
        </p:pic>
        <p:pic>
          <p:nvPicPr>
            <p:cNvPr id="25" name="object 25"/>
            <p:cNvPicPr/>
            <p:nvPr/>
          </p:nvPicPr>
          <p:blipFill>
            <a:blip r:embed="rId7"/>
            <a:stretch>
              <a:fillRect/>
            </a:stretch>
          </p:blipFill>
          <p:spPr>
            <a:xfrm>
              <a:off x="799767" y="348429"/>
              <a:ext cx="69238" cy="69237"/>
            </a:xfrm>
            <a:prstGeom prst="rect">
              <a:avLst/>
            </a:prstGeom>
          </p:spPr>
        </p:pic>
        <p:pic>
          <p:nvPicPr>
            <p:cNvPr id="26" name="object 26"/>
            <p:cNvPicPr/>
            <p:nvPr/>
          </p:nvPicPr>
          <p:blipFill>
            <a:blip r:embed="rId8"/>
            <a:stretch>
              <a:fillRect/>
            </a:stretch>
          </p:blipFill>
          <p:spPr>
            <a:xfrm>
              <a:off x="904944" y="344296"/>
              <a:ext cx="65594" cy="65593"/>
            </a:xfrm>
            <a:prstGeom prst="rect">
              <a:avLst/>
            </a:prstGeom>
          </p:spPr>
        </p:pic>
        <p:pic>
          <p:nvPicPr>
            <p:cNvPr id="27" name="object 27"/>
            <p:cNvPicPr/>
            <p:nvPr/>
          </p:nvPicPr>
          <p:blipFill>
            <a:blip r:embed="rId9"/>
            <a:stretch>
              <a:fillRect/>
            </a:stretch>
          </p:blipFill>
          <p:spPr>
            <a:xfrm>
              <a:off x="454963" y="448941"/>
              <a:ext cx="84147" cy="84146"/>
            </a:xfrm>
            <a:prstGeom prst="rect">
              <a:avLst/>
            </a:prstGeom>
          </p:spPr>
        </p:pic>
        <p:pic>
          <p:nvPicPr>
            <p:cNvPr id="28" name="object 28"/>
            <p:cNvPicPr/>
            <p:nvPr/>
          </p:nvPicPr>
          <p:blipFill>
            <a:blip r:embed="rId5"/>
            <a:stretch>
              <a:fillRect/>
            </a:stretch>
          </p:blipFill>
          <p:spPr>
            <a:xfrm>
              <a:off x="575049" y="455516"/>
              <a:ext cx="78137" cy="78136"/>
            </a:xfrm>
            <a:prstGeom prst="rect">
              <a:avLst/>
            </a:prstGeom>
          </p:spPr>
        </p:pic>
        <p:pic>
          <p:nvPicPr>
            <p:cNvPr id="29" name="object 29"/>
            <p:cNvPicPr/>
            <p:nvPr/>
          </p:nvPicPr>
          <p:blipFill>
            <a:blip r:embed="rId6"/>
            <a:stretch>
              <a:fillRect/>
            </a:stretch>
          </p:blipFill>
          <p:spPr>
            <a:xfrm>
              <a:off x="689124" y="457232"/>
              <a:ext cx="74703" cy="74704"/>
            </a:xfrm>
            <a:prstGeom prst="rect">
              <a:avLst/>
            </a:prstGeom>
          </p:spPr>
        </p:pic>
        <p:pic>
          <p:nvPicPr>
            <p:cNvPr id="30" name="object 30"/>
            <p:cNvPicPr/>
            <p:nvPr/>
          </p:nvPicPr>
          <p:blipFill>
            <a:blip r:embed="rId10"/>
            <a:stretch>
              <a:fillRect/>
            </a:stretch>
          </p:blipFill>
          <p:spPr>
            <a:xfrm>
              <a:off x="799767" y="466202"/>
              <a:ext cx="69237" cy="69237"/>
            </a:xfrm>
            <a:prstGeom prst="rect">
              <a:avLst/>
            </a:prstGeom>
          </p:spPr>
        </p:pic>
        <p:pic>
          <p:nvPicPr>
            <p:cNvPr id="31" name="object 31"/>
            <p:cNvPicPr/>
            <p:nvPr/>
          </p:nvPicPr>
          <p:blipFill>
            <a:blip r:embed="rId8"/>
            <a:stretch>
              <a:fillRect/>
            </a:stretch>
          </p:blipFill>
          <p:spPr>
            <a:xfrm>
              <a:off x="904944" y="462069"/>
              <a:ext cx="65594" cy="65594"/>
            </a:xfrm>
            <a:prstGeom prst="rect">
              <a:avLst/>
            </a:prstGeom>
          </p:spPr>
        </p:pic>
        <p:pic>
          <p:nvPicPr>
            <p:cNvPr id="32" name="object 32"/>
            <p:cNvPicPr/>
            <p:nvPr/>
          </p:nvPicPr>
          <p:blipFill>
            <a:blip r:embed="rId9"/>
            <a:stretch>
              <a:fillRect/>
            </a:stretch>
          </p:blipFill>
          <p:spPr>
            <a:xfrm>
              <a:off x="454963" y="566714"/>
              <a:ext cx="84147" cy="84146"/>
            </a:xfrm>
            <a:prstGeom prst="rect">
              <a:avLst/>
            </a:prstGeom>
          </p:spPr>
        </p:pic>
        <p:pic>
          <p:nvPicPr>
            <p:cNvPr id="33" name="object 33"/>
            <p:cNvPicPr/>
            <p:nvPr/>
          </p:nvPicPr>
          <p:blipFill>
            <a:blip r:embed="rId11"/>
            <a:stretch>
              <a:fillRect/>
            </a:stretch>
          </p:blipFill>
          <p:spPr>
            <a:xfrm>
              <a:off x="575049" y="573290"/>
              <a:ext cx="78137" cy="78136"/>
            </a:xfrm>
            <a:prstGeom prst="rect">
              <a:avLst/>
            </a:prstGeom>
          </p:spPr>
        </p:pic>
        <p:pic>
          <p:nvPicPr>
            <p:cNvPr id="34" name="object 34"/>
            <p:cNvPicPr/>
            <p:nvPr/>
          </p:nvPicPr>
          <p:blipFill>
            <a:blip r:embed="rId12"/>
            <a:stretch>
              <a:fillRect/>
            </a:stretch>
          </p:blipFill>
          <p:spPr>
            <a:xfrm>
              <a:off x="689124" y="575006"/>
              <a:ext cx="74703" cy="74704"/>
            </a:xfrm>
            <a:prstGeom prst="rect">
              <a:avLst/>
            </a:prstGeom>
          </p:spPr>
        </p:pic>
        <p:pic>
          <p:nvPicPr>
            <p:cNvPr id="35" name="object 35"/>
            <p:cNvPicPr/>
            <p:nvPr/>
          </p:nvPicPr>
          <p:blipFill>
            <a:blip r:embed="rId10"/>
            <a:stretch>
              <a:fillRect/>
            </a:stretch>
          </p:blipFill>
          <p:spPr>
            <a:xfrm>
              <a:off x="799767" y="583976"/>
              <a:ext cx="69237" cy="69237"/>
            </a:xfrm>
            <a:prstGeom prst="rect">
              <a:avLst/>
            </a:prstGeom>
          </p:spPr>
        </p:pic>
        <p:pic>
          <p:nvPicPr>
            <p:cNvPr id="36" name="object 36"/>
            <p:cNvPicPr/>
            <p:nvPr/>
          </p:nvPicPr>
          <p:blipFill>
            <a:blip r:embed="rId8"/>
            <a:stretch>
              <a:fillRect/>
            </a:stretch>
          </p:blipFill>
          <p:spPr>
            <a:xfrm>
              <a:off x="904944" y="579843"/>
              <a:ext cx="65594" cy="65594"/>
            </a:xfrm>
            <a:prstGeom prst="rect">
              <a:avLst/>
            </a:prstGeom>
          </p:spPr>
        </p:pic>
        <p:pic>
          <p:nvPicPr>
            <p:cNvPr id="37" name="object 37"/>
            <p:cNvPicPr/>
            <p:nvPr/>
          </p:nvPicPr>
          <p:blipFill>
            <a:blip r:embed="rId4"/>
            <a:stretch>
              <a:fillRect/>
            </a:stretch>
          </p:blipFill>
          <p:spPr>
            <a:xfrm>
              <a:off x="454963" y="684488"/>
              <a:ext cx="84147" cy="84146"/>
            </a:xfrm>
            <a:prstGeom prst="rect">
              <a:avLst/>
            </a:prstGeom>
          </p:spPr>
        </p:pic>
        <p:pic>
          <p:nvPicPr>
            <p:cNvPr id="38" name="object 38"/>
            <p:cNvPicPr/>
            <p:nvPr/>
          </p:nvPicPr>
          <p:blipFill>
            <a:blip r:embed="rId11"/>
            <a:stretch>
              <a:fillRect/>
            </a:stretch>
          </p:blipFill>
          <p:spPr>
            <a:xfrm>
              <a:off x="575049" y="691063"/>
              <a:ext cx="78137" cy="78136"/>
            </a:xfrm>
            <a:prstGeom prst="rect">
              <a:avLst/>
            </a:prstGeom>
          </p:spPr>
        </p:pic>
        <p:pic>
          <p:nvPicPr>
            <p:cNvPr id="39" name="object 39"/>
            <p:cNvPicPr/>
            <p:nvPr/>
          </p:nvPicPr>
          <p:blipFill>
            <a:blip r:embed="rId6"/>
            <a:stretch>
              <a:fillRect/>
            </a:stretch>
          </p:blipFill>
          <p:spPr>
            <a:xfrm>
              <a:off x="689124" y="692780"/>
              <a:ext cx="74703" cy="74704"/>
            </a:xfrm>
            <a:prstGeom prst="rect">
              <a:avLst/>
            </a:prstGeom>
          </p:spPr>
        </p:pic>
        <p:pic>
          <p:nvPicPr>
            <p:cNvPr id="40" name="object 40"/>
            <p:cNvPicPr/>
            <p:nvPr/>
          </p:nvPicPr>
          <p:blipFill>
            <a:blip r:embed="rId8"/>
            <a:stretch>
              <a:fillRect/>
            </a:stretch>
          </p:blipFill>
          <p:spPr>
            <a:xfrm>
              <a:off x="904944" y="697617"/>
              <a:ext cx="65594" cy="65594"/>
            </a:xfrm>
            <a:prstGeom prst="rect">
              <a:avLst/>
            </a:prstGeom>
          </p:spPr>
        </p:pic>
        <p:pic>
          <p:nvPicPr>
            <p:cNvPr id="41" name="object 41"/>
            <p:cNvPicPr/>
            <p:nvPr/>
          </p:nvPicPr>
          <p:blipFill>
            <a:blip r:embed="rId7"/>
            <a:stretch>
              <a:fillRect/>
            </a:stretch>
          </p:blipFill>
          <p:spPr>
            <a:xfrm>
              <a:off x="799767" y="701750"/>
              <a:ext cx="69237" cy="69237"/>
            </a:xfrm>
            <a:prstGeom prst="rect">
              <a:avLst/>
            </a:prstGeom>
          </p:spPr>
        </p:pic>
      </p:grpSp>
      <p:sp>
        <p:nvSpPr>
          <p:cNvPr id="42" name="object 42"/>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国内外品牌竞争格局</a:t>
            </a:r>
          </a:p>
        </p:txBody>
      </p:sp>
      <p:grpSp>
        <p:nvGrpSpPr>
          <p:cNvPr id="43" name="object 43"/>
          <p:cNvGrpSpPr/>
          <p:nvPr/>
        </p:nvGrpSpPr>
        <p:grpSpPr>
          <a:xfrm>
            <a:off x="6801158" y="1383703"/>
            <a:ext cx="4570095" cy="1133475"/>
            <a:chOff x="6801158" y="1383703"/>
            <a:chExt cx="4570095" cy="1133475"/>
          </a:xfrm>
        </p:grpSpPr>
        <p:sp>
          <p:nvSpPr>
            <p:cNvPr id="44" name="object 44"/>
            <p:cNvSpPr/>
            <p:nvPr/>
          </p:nvSpPr>
          <p:spPr>
            <a:xfrm>
              <a:off x="6801158" y="1383703"/>
              <a:ext cx="1133475" cy="1133475"/>
            </a:xfrm>
            <a:custGeom>
              <a:rect l="l" t="t" r="r" b="b"/>
              <a:pathLst>
                <a:path w="1133475" h="1133475">
                  <a:moveTo>
                    <a:pt x="566736" y="1133474"/>
                  </a:moveTo>
                  <a:lnTo>
                    <a:pt x="517836" y="1131394"/>
                  </a:lnTo>
                  <a:lnTo>
                    <a:pt x="470091" y="1125267"/>
                  </a:lnTo>
                  <a:lnTo>
                    <a:pt x="423671" y="1115262"/>
                  </a:lnTo>
                  <a:lnTo>
                    <a:pt x="378746" y="1101551"/>
                  </a:lnTo>
                  <a:lnTo>
                    <a:pt x="335487" y="1084303"/>
                  </a:lnTo>
                  <a:lnTo>
                    <a:pt x="294064" y="1063688"/>
                  </a:lnTo>
                  <a:lnTo>
                    <a:pt x="254646" y="1039877"/>
                  </a:lnTo>
                  <a:lnTo>
                    <a:pt x="217404" y="1013040"/>
                  </a:lnTo>
                  <a:lnTo>
                    <a:pt x="182507" y="983346"/>
                  </a:lnTo>
                  <a:lnTo>
                    <a:pt x="150127" y="950966"/>
                  </a:lnTo>
                  <a:lnTo>
                    <a:pt x="120433" y="916070"/>
                  </a:lnTo>
                  <a:lnTo>
                    <a:pt x="93596" y="878827"/>
                  </a:lnTo>
                  <a:lnTo>
                    <a:pt x="69785" y="839410"/>
                  </a:lnTo>
                  <a:lnTo>
                    <a:pt x="49170" y="797986"/>
                  </a:lnTo>
                  <a:lnTo>
                    <a:pt x="31922" y="754727"/>
                  </a:lnTo>
                  <a:lnTo>
                    <a:pt x="18211" y="709802"/>
                  </a:lnTo>
                  <a:lnTo>
                    <a:pt x="8206" y="663382"/>
                  </a:lnTo>
                  <a:lnTo>
                    <a:pt x="2079" y="615637"/>
                  </a:lnTo>
                  <a:lnTo>
                    <a:pt x="0" y="566737"/>
                  </a:lnTo>
                  <a:lnTo>
                    <a:pt x="2080" y="517837"/>
                  </a:lnTo>
                  <a:lnTo>
                    <a:pt x="8207" y="470091"/>
                  </a:lnTo>
                  <a:lnTo>
                    <a:pt x="18212" y="423671"/>
                  </a:lnTo>
                  <a:lnTo>
                    <a:pt x="31923" y="378747"/>
                  </a:lnTo>
                  <a:lnTo>
                    <a:pt x="49171" y="335487"/>
                  </a:lnTo>
                  <a:lnTo>
                    <a:pt x="69786" y="294064"/>
                  </a:lnTo>
                  <a:lnTo>
                    <a:pt x="93597" y="254646"/>
                  </a:lnTo>
                  <a:lnTo>
                    <a:pt x="120435" y="217404"/>
                  </a:lnTo>
                  <a:lnTo>
                    <a:pt x="150129" y="182508"/>
                  </a:lnTo>
                  <a:lnTo>
                    <a:pt x="182509" y="150128"/>
                  </a:lnTo>
                  <a:lnTo>
                    <a:pt x="217405" y="120434"/>
                  </a:lnTo>
                  <a:lnTo>
                    <a:pt x="254648" y="93596"/>
                  </a:lnTo>
                  <a:lnTo>
                    <a:pt x="294066" y="69785"/>
                  </a:lnTo>
                  <a:lnTo>
                    <a:pt x="335489" y="49171"/>
                  </a:lnTo>
                  <a:lnTo>
                    <a:pt x="378748" y="31923"/>
                  </a:lnTo>
                  <a:lnTo>
                    <a:pt x="423673" y="18211"/>
                  </a:lnTo>
                  <a:lnTo>
                    <a:pt x="470093" y="8207"/>
                  </a:lnTo>
                  <a:lnTo>
                    <a:pt x="517838" y="2080"/>
                  </a:lnTo>
                  <a:lnTo>
                    <a:pt x="566737" y="0"/>
                  </a:lnTo>
                  <a:lnTo>
                    <a:pt x="615636" y="2080"/>
                  </a:lnTo>
                  <a:lnTo>
                    <a:pt x="663382" y="8207"/>
                  </a:lnTo>
                  <a:lnTo>
                    <a:pt x="709802" y="18212"/>
                  </a:lnTo>
                  <a:lnTo>
                    <a:pt x="754726" y="31923"/>
                  </a:lnTo>
                  <a:lnTo>
                    <a:pt x="797986" y="49171"/>
                  </a:lnTo>
                  <a:lnTo>
                    <a:pt x="839409" y="69786"/>
                  </a:lnTo>
                  <a:lnTo>
                    <a:pt x="878827" y="93597"/>
                  </a:lnTo>
                  <a:lnTo>
                    <a:pt x="916069" y="120435"/>
                  </a:lnTo>
                  <a:lnTo>
                    <a:pt x="950965" y="150128"/>
                  </a:lnTo>
                  <a:lnTo>
                    <a:pt x="983345" y="182509"/>
                  </a:lnTo>
                  <a:lnTo>
                    <a:pt x="1013039" y="217405"/>
                  </a:lnTo>
                  <a:lnTo>
                    <a:pt x="1039877" y="254647"/>
                  </a:lnTo>
                  <a:lnTo>
                    <a:pt x="1063688" y="294065"/>
                  </a:lnTo>
                  <a:lnTo>
                    <a:pt x="1084303" y="335488"/>
                  </a:lnTo>
                  <a:lnTo>
                    <a:pt x="1101551" y="378747"/>
                  </a:lnTo>
                  <a:lnTo>
                    <a:pt x="1115262" y="423672"/>
                  </a:lnTo>
                  <a:lnTo>
                    <a:pt x="1125266" y="470092"/>
                  </a:lnTo>
                  <a:lnTo>
                    <a:pt x="1131393" y="517837"/>
                  </a:lnTo>
                  <a:lnTo>
                    <a:pt x="1133474" y="566737"/>
                  </a:lnTo>
                  <a:lnTo>
                    <a:pt x="1131393" y="615638"/>
                  </a:lnTo>
                  <a:lnTo>
                    <a:pt x="1125265" y="663383"/>
                  </a:lnTo>
                  <a:lnTo>
                    <a:pt x="1115261" y="709803"/>
                  </a:lnTo>
                  <a:lnTo>
                    <a:pt x="1101550" y="754727"/>
                  </a:lnTo>
                  <a:lnTo>
                    <a:pt x="1084302" y="797986"/>
                  </a:lnTo>
                  <a:lnTo>
                    <a:pt x="1063687" y="839410"/>
                  </a:lnTo>
                  <a:lnTo>
                    <a:pt x="1039876" y="878828"/>
                  </a:lnTo>
                  <a:lnTo>
                    <a:pt x="1013038" y="916070"/>
                  </a:lnTo>
                  <a:lnTo>
                    <a:pt x="983344" y="950966"/>
                  </a:lnTo>
                  <a:lnTo>
                    <a:pt x="950964" y="983346"/>
                  </a:lnTo>
                  <a:lnTo>
                    <a:pt x="916068" y="1013040"/>
                  </a:lnTo>
                  <a:lnTo>
                    <a:pt x="878826" y="1039877"/>
                  </a:lnTo>
                  <a:lnTo>
                    <a:pt x="839409" y="1063688"/>
                  </a:lnTo>
                  <a:lnTo>
                    <a:pt x="797985" y="1084303"/>
                  </a:lnTo>
                  <a:lnTo>
                    <a:pt x="754726" y="1101551"/>
                  </a:lnTo>
                  <a:lnTo>
                    <a:pt x="709801" y="1115262"/>
                  </a:lnTo>
                  <a:lnTo>
                    <a:pt x="663382" y="1125267"/>
                  </a:lnTo>
                  <a:lnTo>
                    <a:pt x="615636" y="1131394"/>
                  </a:lnTo>
                  <a:lnTo>
                    <a:pt x="566736" y="1133474"/>
                  </a:lnTo>
                  <a:close/>
                </a:path>
              </a:pathLst>
            </a:custGeom>
            <a:solidFill>
              <a:srgbClr val="1E0D01">
                <a:alpha val="79998"/>
              </a:srgbClr>
            </a:solidFill>
          </p:spPr>
          <p:txBody>
            <a:bodyPr wrap="square" lIns="0" tIns="0" rIns="0" bIns="0" rtlCol="0"/>
            <a:lstStyle/>
            <a:p/>
          </p:txBody>
        </p:sp>
        <p:sp>
          <p:nvSpPr>
            <p:cNvPr id="45" name="object 45"/>
            <p:cNvSpPr/>
            <p:nvPr/>
          </p:nvSpPr>
          <p:spPr>
            <a:xfrm>
              <a:off x="6867832" y="1450378"/>
              <a:ext cx="1000125" cy="1000125"/>
            </a:xfrm>
            <a:custGeom>
              <a:rect l="l" t="t" r="r" b="b"/>
              <a:pathLst>
                <a:path w="1000125" h="1000125">
                  <a:moveTo>
                    <a:pt x="1000124" y="500062"/>
                  </a:moveTo>
                  <a:lnTo>
                    <a:pt x="0" y="500062"/>
                  </a:lnTo>
                  <a:lnTo>
                    <a:pt x="2289" y="451902"/>
                  </a:lnTo>
                  <a:lnTo>
                    <a:pt x="9017" y="405038"/>
                  </a:lnTo>
                  <a:lnTo>
                    <a:pt x="19974" y="359679"/>
                  </a:lnTo>
                  <a:lnTo>
                    <a:pt x="34950" y="316034"/>
                  </a:lnTo>
                  <a:lnTo>
                    <a:pt x="53737" y="274312"/>
                  </a:lnTo>
                  <a:lnTo>
                    <a:pt x="76123" y="234724"/>
                  </a:lnTo>
                  <a:lnTo>
                    <a:pt x="101901" y="197480"/>
                  </a:lnTo>
                  <a:lnTo>
                    <a:pt x="130859" y="162787"/>
                  </a:lnTo>
                  <a:lnTo>
                    <a:pt x="162789" y="130857"/>
                  </a:lnTo>
                  <a:lnTo>
                    <a:pt x="197482" y="101899"/>
                  </a:lnTo>
                  <a:lnTo>
                    <a:pt x="234727" y="76122"/>
                  </a:lnTo>
                  <a:lnTo>
                    <a:pt x="274315" y="53735"/>
                  </a:lnTo>
                  <a:lnTo>
                    <a:pt x="316036" y="34949"/>
                  </a:lnTo>
                  <a:lnTo>
                    <a:pt x="359681" y="19973"/>
                  </a:lnTo>
                  <a:lnTo>
                    <a:pt x="405040" y="9016"/>
                  </a:lnTo>
                  <a:lnTo>
                    <a:pt x="451904" y="2289"/>
                  </a:lnTo>
                  <a:lnTo>
                    <a:pt x="500063" y="0"/>
                  </a:lnTo>
                  <a:lnTo>
                    <a:pt x="548221" y="2289"/>
                  </a:lnTo>
                  <a:lnTo>
                    <a:pt x="595085" y="9016"/>
                  </a:lnTo>
                  <a:lnTo>
                    <a:pt x="640445" y="19973"/>
                  </a:lnTo>
                  <a:lnTo>
                    <a:pt x="684090" y="34950"/>
                  </a:lnTo>
                  <a:lnTo>
                    <a:pt x="725812" y="53736"/>
                  </a:lnTo>
                  <a:lnTo>
                    <a:pt x="765399" y="76122"/>
                  </a:lnTo>
                  <a:lnTo>
                    <a:pt x="802644" y="101899"/>
                  </a:lnTo>
                  <a:lnTo>
                    <a:pt x="837336" y="130858"/>
                  </a:lnTo>
                  <a:lnTo>
                    <a:pt x="869267" y="162788"/>
                  </a:lnTo>
                  <a:lnTo>
                    <a:pt x="898225" y="197480"/>
                  </a:lnTo>
                  <a:lnTo>
                    <a:pt x="924002" y="234725"/>
                  </a:lnTo>
                  <a:lnTo>
                    <a:pt x="946389" y="274313"/>
                  </a:lnTo>
                  <a:lnTo>
                    <a:pt x="965175" y="316034"/>
                  </a:lnTo>
                  <a:lnTo>
                    <a:pt x="980151" y="359679"/>
                  </a:lnTo>
                  <a:lnTo>
                    <a:pt x="991108" y="405039"/>
                  </a:lnTo>
                  <a:lnTo>
                    <a:pt x="997835" y="451903"/>
                  </a:lnTo>
                  <a:lnTo>
                    <a:pt x="1000124" y="500062"/>
                  </a:lnTo>
                  <a:close/>
                </a:path>
                <a:path w="1000125" h="1000125">
                  <a:moveTo>
                    <a:pt x="500062" y="1000124"/>
                  </a:moveTo>
                  <a:lnTo>
                    <a:pt x="451903" y="997835"/>
                  </a:lnTo>
                  <a:lnTo>
                    <a:pt x="405038" y="991107"/>
                  </a:lnTo>
                  <a:lnTo>
                    <a:pt x="359679" y="980151"/>
                  </a:lnTo>
                  <a:lnTo>
                    <a:pt x="316034" y="965174"/>
                  </a:lnTo>
                  <a:lnTo>
                    <a:pt x="274313" y="946388"/>
                  </a:lnTo>
                  <a:lnTo>
                    <a:pt x="234725" y="924002"/>
                  </a:lnTo>
                  <a:lnTo>
                    <a:pt x="197480" y="898225"/>
                  </a:lnTo>
                  <a:lnTo>
                    <a:pt x="162788" y="869266"/>
                  </a:lnTo>
                  <a:lnTo>
                    <a:pt x="130858" y="837336"/>
                  </a:lnTo>
                  <a:lnTo>
                    <a:pt x="101899" y="802644"/>
                  </a:lnTo>
                  <a:lnTo>
                    <a:pt x="76122" y="765399"/>
                  </a:lnTo>
                  <a:lnTo>
                    <a:pt x="53735" y="725811"/>
                  </a:lnTo>
                  <a:lnTo>
                    <a:pt x="34949" y="684090"/>
                  </a:lnTo>
                  <a:lnTo>
                    <a:pt x="19973" y="640445"/>
                  </a:lnTo>
                  <a:lnTo>
                    <a:pt x="9016" y="595085"/>
                  </a:lnTo>
                  <a:lnTo>
                    <a:pt x="2289" y="548221"/>
                  </a:lnTo>
                  <a:lnTo>
                    <a:pt x="0" y="500062"/>
                  </a:lnTo>
                  <a:lnTo>
                    <a:pt x="1000124" y="500062"/>
                  </a:lnTo>
                  <a:lnTo>
                    <a:pt x="997835" y="548221"/>
                  </a:lnTo>
                  <a:lnTo>
                    <a:pt x="991107" y="595086"/>
                  </a:lnTo>
                  <a:lnTo>
                    <a:pt x="980150" y="640445"/>
                  </a:lnTo>
                  <a:lnTo>
                    <a:pt x="965174" y="684090"/>
                  </a:lnTo>
                  <a:lnTo>
                    <a:pt x="946388" y="725811"/>
                  </a:lnTo>
                  <a:lnTo>
                    <a:pt x="924001" y="765399"/>
                  </a:lnTo>
                  <a:lnTo>
                    <a:pt x="898224" y="802644"/>
                  </a:lnTo>
                  <a:lnTo>
                    <a:pt x="869266" y="837336"/>
                  </a:lnTo>
                  <a:lnTo>
                    <a:pt x="837335" y="869266"/>
                  </a:lnTo>
                  <a:lnTo>
                    <a:pt x="802643" y="898225"/>
                  </a:lnTo>
                  <a:lnTo>
                    <a:pt x="765399" y="924002"/>
                  </a:lnTo>
                  <a:lnTo>
                    <a:pt x="725811" y="946388"/>
                  </a:lnTo>
                  <a:lnTo>
                    <a:pt x="684090" y="965175"/>
                  </a:lnTo>
                  <a:lnTo>
                    <a:pt x="640445" y="980151"/>
                  </a:lnTo>
                  <a:lnTo>
                    <a:pt x="595085" y="991108"/>
                  </a:lnTo>
                  <a:lnTo>
                    <a:pt x="548221" y="997835"/>
                  </a:lnTo>
                  <a:lnTo>
                    <a:pt x="500062" y="1000124"/>
                  </a:lnTo>
                  <a:close/>
                </a:path>
              </a:pathLst>
            </a:custGeom>
            <a:solidFill>
              <a:srgbClr val="C29844"/>
            </a:solidFill>
          </p:spPr>
          <p:txBody>
            <a:bodyPr wrap="square" lIns="0" tIns="0" rIns="0" bIns="0" rtlCol="0"/>
            <a:lstStyle/>
            <a:p/>
          </p:txBody>
        </p:sp>
        <p:sp>
          <p:nvSpPr>
            <p:cNvPr id="46" name="object 46"/>
            <p:cNvSpPr/>
            <p:nvPr/>
          </p:nvSpPr>
          <p:spPr>
            <a:xfrm>
              <a:off x="10237650" y="1383703"/>
              <a:ext cx="1133475" cy="1133475"/>
            </a:xfrm>
            <a:custGeom>
              <a:rect l="l" t="t" r="r" b="b"/>
              <a:pathLst>
                <a:path w="1133475" h="1133475">
                  <a:moveTo>
                    <a:pt x="566736" y="1133474"/>
                  </a:moveTo>
                  <a:lnTo>
                    <a:pt x="517836" y="1131394"/>
                  </a:lnTo>
                  <a:lnTo>
                    <a:pt x="470091" y="1125267"/>
                  </a:lnTo>
                  <a:lnTo>
                    <a:pt x="423671" y="1115262"/>
                  </a:lnTo>
                  <a:lnTo>
                    <a:pt x="378746" y="1101551"/>
                  </a:lnTo>
                  <a:lnTo>
                    <a:pt x="335487" y="1084303"/>
                  </a:lnTo>
                  <a:lnTo>
                    <a:pt x="294064" y="1063688"/>
                  </a:lnTo>
                  <a:lnTo>
                    <a:pt x="254646" y="1039877"/>
                  </a:lnTo>
                  <a:lnTo>
                    <a:pt x="217404" y="1013040"/>
                  </a:lnTo>
                  <a:lnTo>
                    <a:pt x="182507" y="983346"/>
                  </a:lnTo>
                  <a:lnTo>
                    <a:pt x="150127" y="950966"/>
                  </a:lnTo>
                  <a:lnTo>
                    <a:pt x="120433" y="916070"/>
                  </a:lnTo>
                  <a:lnTo>
                    <a:pt x="93596" y="878827"/>
                  </a:lnTo>
                  <a:lnTo>
                    <a:pt x="69785" y="839410"/>
                  </a:lnTo>
                  <a:lnTo>
                    <a:pt x="49170" y="797986"/>
                  </a:lnTo>
                  <a:lnTo>
                    <a:pt x="31922" y="754727"/>
                  </a:lnTo>
                  <a:lnTo>
                    <a:pt x="18211" y="709802"/>
                  </a:lnTo>
                  <a:lnTo>
                    <a:pt x="8206" y="663382"/>
                  </a:lnTo>
                  <a:lnTo>
                    <a:pt x="2079" y="615637"/>
                  </a:lnTo>
                  <a:lnTo>
                    <a:pt x="0" y="566737"/>
                  </a:lnTo>
                  <a:lnTo>
                    <a:pt x="2080" y="517837"/>
                  </a:lnTo>
                  <a:lnTo>
                    <a:pt x="8207" y="470091"/>
                  </a:lnTo>
                  <a:lnTo>
                    <a:pt x="18212" y="423671"/>
                  </a:lnTo>
                  <a:lnTo>
                    <a:pt x="31923" y="378747"/>
                  </a:lnTo>
                  <a:lnTo>
                    <a:pt x="49171" y="335487"/>
                  </a:lnTo>
                  <a:lnTo>
                    <a:pt x="69786" y="294064"/>
                  </a:lnTo>
                  <a:lnTo>
                    <a:pt x="93597" y="254646"/>
                  </a:lnTo>
                  <a:lnTo>
                    <a:pt x="120435" y="217404"/>
                  </a:lnTo>
                  <a:lnTo>
                    <a:pt x="150129" y="182508"/>
                  </a:lnTo>
                  <a:lnTo>
                    <a:pt x="182509" y="150128"/>
                  </a:lnTo>
                  <a:lnTo>
                    <a:pt x="217405" y="120434"/>
                  </a:lnTo>
                  <a:lnTo>
                    <a:pt x="254648" y="93596"/>
                  </a:lnTo>
                  <a:lnTo>
                    <a:pt x="294066" y="69785"/>
                  </a:lnTo>
                  <a:lnTo>
                    <a:pt x="335489" y="49171"/>
                  </a:lnTo>
                  <a:lnTo>
                    <a:pt x="378748" y="31923"/>
                  </a:lnTo>
                  <a:lnTo>
                    <a:pt x="423673" y="18211"/>
                  </a:lnTo>
                  <a:lnTo>
                    <a:pt x="470093" y="8207"/>
                  </a:lnTo>
                  <a:lnTo>
                    <a:pt x="517838" y="2080"/>
                  </a:lnTo>
                  <a:lnTo>
                    <a:pt x="566737" y="0"/>
                  </a:lnTo>
                  <a:lnTo>
                    <a:pt x="615636" y="2080"/>
                  </a:lnTo>
                  <a:lnTo>
                    <a:pt x="663382" y="8207"/>
                  </a:lnTo>
                  <a:lnTo>
                    <a:pt x="709802" y="18212"/>
                  </a:lnTo>
                  <a:lnTo>
                    <a:pt x="754726" y="31923"/>
                  </a:lnTo>
                  <a:lnTo>
                    <a:pt x="797986" y="49171"/>
                  </a:lnTo>
                  <a:lnTo>
                    <a:pt x="839409" y="69786"/>
                  </a:lnTo>
                  <a:lnTo>
                    <a:pt x="878827" y="93597"/>
                  </a:lnTo>
                  <a:lnTo>
                    <a:pt x="916069" y="120435"/>
                  </a:lnTo>
                  <a:lnTo>
                    <a:pt x="950965" y="150128"/>
                  </a:lnTo>
                  <a:lnTo>
                    <a:pt x="983345" y="182509"/>
                  </a:lnTo>
                  <a:lnTo>
                    <a:pt x="1013039" y="217405"/>
                  </a:lnTo>
                  <a:lnTo>
                    <a:pt x="1039877" y="254647"/>
                  </a:lnTo>
                  <a:lnTo>
                    <a:pt x="1063688" y="294065"/>
                  </a:lnTo>
                  <a:lnTo>
                    <a:pt x="1084303" y="335488"/>
                  </a:lnTo>
                  <a:lnTo>
                    <a:pt x="1101551" y="378747"/>
                  </a:lnTo>
                  <a:lnTo>
                    <a:pt x="1115262" y="423672"/>
                  </a:lnTo>
                  <a:lnTo>
                    <a:pt x="1125266" y="470092"/>
                  </a:lnTo>
                  <a:lnTo>
                    <a:pt x="1131393" y="517837"/>
                  </a:lnTo>
                  <a:lnTo>
                    <a:pt x="1133474" y="566737"/>
                  </a:lnTo>
                  <a:lnTo>
                    <a:pt x="1131393" y="615638"/>
                  </a:lnTo>
                  <a:lnTo>
                    <a:pt x="1125265" y="663383"/>
                  </a:lnTo>
                  <a:lnTo>
                    <a:pt x="1115261" y="709803"/>
                  </a:lnTo>
                  <a:lnTo>
                    <a:pt x="1101550" y="754727"/>
                  </a:lnTo>
                  <a:lnTo>
                    <a:pt x="1084302" y="797986"/>
                  </a:lnTo>
                  <a:lnTo>
                    <a:pt x="1063687" y="839410"/>
                  </a:lnTo>
                  <a:lnTo>
                    <a:pt x="1039876" y="878828"/>
                  </a:lnTo>
                  <a:lnTo>
                    <a:pt x="1013038" y="916070"/>
                  </a:lnTo>
                  <a:lnTo>
                    <a:pt x="983344" y="950966"/>
                  </a:lnTo>
                  <a:lnTo>
                    <a:pt x="950964" y="983346"/>
                  </a:lnTo>
                  <a:lnTo>
                    <a:pt x="916068" y="1013040"/>
                  </a:lnTo>
                  <a:lnTo>
                    <a:pt x="878826" y="1039877"/>
                  </a:lnTo>
                  <a:lnTo>
                    <a:pt x="839409" y="1063688"/>
                  </a:lnTo>
                  <a:lnTo>
                    <a:pt x="797985" y="1084303"/>
                  </a:lnTo>
                  <a:lnTo>
                    <a:pt x="754726" y="1101551"/>
                  </a:lnTo>
                  <a:lnTo>
                    <a:pt x="709801" y="1115262"/>
                  </a:lnTo>
                  <a:lnTo>
                    <a:pt x="663382" y="1125267"/>
                  </a:lnTo>
                  <a:lnTo>
                    <a:pt x="615636" y="1131394"/>
                  </a:lnTo>
                  <a:lnTo>
                    <a:pt x="566736" y="1133474"/>
                  </a:lnTo>
                  <a:close/>
                </a:path>
              </a:pathLst>
            </a:custGeom>
            <a:solidFill>
              <a:srgbClr val="1E0D01">
                <a:alpha val="79998"/>
              </a:srgbClr>
            </a:solidFill>
          </p:spPr>
          <p:txBody>
            <a:bodyPr wrap="square" lIns="0" tIns="0" rIns="0" bIns="0" rtlCol="0"/>
            <a:lstStyle/>
            <a:p/>
          </p:txBody>
        </p:sp>
        <p:sp>
          <p:nvSpPr>
            <p:cNvPr id="47" name="object 47"/>
            <p:cNvSpPr/>
            <p:nvPr/>
          </p:nvSpPr>
          <p:spPr>
            <a:xfrm>
              <a:off x="10304324" y="1450378"/>
              <a:ext cx="1000125" cy="1000125"/>
            </a:xfrm>
            <a:custGeom>
              <a:rect l="l" t="t" r="r" b="b"/>
              <a:pathLst>
                <a:path w="1000125" h="1000125">
                  <a:moveTo>
                    <a:pt x="1000124" y="500062"/>
                  </a:moveTo>
                  <a:lnTo>
                    <a:pt x="0" y="500062"/>
                  </a:lnTo>
                  <a:lnTo>
                    <a:pt x="2289" y="451902"/>
                  </a:lnTo>
                  <a:lnTo>
                    <a:pt x="9017" y="405038"/>
                  </a:lnTo>
                  <a:lnTo>
                    <a:pt x="19974" y="359679"/>
                  </a:lnTo>
                  <a:lnTo>
                    <a:pt x="34950" y="316034"/>
                  </a:lnTo>
                  <a:lnTo>
                    <a:pt x="53737" y="274312"/>
                  </a:lnTo>
                  <a:lnTo>
                    <a:pt x="76123" y="234724"/>
                  </a:lnTo>
                  <a:lnTo>
                    <a:pt x="101901" y="197480"/>
                  </a:lnTo>
                  <a:lnTo>
                    <a:pt x="130859" y="162787"/>
                  </a:lnTo>
                  <a:lnTo>
                    <a:pt x="162789" y="130857"/>
                  </a:lnTo>
                  <a:lnTo>
                    <a:pt x="197482" y="101899"/>
                  </a:lnTo>
                  <a:lnTo>
                    <a:pt x="234727" y="76122"/>
                  </a:lnTo>
                  <a:lnTo>
                    <a:pt x="274315" y="53735"/>
                  </a:lnTo>
                  <a:lnTo>
                    <a:pt x="316036" y="34949"/>
                  </a:lnTo>
                  <a:lnTo>
                    <a:pt x="359681" y="19973"/>
                  </a:lnTo>
                  <a:lnTo>
                    <a:pt x="405040" y="9016"/>
                  </a:lnTo>
                  <a:lnTo>
                    <a:pt x="451904" y="2289"/>
                  </a:lnTo>
                  <a:lnTo>
                    <a:pt x="500063" y="0"/>
                  </a:lnTo>
                  <a:lnTo>
                    <a:pt x="548221" y="2289"/>
                  </a:lnTo>
                  <a:lnTo>
                    <a:pt x="595085" y="9016"/>
                  </a:lnTo>
                  <a:lnTo>
                    <a:pt x="640445" y="19973"/>
                  </a:lnTo>
                  <a:lnTo>
                    <a:pt x="684090" y="34950"/>
                  </a:lnTo>
                  <a:lnTo>
                    <a:pt x="725812" y="53736"/>
                  </a:lnTo>
                  <a:lnTo>
                    <a:pt x="765399" y="76122"/>
                  </a:lnTo>
                  <a:lnTo>
                    <a:pt x="802644" y="101899"/>
                  </a:lnTo>
                  <a:lnTo>
                    <a:pt x="837336" y="130858"/>
                  </a:lnTo>
                  <a:lnTo>
                    <a:pt x="869267" y="162788"/>
                  </a:lnTo>
                  <a:lnTo>
                    <a:pt x="898225" y="197480"/>
                  </a:lnTo>
                  <a:lnTo>
                    <a:pt x="924002" y="234725"/>
                  </a:lnTo>
                  <a:lnTo>
                    <a:pt x="946389" y="274313"/>
                  </a:lnTo>
                  <a:lnTo>
                    <a:pt x="965175" y="316034"/>
                  </a:lnTo>
                  <a:lnTo>
                    <a:pt x="980151" y="359679"/>
                  </a:lnTo>
                  <a:lnTo>
                    <a:pt x="991108" y="405039"/>
                  </a:lnTo>
                  <a:lnTo>
                    <a:pt x="997835" y="451903"/>
                  </a:lnTo>
                  <a:lnTo>
                    <a:pt x="1000124" y="500062"/>
                  </a:lnTo>
                  <a:close/>
                </a:path>
                <a:path w="1000125" h="1000125">
                  <a:moveTo>
                    <a:pt x="500062" y="1000124"/>
                  </a:moveTo>
                  <a:lnTo>
                    <a:pt x="451903" y="997835"/>
                  </a:lnTo>
                  <a:lnTo>
                    <a:pt x="405038" y="991107"/>
                  </a:lnTo>
                  <a:lnTo>
                    <a:pt x="359679" y="980151"/>
                  </a:lnTo>
                  <a:lnTo>
                    <a:pt x="316034" y="965174"/>
                  </a:lnTo>
                  <a:lnTo>
                    <a:pt x="274313" y="946388"/>
                  </a:lnTo>
                  <a:lnTo>
                    <a:pt x="234725" y="924002"/>
                  </a:lnTo>
                  <a:lnTo>
                    <a:pt x="197480" y="898225"/>
                  </a:lnTo>
                  <a:lnTo>
                    <a:pt x="162788" y="869266"/>
                  </a:lnTo>
                  <a:lnTo>
                    <a:pt x="130858" y="837336"/>
                  </a:lnTo>
                  <a:lnTo>
                    <a:pt x="101899" y="802644"/>
                  </a:lnTo>
                  <a:lnTo>
                    <a:pt x="76122" y="765399"/>
                  </a:lnTo>
                  <a:lnTo>
                    <a:pt x="53735" y="725811"/>
                  </a:lnTo>
                  <a:lnTo>
                    <a:pt x="34949" y="684090"/>
                  </a:lnTo>
                  <a:lnTo>
                    <a:pt x="19973" y="640445"/>
                  </a:lnTo>
                  <a:lnTo>
                    <a:pt x="9016" y="595085"/>
                  </a:lnTo>
                  <a:lnTo>
                    <a:pt x="2289" y="548221"/>
                  </a:lnTo>
                  <a:lnTo>
                    <a:pt x="0" y="500062"/>
                  </a:lnTo>
                  <a:lnTo>
                    <a:pt x="1000124" y="500062"/>
                  </a:lnTo>
                  <a:lnTo>
                    <a:pt x="997835" y="548221"/>
                  </a:lnTo>
                  <a:lnTo>
                    <a:pt x="991107" y="595086"/>
                  </a:lnTo>
                  <a:lnTo>
                    <a:pt x="980150" y="640445"/>
                  </a:lnTo>
                  <a:lnTo>
                    <a:pt x="965174" y="684090"/>
                  </a:lnTo>
                  <a:lnTo>
                    <a:pt x="946388" y="725811"/>
                  </a:lnTo>
                  <a:lnTo>
                    <a:pt x="924001" y="765399"/>
                  </a:lnTo>
                  <a:lnTo>
                    <a:pt x="898224" y="802644"/>
                  </a:lnTo>
                  <a:lnTo>
                    <a:pt x="869266" y="837336"/>
                  </a:lnTo>
                  <a:lnTo>
                    <a:pt x="837335" y="869266"/>
                  </a:lnTo>
                  <a:lnTo>
                    <a:pt x="802643" y="898225"/>
                  </a:lnTo>
                  <a:lnTo>
                    <a:pt x="765399" y="924002"/>
                  </a:lnTo>
                  <a:lnTo>
                    <a:pt x="725811" y="946388"/>
                  </a:lnTo>
                  <a:lnTo>
                    <a:pt x="684090" y="965175"/>
                  </a:lnTo>
                  <a:lnTo>
                    <a:pt x="640445" y="980151"/>
                  </a:lnTo>
                  <a:lnTo>
                    <a:pt x="595085" y="991108"/>
                  </a:lnTo>
                  <a:lnTo>
                    <a:pt x="548221" y="997835"/>
                  </a:lnTo>
                  <a:lnTo>
                    <a:pt x="500062" y="1000124"/>
                  </a:lnTo>
                  <a:close/>
                </a:path>
              </a:pathLst>
            </a:custGeom>
            <a:solidFill>
              <a:srgbClr val="C29844"/>
            </a:solidFill>
          </p:spPr>
          <p:txBody>
            <a:bodyPr wrap="square" lIns="0" tIns="0" rIns="0" bIns="0" rtlCol="0"/>
            <a:lstStyle/>
            <a:p/>
          </p:txBody>
        </p:sp>
      </p:grpSp>
      <p:sp>
        <p:nvSpPr>
          <p:cNvPr id="48" name="object 48"/>
          <p:cNvSpPr txBox="1"/>
          <p:nvPr/>
        </p:nvSpPr>
        <p:spPr>
          <a:xfrm>
            <a:off x="10539897" y="1658218"/>
            <a:ext cx="565785" cy="551180"/>
          </a:xfrm>
          <a:prstGeom prst="rect">
            <a:avLst/>
          </a:prstGeom>
        </p:spPr>
        <p:txBody>
          <a:bodyPr vert="horz" wrap="square" lIns="0" tIns="12700" rIns="0" bIns="0" rtlCol="0">
            <a:spAutoFit/>
          </a:bodyPr>
          <a:lstStyle/>
          <a:p>
            <a:pPr marL="12700">
              <a:lnSpc>
                <a:spcPct val="100000"/>
              </a:lnSpc>
              <a:spcBef>
                <a:spcPts val="100"/>
              </a:spcBef>
            </a:pPr>
            <a:r>
              <a:rPr sz="3450" b="1" spc="-25">
                <a:solidFill>
                  <a:srgbClr val="F3EADA"/>
                </a:solidFill>
                <a:latin typeface="微软雅黑"/>
                <a:cs typeface="微软雅黑"/>
              </a:rPr>
              <a:t>03</a:t>
            </a:r>
            <a:endParaRPr sz="3450">
              <a:latin typeface="微软雅黑"/>
              <a:cs typeface="微软雅黑"/>
            </a:endParaRPr>
          </a:p>
        </p:txBody>
      </p:sp>
      <p:sp>
        <p:nvSpPr>
          <p:cNvPr id="49" name="object 49"/>
          <p:cNvSpPr txBox="1"/>
          <p:nvPr/>
        </p:nvSpPr>
        <p:spPr>
          <a:xfrm>
            <a:off x="7093880" y="1658218"/>
            <a:ext cx="565785" cy="551180"/>
          </a:xfrm>
          <a:prstGeom prst="rect">
            <a:avLst/>
          </a:prstGeom>
        </p:spPr>
        <p:txBody>
          <a:bodyPr vert="horz" wrap="square" lIns="0" tIns="12700" rIns="0" bIns="0" rtlCol="0">
            <a:spAutoFit/>
          </a:bodyPr>
          <a:lstStyle/>
          <a:p>
            <a:pPr marL="12700">
              <a:lnSpc>
                <a:spcPct val="100000"/>
              </a:lnSpc>
              <a:spcBef>
                <a:spcPts val="100"/>
              </a:spcBef>
            </a:pPr>
            <a:r>
              <a:rPr sz="3450" b="1" spc="-25">
                <a:solidFill>
                  <a:srgbClr val="F3EADA"/>
                </a:solidFill>
                <a:latin typeface="微软雅黑"/>
                <a:cs typeface="微软雅黑"/>
              </a:rPr>
              <a:t>02</a:t>
            </a:r>
            <a:endParaRPr sz="3450">
              <a:latin typeface="微软雅黑"/>
              <a:cs typeface="微软雅黑"/>
            </a:endParaRPr>
          </a:p>
        </p:txBody>
      </p:sp>
      <p:sp>
        <p:nvSpPr>
          <p:cNvPr id="50" name="object 50"/>
          <p:cNvSpPr txBox="1"/>
          <p:nvPr/>
        </p:nvSpPr>
        <p:spPr>
          <a:xfrm>
            <a:off x="3362235" y="1658218"/>
            <a:ext cx="565785" cy="551180"/>
          </a:xfrm>
          <a:prstGeom prst="rect">
            <a:avLst/>
          </a:prstGeom>
        </p:spPr>
        <p:txBody>
          <a:bodyPr vert="horz" wrap="square" lIns="0" tIns="12700" rIns="0" bIns="0" rtlCol="0">
            <a:spAutoFit/>
          </a:bodyPr>
          <a:lstStyle/>
          <a:p>
            <a:pPr marL="12700">
              <a:lnSpc>
                <a:spcPct val="100000"/>
              </a:lnSpc>
              <a:spcBef>
                <a:spcPts val="100"/>
              </a:spcBef>
            </a:pPr>
            <a:r>
              <a:rPr sz="3450" b="1" spc="-25">
                <a:solidFill>
                  <a:srgbClr val="F3EADA"/>
                </a:solidFill>
                <a:latin typeface="微软雅黑"/>
                <a:cs typeface="微软雅黑"/>
              </a:rPr>
              <a:t>01</a:t>
            </a:r>
            <a:endParaRPr sz="345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63828" y="1628257"/>
            <a:ext cx="230515" cy="230515"/>
          </a:xfrm>
          <a:prstGeom prst="rect">
            <a:avLst/>
          </a:prstGeom>
        </p:spPr>
      </p:pic>
      <p:sp>
        <p:nvSpPr>
          <p:cNvPr id="3" name="object 3"/>
          <p:cNvSpPr txBox="1"/>
          <p:nvPr/>
        </p:nvSpPr>
        <p:spPr>
          <a:xfrm>
            <a:off x="1095945" y="1532638"/>
            <a:ext cx="4406900" cy="819785"/>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方太油烟</a:t>
            </a:r>
            <a:r>
              <a:rPr sz="2300" b="1" spc="-50">
                <a:solidFill>
                  <a:srgbClr val="C9B67E"/>
                </a:solidFill>
                <a:latin typeface="微软雅黑"/>
                <a:cs typeface="微软雅黑"/>
              </a:rPr>
              <a:t>机</a:t>
            </a:r>
            <a:endParaRPr sz="2300">
              <a:latin typeface="微软雅黑"/>
              <a:cs typeface="微软雅黑"/>
            </a:endParaRPr>
          </a:p>
          <a:p>
            <a:pPr marL="12700">
              <a:lnSpc>
                <a:spcPct val="100000"/>
              </a:lnSpc>
              <a:spcBef>
                <a:spcPts val="1670"/>
              </a:spcBef>
            </a:pPr>
            <a:r>
              <a:rPr sz="1500" spc="-5">
                <a:solidFill>
                  <a:srgbClr val="C9B44B"/>
                </a:solidFill>
                <a:latin typeface="微软雅黑"/>
                <a:cs typeface="微软雅黑"/>
              </a:rPr>
              <a:t>采用高效静吸技术，吸力强劲，噪音低，易于清洁。</a:t>
            </a:r>
            <a:endParaRPr sz="1500">
              <a:latin typeface="微软雅黑"/>
              <a:cs typeface="微软雅黑"/>
            </a:endParaRPr>
          </a:p>
        </p:txBody>
      </p:sp>
      <p:pic>
        <p:nvPicPr>
          <p:cNvPr id="4" name="object 4"/>
          <p:cNvPicPr/>
          <p:nvPr/>
        </p:nvPicPr>
        <p:blipFill>
          <a:blip r:embed="rId3"/>
          <a:stretch>
            <a:fillRect/>
          </a:stretch>
        </p:blipFill>
        <p:spPr>
          <a:xfrm>
            <a:off x="6095997" y="1153982"/>
            <a:ext cx="5194481" cy="5194299"/>
          </a:xfrm>
          <a:prstGeom prst="rect">
            <a:avLst/>
          </a:prstGeom>
        </p:spPr>
      </p:pic>
      <p:sp>
        <p:nvSpPr>
          <p:cNvPr id="5" name="object 5"/>
          <p:cNvSpPr txBox="1"/>
          <p:nvPr/>
        </p:nvSpPr>
        <p:spPr>
          <a:xfrm>
            <a:off x="1095945" y="3141983"/>
            <a:ext cx="4025900" cy="273050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西门子洗碗</a:t>
            </a:r>
            <a:r>
              <a:rPr sz="2300" b="1" spc="-50">
                <a:solidFill>
                  <a:srgbClr val="C9B67E"/>
                </a:solidFill>
                <a:latin typeface="微软雅黑"/>
                <a:cs typeface="微软雅黑"/>
              </a:rPr>
              <a:t>机</a:t>
            </a:r>
            <a:endParaRPr sz="2300">
              <a:latin typeface="微软雅黑"/>
              <a:cs typeface="微软雅黑"/>
            </a:endParaRPr>
          </a:p>
          <a:p>
            <a:pPr marL="12700" marR="5080">
              <a:lnSpc>
                <a:spcPct val="120000"/>
              </a:lnSpc>
              <a:spcBef>
                <a:spcPts val="1310"/>
              </a:spcBef>
            </a:pPr>
            <a:r>
              <a:rPr sz="1500" spc="-5">
                <a:solidFill>
                  <a:srgbClr val="C9B44B"/>
                </a:solidFill>
                <a:latin typeface="微软雅黑"/>
                <a:cs typeface="微软雅黑"/>
              </a:rPr>
              <a:t>采用智能洗涤技术，高效去污，节能环保，适用</a:t>
            </a:r>
            <a:r>
              <a:rPr sz="1500" spc="-10">
                <a:solidFill>
                  <a:srgbClr val="C9B44B"/>
                </a:solidFill>
                <a:latin typeface="微软雅黑"/>
                <a:cs typeface="微软雅黑"/>
              </a:rPr>
              <a:t>于不同餐具和污渍。</a:t>
            </a:r>
            <a:endParaRPr sz="1500">
              <a:latin typeface="微软雅黑"/>
              <a:cs typeface="微软雅黑"/>
            </a:endParaRPr>
          </a:p>
          <a:p>
            <a:pPr>
              <a:lnSpc>
                <a:spcPct val="100000"/>
              </a:lnSpc>
              <a:spcBef>
                <a:spcPts val="70"/>
              </a:spcBef>
            </a:pPr>
            <a:endParaRPr sz="2400">
              <a:latin typeface="微软雅黑"/>
              <a:cs typeface="微软雅黑"/>
            </a:endParaRPr>
          </a:p>
          <a:p>
            <a:pPr marL="12700">
              <a:lnSpc>
                <a:spcPct val="100000"/>
              </a:lnSpc>
            </a:pPr>
            <a:r>
              <a:rPr sz="2300" b="1">
                <a:solidFill>
                  <a:srgbClr val="C9B67E"/>
                </a:solidFill>
                <a:latin typeface="微软雅黑"/>
                <a:cs typeface="微软雅黑"/>
              </a:rPr>
              <a:t>产品对</a:t>
            </a:r>
            <a:r>
              <a:rPr sz="2300" b="1" spc="-50">
                <a:solidFill>
                  <a:srgbClr val="C9B67E"/>
                </a:solidFill>
                <a:latin typeface="微软雅黑"/>
                <a:cs typeface="微软雅黑"/>
              </a:rPr>
              <a:t>比</a:t>
            </a:r>
            <a:endParaRPr sz="2300">
              <a:latin typeface="微软雅黑"/>
              <a:cs typeface="微软雅黑"/>
            </a:endParaRPr>
          </a:p>
          <a:p>
            <a:pPr marL="12700" marR="5080">
              <a:lnSpc>
                <a:spcPct val="120000"/>
              </a:lnSpc>
              <a:spcBef>
                <a:spcPts val="1310"/>
              </a:spcBef>
            </a:pPr>
            <a:r>
              <a:rPr sz="1500" spc="-5">
                <a:solidFill>
                  <a:srgbClr val="C9B44B"/>
                </a:solidFill>
                <a:latin typeface="微软雅黑"/>
                <a:cs typeface="微软雅黑"/>
              </a:rPr>
              <a:t>不同品牌在产品设计、功能、性能等方面各有优劣，消费者可根据自身需求选择。</a:t>
            </a:r>
            <a:endParaRPr sz="1500">
              <a:latin typeface="微软雅黑"/>
              <a:cs typeface="微软雅黑"/>
            </a:endParaRPr>
          </a:p>
        </p:txBody>
      </p:sp>
      <p:pic>
        <p:nvPicPr>
          <p:cNvPr id="6" name="object 6"/>
          <p:cNvPicPr/>
          <p:nvPr/>
        </p:nvPicPr>
        <p:blipFill>
          <a:blip r:embed="rId4"/>
          <a:stretch>
            <a:fillRect/>
          </a:stretch>
        </p:blipFill>
        <p:spPr>
          <a:xfrm>
            <a:off x="763829" y="3237601"/>
            <a:ext cx="230515" cy="230515"/>
          </a:xfrm>
          <a:prstGeom prst="rect">
            <a:avLst/>
          </a:prstGeom>
        </p:spPr>
      </p:pic>
      <p:pic>
        <p:nvPicPr>
          <p:cNvPr id="7" name="object 7"/>
          <p:cNvPicPr/>
          <p:nvPr/>
        </p:nvPicPr>
        <p:blipFill>
          <a:blip r:embed="rId5"/>
          <a:stretch>
            <a:fillRect/>
          </a:stretch>
        </p:blipFill>
        <p:spPr>
          <a:xfrm>
            <a:off x="763829" y="4874038"/>
            <a:ext cx="230515" cy="230515"/>
          </a:xfrm>
          <a:prstGeom prst="rect">
            <a:avLst/>
          </a:prstGeom>
        </p:spPr>
      </p:pic>
      <p:grpSp>
        <p:nvGrpSpPr>
          <p:cNvPr id="8" name="object 8"/>
          <p:cNvGrpSpPr/>
          <p:nvPr/>
        </p:nvGrpSpPr>
        <p:grpSpPr>
          <a:xfrm>
            <a:off x="454963" y="331167"/>
            <a:ext cx="515620" cy="440055"/>
            <a:chOff x="454963" y="331167"/>
            <a:chExt cx="515620" cy="440055"/>
          </a:xfrm>
        </p:grpSpPr>
        <p:pic>
          <p:nvPicPr>
            <p:cNvPr id="9" name="object 9"/>
            <p:cNvPicPr/>
            <p:nvPr/>
          </p:nvPicPr>
          <p:blipFill>
            <a:blip r:embed="rId6"/>
            <a:stretch>
              <a:fillRect/>
            </a:stretch>
          </p:blipFill>
          <p:spPr>
            <a:xfrm>
              <a:off x="454963" y="331167"/>
              <a:ext cx="84147" cy="84146"/>
            </a:xfrm>
            <a:prstGeom prst="rect">
              <a:avLst/>
            </a:prstGeom>
          </p:spPr>
        </p:pic>
        <p:pic>
          <p:nvPicPr>
            <p:cNvPr id="10" name="object 10"/>
            <p:cNvPicPr/>
            <p:nvPr/>
          </p:nvPicPr>
          <p:blipFill>
            <a:blip r:embed="rId7"/>
            <a:stretch>
              <a:fillRect/>
            </a:stretch>
          </p:blipFill>
          <p:spPr>
            <a:xfrm>
              <a:off x="575049" y="337742"/>
              <a:ext cx="78137" cy="78136"/>
            </a:xfrm>
            <a:prstGeom prst="rect">
              <a:avLst/>
            </a:prstGeom>
          </p:spPr>
        </p:pic>
        <p:pic>
          <p:nvPicPr>
            <p:cNvPr id="11" name="object 11"/>
            <p:cNvPicPr/>
            <p:nvPr/>
          </p:nvPicPr>
          <p:blipFill>
            <a:blip r:embed="rId8"/>
            <a:stretch>
              <a:fillRect/>
            </a:stretch>
          </p:blipFill>
          <p:spPr>
            <a:xfrm>
              <a:off x="689124" y="339459"/>
              <a:ext cx="74704" cy="74703"/>
            </a:xfrm>
            <a:prstGeom prst="rect">
              <a:avLst/>
            </a:prstGeom>
          </p:spPr>
        </p:pic>
        <p:pic>
          <p:nvPicPr>
            <p:cNvPr id="12" name="object 12"/>
            <p:cNvPicPr/>
            <p:nvPr/>
          </p:nvPicPr>
          <p:blipFill>
            <a:blip r:embed="rId9"/>
            <a:stretch>
              <a:fillRect/>
            </a:stretch>
          </p:blipFill>
          <p:spPr>
            <a:xfrm>
              <a:off x="799767" y="348429"/>
              <a:ext cx="69238" cy="69237"/>
            </a:xfrm>
            <a:prstGeom prst="rect">
              <a:avLst/>
            </a:prstGeom>
          </p:spPr>
        </p:pic>
        <p:pic>
          <p:nvPicPr>
            <p:cNvPr id="13" name="object 13"/>
            <p:cNvPicPr/>
            <p:nvPr/>
          </p:nvPicPr>
          <p:blipFill>
            <a:blip r:embed="rId10"/>
            <a:stretch>
              <a:fillRect/>
            </a:stretch>
          </p:blipFill>
          <p:spPr>
            <a:xfrm>
              <a:off x="904944" y="344296"/>
              <a:ext cx="65594" cy="65593"/>
            </a:xfrm>
            <a:prstGeom prst="rect">
              <a:avLst/>
            </a:prstGeom>
          </p:spPr>
        </p:pic>
        <p:pic>
          <p:nvPicPr>
            <p:cNvPr id="14" name="object 14"/>
            <p:cNvPicPr/>
            <p:nvPr/>
          </p:nvPicPr>
          <p:blipFill>
            <a:blip r:embed="rId11"/>
            <a:stretch>
              <a:fillRect/>
            </a:stretch>
          </p:blipFill>
          <p:spPr>
            <a:xfrm>
              <a:off x="454963" y="448941"/>
              <a:ext cx="84147" cy="84146"/>
            </a:xfrm>
            <a:prstGeom prst="rect">
              <a:avLst/>
            </a:prstGeom>
          </p:spPr>
        </p:pic>
        <p:pic>
          <p:nvPicPr>
            <p:cNvPr id="15" name="object 15"/>
            <p:cNvPicPr/>
            <p:nvPr/>
          </p:nvPicPr>
          <p:blipFill>
            <a:blip r:embed="rId7"/>
            <a:stretch>
              <a:fillRect/>
            </a:stretch>
          </p:blipFill>
          <p:spPr>
            <a:xfrm>
              <a:off x="575049" y="455516"/>
              <a:ext cx="78137" cy="78136"/>
            </a:xfrm>
            <a:prstGeom prst="rect">
              <a:avLst/>
            </a:prstGeom>
          </p:spPr>
        </p:pic>
        <p:pic>
          <p:nvPicPr>
            <p:cNvPr id="16" name="object 16"/>
            <p:cNvPicPr/>
            <p:nvPr/>
          </p:nvPicPr>
          <p:blipFill>
            <a:blip r:embed="rId8"/>
            <a:stretch>
              <a:fillRect/>
            </a:stretch>
          </p:blipFill>
          <p:spPr>
            <a:xfrm>
              <a:off x="689124" y="457232"/>
              <a:ext cx="74703" cy="74704"/>
            </a:xfrm>
            <a:prstGeom prst="rect">
              <a:avLst/>
            </a:prstGeom>
          </p:spPr>
        </p:pic>
        <p:pic>
          <p:nvPicPr>
            <p:cNvPr id="17" name="object 17"/>
            <p:cNvPicPr/>
            <p:nvPr/>
          </p:nvPicPr>
          <p:blipFill>
            <a:blip r:embed="rId12"/>
            <a:stretch>
              <a:fillRect/>
            </a:stretch>
          </p:blipFill>
          <p:spPr>
            <a:xfrm>
              <a:off x="799767" y="466202"/>
              <a:ext cx="69237" cy="69237"/>
            </a:xfrm>
            <a:prstGeom prst="rect">
              <a:avLst/>
            </a:prstGeom>
          </p:spPr>
        </p:pic>
        <p:pic>
          <p:nvPicPr>
            <p:cNvPr id="18" name="object 18"/>
            <p:cNvPicPr/>
            <p:nvPr/>
          </p:nvPicPr>
          <p:blipFill>
            <a:blip r:embed="rId10"/>
            <a:stretch>
              <a:fillRect/>
            </a:stretch>
          </p:blipFill>
          <p:spPr>
            <a:xfrm>
              <a:off x="904944" y="462069"/>
              <a:ext cx="65594" cy="65594"/>
            </a:xfrm>
            <a:prstGeom prst="rect">
              <a:avLst/>
            </a:prstGeom>
          </p:spPr>
        </p:pic>
        <p:pic>
          <p:nvPicPr>
            <p:cNvPr id="19" name="object 19"/>
            <p:cNvPicPr/>
            <p:nvPr/>
          </p:nvPicPr>
          <p:blipFill>
            <a:blip r:embed="rId11"/>
            <a:stretch>
              <a:fillRect/>
            </a:stretch>
          </p:blipFill>
          <p:spPr>
            <a:xfrm>
              <a:off x="454963" y="566714"/>
              <a:ext cx="84147" cy="84146"/>
            </a:xfrm>
            <a:prstGeom prst="rect">
              <a:avLst/>
            </a:prstGeom>
          </p:spPr>
        </p:pic>
        <p:pic>
          <p:nvPicPr>
            <p:cNvPr id="20" name="object 20"/>
            <p:cNvPicPr/>
            <p:nvPr/>
          </p:nvPicPr>
          <p:blipFill>
            <a:blip r:embed="rId13"/>
            <a:stretch>
              <a:fillRect/>
            </a:stretch>
          </p:blipFill>
          <p:spPr>
            <a:xfrm>
              <a:off x="575049" y="573290"/>
              <a:ext cx="78137" cy="78136"/>
            </a:xfrm>
            <a:prstGeom prst="rect">
              <a:avLst/>
            </a:prstGeom>
          </p:spPr>
        </p:pic>
        <p:pic>
          <p:nvPicPr>
            <p:cNvPr id="21" name="object 21"/>
            <p:cNvPicPr/>
            <p:nvPr/>
          </p:nvPicPr>
          <p:blipFill>
            <a:blip r:embed="rId14"/>
            <a:stretch>
              <a:fillRect/>
            </a:stretch>
          </p:blipFill>
          <p:spPr>
            <a:xfrm>
              <a:off x="689124" y="575006"/>
              <a:ext cx="74703" cy="74704"/>
            </a:xfrm>
            <a:prstGeom prst="rect">
              <a:avLst/>
            </a:prstGeom>
          </p:spPr>
        </p:pic>
        <p:pic>
          <p:nvPicPr>
            <p:cNvPr id="22" name="object 22"/>
            <p:cNvPicPr/>
            <p:nvPr/>
          </p:nvPicPr>
          <p:blipFill>
            <a:blip r:embed="rId12"/>
            <a:stretch>
              <a:fillRect/>
            </a:stretch>
          </p:blipFill>
          <p:spPr>
            <a:xfrm>
              <a:off x="799767" y="583976"/>
              <a:ext cx="69237" cy="69237"/>
            </a:xfrm>
            <a:prstGeom prst="rect">
              <a:avLst/>
            </a:prstGeom>
          </p:spPr>
        </p:pic>
        <p:pic>
          <p:nvPicPr>
            <p:cNvPr id="23" name="object 23"/>
            <p:cNvPicPr/>
            <p:nvPr/>
          </p:nvPicPr>
          <p:blipFill>
            <a:blip r:embed="rId10"/>
            <a:stretch>
              <a:fillRect/>
            </a:stretch>
          </p:blipFill>
          <p:spPr>
            <a:xfrm>
              <a:off x="904944" y="579843"/>
              <a:ext cx="65594" cy="65594"/>
            </a:xfrm>
            <a:prstGeom prst="rect">
              <a:avLst/>
            </a:prstGeom>
          </p:spPr>
        </p:pic>
        <p:pic>
          <p:nvPicPr>
            <p:cNvPr id="24" name="object 24"/>
            <p:cNvPicPr/>
            <p:nvPr/>
          </p:nvPicPr>
          <p:blipFill>
            <a:blip r:embed="rId6"/>
            <a:stretch>
              <a:fillRect/>
            </a:stretch>
          </p:blipFill>
          <p:spPr>
            <a:xfrm>
              <a:off x="454963" y="684488"/>
              <a:ext cx="84147" cy="84146"/>
            </a:xfrm>
            <a:prstGeom prst="rect">
              <a:avLst/>
            </a:prstGeom>
          </p:spPr>
        </p:pic>
        <p:pic>
          <p:nvPicPr>
            <p:cNvPr id="25" name="object 25"/>
            <p:cNvPicPr/>
            <p:nvPr/>
          </p:nvPicPr>
          <p:blipFill>
            <a:blip r:embed="rId13"/>
            <a:stretch>
              <a:fillRect/>
            </a:stretch>
          </p:blipFill>
          <p:spPr>
            <a:xfrm>
              <a:off x="575049" y="691063"/>
              <a:ext cx="78137" cy="78136"/>
            </a:xfrm>
            <a:prstGeom prst="rect">
              <a:avLst/>
            </a:prstGeom>
          </p:spPr>
        </p:pic>
        <p:pic>
          <p:nvPicPr>
            <p:cNvPr id="26" name="object 26"/>
            <p:cNvPicPr/>
            <p:nvPr/>
          </p:nvPicPr>
          <p:blipFill>
            <a:blip r:embed="rId8"/>
            <a:stretch>
              <a:fillRect/>
            </a:stretch>
          </p:blipFill>
          <p:spPr>
            <a:xfrm>
              <a:off x="689124" y="692780"/>
              <a:ext cx="74703" cy="74704"/>
            </a:xfrm>
            <a:prstGeom prst="rect">
              <a:avLst/>
            </a:prstGeom>
          </p:spPr>
        </p:pic>
        <p:pic>
          <p:nvPicPr>
            <p:cNvPr id="27" name="object 27"/>
            <p:cNvPicPr/>
            <p:nvPr/>
          </p:nvPicPr>
          <p:blipFill>
            <a:blip r:embed="rId9"/>
            <a:stretch>
              <a:fillRect/>
            </a:stretch>
          </p:blipFill>
          <p:spPr>
            <a:xfrm>
              <a:off x="799767" y="701750"/>
              <a:ext cx="69237" cy="69237"/>
            </a:xfrm>
            <a:prstGeom prst="rect">
              <a:avLst/>
            </a:prstGeom>
          </p:spPr>
        </p:pic>
        <p:pic>
          <p:nvPicPr>
            <p:cNvPr id="28" name="object 28"/>
            <p:cNvPicPr/>
            <p:nvPr/>
          </p:nvPicPr>
          <p:blipFill>
            <a:blip r:embed="rId10"/>
            <a:stretch>
              <a:fillRect/>
            </a:stretch>
          </p:blipFill>
          <p:spPr>
            <a:xfrm>
              <a:off x="904944" y="697617"/>
              <a:ext cx="65594" cy="65594"/>
            </a:xfrm>
            <a:prstGeom prst="rect">
              <a:avLst/>
            </a:prstGeom>
          </p:spPr>
        </p:pic>
      </p:grpSp>
      <p:sp>
        <p:nvSpPr>
          <p:cNvPr id="29" name="object 29"/>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代表性产品介绍与对比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6032" y="1751286"/>
            <a:ext cx="3520440" cy="4234815"/>
            <a:chOff x="636032" y="1751286"/>
            <a:chExt cx="3520440" cy="4234815"/>
          </a:xfrm>
        </p:grpSpPr>
        <p:sp>
          <p:nvSpPr>
            <p:cNvPr id="3" name="object 3"/>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C29844"/>
            </a:solidFill>
          </p:spPr>
          <p:txBody>
            <a:bodyPr wrap="square" lIns="0" tIns="0" rIns="0" bIns="0" rtlCol="0"/>
            <a:lstStyle/>
            <a:p/>
          </p:txBody>
        </p:sp>
        <p:sp>
          <p:nvSpPr>
            <p:cNvPr id="4" name="object 4"/>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5" name="object 5"/>
          <p:cNvSpPr txBox="1"/>
          <p:nvPr/>
        </p:nvSpPr>
        <p:spPr>
          <a:xfrm>
            <a:off x="1950273" y="2092524"/>
            <a:ext cx="9112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智能</a:t>
            </a:r>
            <a:r>
              <a:rPr sz="2300" b="1" spc="-50">
                <a:solidFill>
                  <a:srgbClr val="FFFFFF"/>
                </a:solidFill>
                <a:latin typeface="微软雅黑"/>
                <a:cs typeface="微软雅黑"/>
              </a:rPr>
              <a:t>化</a:t>
            </a:r>
            <a:endParaRPr sz="2300">
              <a:latin typeface="微软雅黑"/>
              <a:cs typeface="微软雅黑"/>
            </a:endParaRPr>
          </a:p>
        </p:txBody>
      </p:sp>
      <p:sp>
        <p:nvSpPr>
          <p:cNvPr id="6" name="object 6"/>
          <p:cNvSpPr txBox="1"/>
          <p:nvPr/>
        </p:nvSpPr>
        <p:spPr>
          <a:xfrm>
            <a:off x="1005585" y="2995162"/>
            <a:ext cx="2882900" cy="1054100"/>
          </a:xfrm>
          <a:prstGeom prst="rect">
            <a:avLst/>
          </a:prstGeom>
        </p:spPr>
        <p:txBody>
          <a:bodyPr vert="horz" wrap="square" lIns="0" tIns="12700" rIns="0" bIns="0" rtlCol="0">
            <a:spAutoFit/>
          </a:bodyPr>
          <a:lstStyle/>
          <a:p>
            <a:pPr marL="12700" marR="5080">
              <a:lnSpc>
                <a:spcPct val="150000"/>
              </a:lnSpc>
              <a:spcBef>
                <a:spcPts val="100"/>
              </a:spcBef>
            </a:pPr>
            <a:r>
              <a:rPr sz="1500" spc="-5">
                <a:solidFill>
                  <a:srgbClr val="FFFFFF"/>
                </a:solidFill>
                <a:latin typeface="微软雅黑"/>
                <a:cs typeface="微软雅黑"/>
              </a:rPr>
              <a:t>厨电产品越来越注重智能化发展，如智能语音识别、智能控制等，</a:t>
            </a:r>
            <a:r>
              <a:rPr sz="1500" spc="-50">
                <a:solidFill>
                  <a:srgbClr val="FFFFFF"/>
                </a:solidFill>
                <a:latin typeface="微软雅黑"/>
                <a:cs typeface="微软雅黑"/>
              </a:rPr>
              <a:t> </a:t>
            </a:r>
            <a:r>
              <a:rPr sz="1500" spc="-10">
                <a:solidFill>
                  <a:srgbClr val="FFFFFF"/>
                </a:solidFill>
                <a:latin typeface="微软雅黑"/>
                <a:cs typeface="微软雅黑"/>
              </a:rPr>
              <a:t>提高用户便捷性。</a:t>
            </a:r>
            <a:endParaRPr sz="1500">
              <a:latin typeface="微软雅黑"/>
              <a:cs typeface="微软雅黑"/>
            </a:endParaRPr>
          </a:p>
        </p:txBody>
      </p:sp>
      <p:grpSp>
        <p:nvGrpSpPr>
          <p:cNvPr id="7" name="object 7"/>
          <p:cNvGrpSpPr/>
          <p:nvPr/>
        </p:nvGrpSpPr>
        <p:grpSpPr>
          <a:xfrm>
            <a:off x="4403618" y="1751286"/>
            <a:ext cx="3520440" cy="4234815"/>
            <a:chOff x="4403618" y="1751286"/>
            <a:chExt cx="3520440" cy="4234815"/>
          </a:xfrm>
        </p:grpSpPr>
        <p:sp>
          <p:nvSpPr>
            <p:cNvPr id="8" name="object 8"/>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C29844"/>
            </a:solidFill>
          </p:spPr>
          <p:txBody>
            <a:bodyPr wrap="square" lIns="0" tIns="0" rIns="0" bIns="0" rtlCol="0"/>
            <a:lstStyle/>
            <a:p/>
          </p:txBody>
        </p:sp>
        <p:sp>
          <p:nvSpPr>
            <p:cNvPr id="9" name="object 9"/>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10" name="object 10"/>
          <p:cNvSpPr txBox="1"/>
          <p:nvPr/>
        </p:nvSpPr>
        <p:spPr>
          <a:xfrm>
            <a:off x="5570396" y="2105897"/>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节能环</a:t>
            </a:r>
            <a:r>
              <a:rPr sz="2300" b="1" spc="-50">
                <a:solidFill>
                  <a:srgbClr val="FFFFFF"/>
                </a:solidFill>
                <a:latin typeface="微软雅黑"/>
                <a:cs typeface="微软雅黑"/>
              </a:rPr>
              <a:t>保</a:t>
            </a:r>
            <a:endParaRPr sz="2300">
              <a:latin typeface="微软雅黑"/>
              <a:cs typeface="微软雅黑"/>
            </a:endParaRPr>
          </a:p>
        </p:txBody>
      </p:sp>
      <p:sp>
        <p:nvSpPr>
          <p:cNvPr id="11" name="object 11"/>
          <p:cNvSpPr txBox="1"/>
          <p:nvPr/>
        </p:nvSpPr>
        <p:spPr>
          <a:xfrm>
            <a:off x="4773171"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随着环保意识的提高，厨电产品越来越注重节能环保设计，如高效节能电机、环保材料等。</a:t>
            </a:r>
            <a:endParaRPr sz="1500">
              <a:latin typeface="微软雅黑"/>
              <a:cs typeface="微软雅黑"/>
            </a:endParaRPr>
          </a:p>
        </p:txBody>
      </p:sp>
      <p:grpSp>
        <p:nvGrpSpPr>
          <p:cNvPr id="12" name="object 12"/>
          <p:cNvGrpSpPr/>
          <p:nvPr/>
        </p:nvGrpSpPr>
        <p:grpSpPr>
          <a:xfrm>
            <a:off x="8171204" y="1751286"/>
            <a:ext cx="3520440" cy="4234815"/>
            <a:chOff x="8171204" y="1751286"/>
            <a:chExt cx="3520440" cy="4234815"/>
          </a:xfrm>
        </p:grpSpPr>
        <p:sp>
          <p:nvSpPr>
            <p:cNvPr id="13" name="object 13"/>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C29844"/>
            </a:solidFill>
          </p:spPr>
          <p:txBody>
            <a:bodyPr wrap="square" lIns="0" tIns="0" rIns="0" bIns="0" rtlCol="0"/>
            <a:lstStyle/>
            <a:p/>
          </p:txBody>
        </p:sp>
        <p:sp>
          <p:nvSpPr>
            <p:cNvPr id="14" name="object 14"/>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5" name="object 15"/>
          <p:cNvSpPr txBox="1"/>
          <p:nvPr/>
        </p:nvSpPr>
        <p:spPr>
          <a:xfrm>
            <a:off x="9466038" y="2081513"/>
            <a:ext cx="9112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集成</a:t>
            </a:r>
            <a:r>
              <a:rPr sz="2300" b="1" spc="-50">
                <a:solidFill>
                  <a:srgbClr val="FFFFFF"/>
                </a:solidFill>
                <a:latin typeface="微软雅黑"/>
                <a:cs typeface="微软雅黑"/>
              </a:rPr>
              <a:t>化</a:t>
            </a:r>
            <a:endParaRPr sz="2300">
              <a:latin typeface="微软雅黑"/>
              <a:cs typeface="微软雅黑"/>
            </a:endParaRPr>
          </a:p>
        </p:txBody>
      </p:sp>
      <p:sp>
        <p:nvSpPr>
          <p:cNvPr id="16" name="object 16"/>
          <p:cNvSpPr txBox="1"/>
          <p:nvPr/>
        </p:nvSpPr>
        <p:spPr>
          <a:xfrm>
            <a:off x="8540757"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厨电产品集成化趋势明显，如集成灶、集成水槽等，节省空间，</a:t>
            </a:r>
            <a:r>
              <a:rPr sz="1500" spc="-10">
                <a:solidFill>
                  <a:srgbClr val="FFFFFF"/>
                </a:solidFill>
                <a:latin typeface="微软雅黑"/>
                <a:cs typeface="微软雅黑"/>
              </a:rPr>
              <a:t>提高整体美观性。</a:t>
            </a:r>
            <a:endParaRPr sz="15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8"/>
            <a:stretch>
              <a:fillRect/>
            </a:stretch>
          </p:blipFill>
          <p:spPr>
            <a:xfrm>
              <a:off x="799767" y="583976"/>
              <a:ext cx="69237" cy="69237"/>
            </a:xfrm>
            <a:prstGeom prst="rect">
              <a:avLst/>
            </a:prstGeom>
          </p:spPr>
        </p:pic>
        <p:pic>
          <p:nvPicPr>
            <p:cNvPr id="32" name="object 32"/>
            <p:cNvPicPr/>
            <p:nvPr/>
          </p:nvPicPr>
          <p:blipFill>
            <a:blip r:embed="rId6"/>
            <a:stretch>
              <a:fillRect/>
            </a:stretch>
          </p:blipFill>
          <p:spPr>
            <a:xfrm>
              <a:off x="904944" y="579843"/>
              <a:ext cx="65594" cy="65594"/>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技术创新与应用趋势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776917" y="3720617"/>
            <a:ext cx="4640580" cy="1971039"/>
            <a:chOff x="3776917" y="3720617"/>
            <a:chExt cx="4640580" cy="1971039"/>
          </a:xfrm>
        </p:grpSpPr>
        <p:sp>
          <p:nvSpPr>
            <p:cNvPr id="3" name="object 3"/>
            <p:cNvSpPr/>
            <p:nvPr/>
          </p:nvSpPr>
          <p:spPr>
            <a:xfrm>
              <a:off x="5012266" y="3720617"/>
              <a:ext cx="2167890" cy="1834514"/>
            </a:xfrm>
            <a:custGeom>
              <a:rect l="l" t="t" r="r" b="b"/>
              <a:pathLst>
                <a:path w="2167890" h="1834514">
                  <a:moveTo>
                    <a:pt x="1083733" y="1834100"/>
                  </a:moveTo>
                  <a:lnTo>
                    <a:pt x="0" y="0"/>
                  </a:lnTo>
                  <a:lnTo>
                    <a:pt x="2167466" y="0"/>
                  </a:lnTo>
                  <a:lnTo>
                    <a:pt x="1083733" y="1834100"/>
                  </a:lnTo>
                  <a:close/>
                </a:path>
              </a:pathLst>
            </a:custGeom>
            <a:solidFill>
              <a:srgbClr val="736230"/>
            </a:solidFill>
          </p:spPr>
          <p:txBody>
            <a:bodyPr wrap="square" lIns="0" tIns="0" rIns="0" bIns="0" rtlCol="0"/>
            <a:lstStyle/>
            <a:p/>
          </p:txBody>
        </p:sp>
        <p:sp>
          <p:nvSpPr>
            <p:cNvPr id="4" name="object 4"/>
            <p:cNvSpPr/>
            <p:nvPr/>
          </p:nvSpPr>
          <p:spPr>
            <a:xfrm>
              <a:off x="3776916" y="3865016"/>
              <a:ext cx="4640580" cy="1826895"/>
            </a:xfrm>
            <a:custGeom>
              <a:rect l="l" t="t" r="r" b="b"/>
              <a:pathLst>
                <a:path w="4640580" h="1826895">
                  <a:moveTo>
                    <a:pt x="2167458" y="1826285"/>
                  </a:moveTo>
                  <a:lnTo>
                    <a:pt x="1083729" y="0"/>
                  </a:lnTo>
                  <a:lnTo>
                    <a:pt x="0" y="1826285"/>
                  </a:lnTo>
                  <a:lnTo>
                    <a:pt x="2167458" y="1826285"/>
                  </a:lnTo>
                  <a:close/>
                </a:path>
                <a:path w="4640580" h="1826895">
                  <a:moveTo>
                    <a:pt x="4640237" y="1826285"/>
                  </a:moveTo>
                  <a:lnTo>
                    <a:pt x="3556508" y="0"/>
                  </a:lnTo>
                  <a:lnTo>
                    <a:pt x="2472779" y="1826285"/>
                  </a:lnTo>
                  <a:lnTo>
                    <a:pt x="4640237" y="1826285"/>
                  </a:lnTo>
                  <a:close/>
                </a:path>
              </a:pathLst>
            </a:custGeom>
            <a:solidFill>
              <a:srgbClr val="C9B67E"/>
            </a:solidFill>
          </p:spPr>
          <p:txBody>
            <a:bodyPr wrap="square" lIns="0" tIns="0" rIns="0" bIns="0" rtlCol="0"/>
            <a:lstStyle/>
            <a:p/>
          </p:txBody>
        </p:sp>
      </p:grpSp>
      <p:grpSp>
        <p:nvGrpSpPr>
          <p:cNvPr id="5" name="object 5"/>
          <p:cNvGrpSpPr/>
          <p:nvPr/>
        </p:nvGrpSpPr>
        <p:grpSpPr>
          <a:xfrm>
            <a:off x="5012266" y="1711093"/>
            <a:ext cx="2167890" cy="1831975"/>
            <a:chOff x="5012266" y="1711093"/>
            <a:chExt cx="2167890" cy="1831975"/>
          </a:xfrm>
        </p:grpSpPr>
        <p:sp>
          <p:nvSpPr>
            <p:cNvPr id="6" name="object 6"/>
            <p:cNvSpPr/>
            <p:nvPr/>
          </p:nvSpPr>
          <p:spPr>
            <a:xfrm>
              <a:off x="5012266" y="1711093"/>
              <a:ext cx="2167890" cy="1826895"/>
            </a:xfrm>
            <a:custGeom>
              <a:rect l="l" t="t" r="r" b="b"/>
              <a:pathLst>
                <a:path w="2167890" h="1826895">
                  <a:moveTo>
                    <a:pt x="2167466" y="1826279"/>
                  </a:moveTo>
                  <a:lnTo>
                    <a:pt x="0" y="1826279"/>
                  </a:lnTo>
                  <a:lnTo>
                    <a:pt x="1083733" y="0"/>
                  </a:lnTo>
                  <a:lnTo>
                    <a:pt x="2167466" y="1826279"/>
                  </a:lnTo>
                  <a:close/>
                </a:path>
              </a:pathLst>
            </a:custGeom>
            <a:solidFill>
              <a:srgbClr val="C9B67E"/>
            </a:solidFill>
          </p:spPr>
          <p:txBody>
            <a:bodyPr wrap="square" lIns="0" tIns="0" rIns="0" bIns="0" rtlCol="0"/>
            <a:lstStyle/>
            <a:p/>
          </p:txBody>
        </p:sp>
        <p:sp>
          <p:nvSpPr>
            <p:cNvPr id="7" name="object 7"/>
            <p:cNvSpPr/>
            <p:nvPr/>
          </p:nvSpPr>
          <p:spPr>
            <a:xfrm>
              <a:off x="5743787" y="3022600"/>
              <a:ext cx="704850" cy="520700"/>
            </a:xfrm>
            <a:custGeom>
              <a:rect l="l" t="t" r="r" b="b"/>
              <a:pathLst>
                <a:path w="704850" h="520700">
                  <a:moveTo>
                    <a:pt x="528320" y="520192"/>
                  </a:moveTo>
                  <a:lnTo>
                    <a:pt x="176106" y="520192"/>
                  </a:lnTo>
                  <a:lnTo>
                    <a:pt x="176106" y="260095"/>
                  </a:lnTo>
                  <a:lnTo>
                    <a:pt x="0" y="260095"/>
                  </a:lnTo>
                  <a:lnTo>
                    <a:pt x="352213" y="0"/>
                  </a:lnTo>
                  <a:lnTo>
                    <a:pt x="704427" y="260095"/>
                  </a:lnTo>
                  <a:lnTo>
                    <a:pt x="528320" y="260095"/>
                  </a:lnTo>
                  <a:lnTo>
                    <a:pt x="528320" y="520192"/>
                  </a:lnTo>
                  <a:close/>
                </a:path>
              </a:pathLst>
            </a:custGeom>
            <a:solidFill>
              <a:srgbClr val="1E0D01"/>
            </a:solidFill>
          </p:spPr>
          <p:txBody>
            <a:bodyPr wrap="square" lIns="0" tIns="0" rIns="0" bIns="0" rtlCol="0"/>
            <a:lstStyle/>
            <a:p/>
          </p:txBody>
        </p:sp>
      </p:grpSp>
      <p:sp>
        <p:nvSpPr>
          <p:cNvPr id="8" name="object 8"/>
          <p:cNvSpPr/>
          <p:nvPr/>
        </p:nvSpPr>
        <p:spPr>
          <a:xfrm>
            <a:off x="6627667" y="4632503"/>
            <a:ext cx="537210" cy="604520"/>
          </a:xfrm>
          <a:custGeom>
            <a:rect l="l" t="t" r="r" b="b"/>
            <a:pathLst>
              <a:path w="537209" h="604520">
                <a:moveTo>
                  <a:pt x="0" y="319014"/>
                </a:moveTo>
                <a:lnTo>
                  <a:pt x="181333" y="17066"/>
                </a:lnTo>
                <a:lnTo>
                  <a:pt x="404310" y="150974"/>
                </a:lnTo>
                <a:lnTo>
                  <a:pt x="494977" y="0"/>
                </a:lnTo>
                <a:lnTo>
                  <a:pt x="536620" y="435855"/>
                </a:lnTo>
                <a:lnTo>
                  <a:pt x="132309" y="603896"/>
                </a:lnTo>
                <a:lnTo>
                  <a:pt x="222976" y="452921"/>
                </a:lnTo>
                <a:lnTo>
                  <a:pt x="0" y="319014"/>
                </a:lnTo>
                <a:close/>
              </a:path>
            </a:pathLst>
          </a:custGeom>
          <a:solidFill>
            <a:srgbClr val="1E0D01"/>
          </a:solidFill>
        </p:spPr>
        <p:txBody>
          <a:bodyPr wrap="square" lIns="0" tIns="0" rIns="0" bIns="0" rtlCol="0"/>
          <a:lstStyle/>
          <a:p/>
        </p:txBody>
      </p:sp>
      <p:sp>
        <p:nvSpPr>
          <p:cNvPr id="9" name="object 9"/>
          <p:cNvSpPr/>
          <p:nvPr/>
        </p:nvSpPr>
        <p:spPr>
          <a:xfrm>
            <a:off x="5038631" y="4614591"/>
            <a:ext cx="538480" cy="608330"/>
          </a:xfrm>
          <a:custGeom>
            <a:rect l="l" t="t" r="r" b="b"/>
            <a:pathLst>
              <a:path w="538479" h="608329">
                <a:moveTo>
                  <a:pt x="359898" y="20535"/>
                </a:moveTo>
                <a:lnTo>
                  <a:pt x="537880" y="324470"/>
                </a:lnTo>
                <a:lnTo>
                  <a:pt x="313435" y="455903"/>
                </a:lnTo>
                <a:lnTo>
                  <a:pt x="402426" y="607871"/>
                </a:lnTo>
                <a:lnTo>
                  <a:pt x="0" y="435368"/>
                </a:lnTo>
                <a:lnTo>
                  <a:pt x="46463" y="0"/>
                </a:lnTo>
                <a:lnTo>
                  <a:pt x="135454" y="151967"/>
                </a:lnTo>
                <a:lnTo>
                  <a:pt x="359898" y="20535"/>
                </a:lnTo>
                <a:close/>
              </a:path>
            </a:pathLst>
          </a:custGeom>
          <a:solidFill>
            <a:srgbClr val="1E0D01"/>
          </a:solidFill>
        </p:spPr>
        <p:txBody>
          <a:bodyPr wrap="square" lIns="0" tIns="0" rIns="0" bIns="0" rtlCol="0"/>
          <a:lstStyle/>
          <a:p/>
        </p:txBody>
      </p:sp>
      <p:grpSp>
        <p:nvGrpSpPr>
          <p:cNvPr id="10" name="object 10"/>
          <p:cNvGrpSpPr/>
          <p:nvPr/>
        </p:nvGrpSpPr>
        <p:grpSpPr>
          <a:xfrm>
            <a:off x="6818376" y="3216316"/>
            <a:ext cx="4231005" cy="151765"/>
            <a:chOff x="6818376" y="3216316"/>
            <a:chExt cx="4231005" cy="151765"/>
          </a:xfrm>
        </p:grpSpPr>
        <p:sp>
          <p:nvSpPr>
            <p:cNvPr id="11" name="object 11"/>
            <p:cNvSpPr/>
            <p:nvPr/>
          </p:nvSpPr>
          <p:spPr>
            <a:xfrm>
              <a:off x="6818376" y="3284051"/>
              <a:ext cx="4107815" cy="0"/>
            </a:xfrm>
            <a:custGeom>
              <a:rect l="l" t="t" r="r" b="b"/>
              <a:pathLst>
                <a:path w="4107815">
                  <a:moveTo>
                    <a:pt x="4107349" y="0"/>
                  </a:moveTo>
                  <a:lnTo>
                    <a:pt x="0" y="0"/>
                  </a:lnTo>
                </a:path>
              </a:pathLst>
            </a:custGeom>
            <a:solidFill>
              <a:srgbClr val="C9B67E"/>
            </a:solidFill>
          </p:spPr>
          <p:txBody>
            <a:bodyPr wrap="square" lIns="0" tIns="0" rIns="0" bIns="0" rtlCol="0"/>
            <a:lstStyle/>
            <a:p/>
          </p:txBody>
        </p:sp>
        <p:sp>
          <p:nvSpPr>
            <p:cNvPr id="12" name="object 12"/>
            <p:cNvSpPr/>
            <p:nvPr/>
          </p:nvSpPr>
          <p:spPr>
            <a:xfrm>
              <a:off x="6818376" y="3284051"/>
              <a:ext cx="4107815" cy="0"/>
            </a:xfrm>
            <a:custGeom>
              <a:rect l="l" t="t" r="r" b="b"/>
              <a:pathLst>
                <a:path w="4107815">
                  <a:moveTo>
                    <a:pt x="0" y="0"/>
                  </a:moveTo>
                  <a:lnTo>
                    <a:pt x="4107349" y="0"/>
                  </a:lnTo>
                </a:path>
              </a:pathLst>
            </a:custGeom>
            <a:ln w="9525">
              <a:solidFill>
                <a:srgbClr val="C9B67E"/>
              </a:solidFill>
            </a:ln>
          </p:spPr>
          <p:txBody>
            <a:bodyPr wrap="square" lIns="0" tIns="0" rIns="0" bIns="0" rtlCol="0"/>
            <a:lstStyle/>
            <a:p/>
          </p:txBody>
        </p:sp>
        <p:pic>
          <p:nvPicPr>
            <p:cNvPr id="13" name="object 13"/>
            <p:cNvPicPr/>
            <p:nvPr/>
          </p:nvPicPr>
          <p:blipFill>
            <a:blip r:embed="rId2"/>
            <a:stretch>
              <a:fillRect/>
            </a:stretch>
          </p:blipFill>
          <p:spPr>
            <a:xfrm>
              <a:off x="10897276" y="3216316"/>
              <a:ext cx="151723" cy="151722"/>
            </a:xfrm>
            <a:prstGeom prst="rect">
              <a:avLst/>
            </a:prstGeom>
          </p:spPr>
        </p:pic>
      </p:grpSp>
      <p:sp>
        <p:nvSpPr>
          <p:cNvPr id="14" name="object 14"/>
          <p:cNvSpPr txBox="1"/>
          <p:nvPr/>
        </p:nvSpPr>
        <p:spPr>
          <a:xfrm>
            <a:off x="7107448" y="1358390"/>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售后服</a:t>
            </a:r>
            <a:r>
              <a:rPr sz="2300" b="1" spc="-50">
                <a:solidFill>
                  <a:srgbClr val="C9B67E"/>
                </a:solidFill>
                <a:latin typeface="微软雅黑"/>
                <a:cs typeface="微软雅黑"/>
              </a:rPr>
              <a:t>务</a:t>
            </a:r>
            <a:endParaRPr sz="2300">
              <a:latin typeface="微软雅黑"/>
              <a:cs typeface="微软雅黑"/>
            </a:endParaRPr>
          </a:p>
        </p:txBody>
      </p:sp>
      <p:sp>
        <p:nvSpPr>
          <p:cNvPr id="15" name="object 15"/>
          <p:cNvSpPr txBox="1"/>
          <p:nvPr/>
        </p:nvSpPr>
        <p:spPr>
          <a:xfrm>
            <a:off x="7107449" y="2122200"/>
            <a:ext cx="379730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C9B44B"/>
                </a:solidFill>
                <a:latin typeface="微软雅黑"/>
                <a:cs typeface="微软雅黑"/>
              </a:rPr>
              <a:t>完善的售后服务体系对于提高消费者满意度至关重要，包括维修、保养、退换货等方面。</a:t>
            </a:r>
            <a:endParaRPr sz="1350">
              <a:latin typeface="微软雅黑"/>
              <a:cs typeface="微软雅黑"/>
            </a:endParaRPr>
          </a:p>
        </p:txBody>
      </p:sp>
      <p:sp>
        <p:nvSpPr>
          <p:cNvPr id="16" name="object 16"/>
          <p:cNvSpPr txBox="1"/>
          <p:nvPr/>
        </p:nvSpPr>
        <p:spPr>
          <a:xfrm>
            <a:off x="8240458" y="3652519"/>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价格因</a:t>
            </a:r>
            <a:r>
              <a:rPr sz="2300" b="1" spc="-50">
                <a:solidFill>
                  <a:srgbClr val="C9B67E"/>
                </a:solidFill>
                <a:latin typeface="微软雅黑"/>
                <a:cs typeface="微软雅黑"/>
              </a:rPr>
              <a:t>素</a:t>
            </a:r>
            <a:endParaRPr sz="2300">
              <a:latin typeface="微软雅黑"/>
              <a:cs typeface="微软雅黑"/>
            </a:endParaRPr>
          </a:p>
        </p:txBody>
      </p:sp>
      <p:sp>
        <p:nvSpPr>
          <p:cNvPr id="17" name="object 17"/>
          <p:cNvSpPr txBox="1"/>
          <p:nvPr/>
        </p:nvSpPr>
        <p:spPr>
          <a:xfrm>
            <a:off x="8252651" y="4504372"/>
            <a:ext cx="32829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C9B44B"/>
                </a:solidFill>
                <a:latin typeface="微软雅黑"/>
                <a:cs typeface="微软雅黑"/>
              </a:rPr>
              <a:t>价格是消费者购买厨电产品时考虑的重要因素之一，合理的价格定位有助于提高市场竞</a:t>
            </a:r>
            <a:r>
              <a:rPr sz="1350" spc="-20">
                <a:solidFill>
                  <a:srgbClr val="C9B44B"/>
                </a:solidFill>
                <a:latin typeface="微软雅黑"/>
                <a:cs typeface="微软雅黑"/>
              </a:rPr>
              <a:t>争力。</a:t>
            </a:r>
            <a:endParaRPr sz="1350">
              <a:latin typeface="微软雅黑"/>
              <a:cs typeface="微软雅黑"/>
            </a:endParaRPr>
          </a:p>
        </p:txBody>
      </p:sp>
      <p:grpSp>
        <p:nvGrpSpPr>
          <p:cNvPr id="18" name="object 18"/>
          <p:cNvGrpSpPr/>
          <p:nvPr/>
        </p:nvGrpSpPr>
        <p:grpSpPr>
          <a:xfrm>
            <a:off x="7345622" y="5559890"/>
            <a:ext cx="4231005" cy="151765"/>
            <a:chOff x="7345622" y="5559890"/>
            <a:chExt cx="4231005" cy="151765"/>
          </a:xfrm>
        </p:grpSpPr>
        <p:sp>
          <p:nvSpPr>
            <p:cNvPr id="19" name="object 19"/>
            <p:cNvSpPr/>
            <p:nvPr/>
          </p:nvSpPr>
          <p:spPr>
            <a:xfrm>
              <a:off x="7345622" y="5627623"/>
              <a:ext cx="4107815" cy="0"/>
            </a:xfrm>
            <a:custGeom>
              <a:rect l="l" t="t" r="r" b="b"/>
              <a:pathLst>
                <a:path w="4107815">
                  <a:moveTo>
                    <a:pt x="4107349" y="0"/>
                  </a:moveTo>
                  <a:lnTo>
                    <a:pt x="0" y="0"/>
                  </a:lnTo>
                </a:path>
              </a:pathLst>
            </a:custGeom>
            <a:solidFill>
              <a:srgbClr val="C9B67E"/>
            </a:solidFill>
          </p:spPr>
          <p:txBody>
            <a:bodyPr wrap="square" lIns="0" tIns="0" rIns="0" bIns="0" rtlCol="0"/>
            <a:lstStyle/>
            <a:p/>
          </p:txBody>
        </p:sp>
        <p:sp>
          <p:nvSpPr>
            <p:cNvPr id="20" name="object 20"/>
            <p:cNvSpPr/>
            <p:nvPr/>
          </p:nvSpPr>
          <p:spPr>
            <a:xfrm>
              <a:off x="7345622" y="5627623"/>
              <a:ext cx="4107815" cy="0"/>
            </a:xfrm>
            <a:custGeom>
              <a:rect l="l" t="t" r="r" b="b"/>
              <a:pathLst>
                <a:path w="4107815">
                  <a:moveTo>
                    <a:pt x="0" y="0"/>
                  </a:moveTo>
                  <a:lnTo>
                    <a:pt x="4107349" y="0"/>
                  </a:lnTo>
                </a:path>
              </a:pathLst>
            </a:custGeom>
            <a:ln w="9525">
              <a:solidFill>
                <a:srgbClr val="C9B67E"/>
              </a:solidFill>
            </a:ln>
          </p:spPr>
          <p:txBody>
            <a:bodyPr wrap="square" lIns="0" tIns="0" rIns="0" bIns="0" rtlCol="0"/>
            <a:lstStyle/>
            <a:p/>
          </p:txBody>
        </p:sp>
        <p:pic>
          <p:nvPicPr>
            <p:cNvPr id="21" name="object 21"/>
            <p:cNvPicPr/>
            <p:nvPr/>
          </p:nvPicPr>
          <p:blipFill>
            <a:blip r:embed="rId2"/>
            <a:stretch>
              <a:fillRect/>
            </a:stretch>
          </p:blipFill>
          <p:spPr>
            <a:xfrm>
              <a:off x="11424522" y="5559890"/>
              <a:ext cx="151723" cy="151722"/>
            </a:xfrm>
            <a:prstGeom prst="rect">
              <a:avLst/>
            </a:prstGeom>
          </p:spPr>
        </p:pic>
      </p:grpSp>
      <p:grpSp>
        <p:nvGrpSpPr>
          <p:cNvPr id="22" name="object 22"/>
          <p:cNvGrpSpPr/>
          <p:nvPr/>
        </p:nvGrpSpPr>
        <p:grpSpPr>
          <a:xfrm>
            <a:off x="904944" y="4510023"/>
            <a:ext cx="3793490" cy="151765"/>
            <a:chOff x="904944" y="4510023"/>
            <a:chExt cx="3793490" cy="151765"/>
          </a:xfrm>
        </p:grpSpPr>
        <p:sp>
          <p:nvSpPr>
            <p:cNvPr id="23" name="object 23"/>
            <p:cNvSpPr/>
            <p:nvPr/>
          </p:nvSpPr>
          <p:spPr>
            <a:xfrm>
              <a:off x="904944" y="4589948"/>
              <a:ext cx="3793490" cy="0"/>
            </a:xfrm>
            <a:custGeom>
              <a:rect l="l" t="t" r="r" b="b"/>
              <a:pathLst>
                <a:path w="3793490">
                  <a:moveTo>
                    <a:pt x="3793067" y="0"/>
                  </a:moveTo>
                  <a:lnTo>
                    <a:pt x="0" y="0"/>
                  </a:lnTo>
                </a:path>
              </a:pathLst>
            </a:custGeom>
            <a:solidFill>
              <a:srgbClr val="C9B67E"/>
            </a:solidFill>
          </p:spPr>
          <p:txBody>
            <a:bodyPr wrap="square" lIns="0" tIns="0" rIns="0" bIns="0" rtlCol="0"/>
            <a:lstStyle/>
            <a:p/>
          </p:txBody>
        </p:sp>
        <p:sp>
          <p:nvSpPr>
            <p:cNvPr id="24" name="object 24"/>
            <p:cNvSpPr/>
            <p:nvPr/>
          </p:nvSpPr>
          <p:spPr>
            <a:xfrm>
              <a:off x="904944" y="4589948"/>
              <a:ext cx="3793490" cy="0"/>
            </a:xfrm>
            <a:custGeom>
              <a:rect l="l" t="t" r="r" b="b"/>
              <a:pathLst>
                <a:path w="3793490">
                  <a:moveTo>
                    <a:pt x="0" y="0"/>
                  </a:moveTo>
                  <a:lnTo>
                    <a:pt x="3793067" y="0"/>
                  </a:lnTo>
                </a:path>
              </a:pathLst>
            </a:custGeom>
            <a:ln w="9525">
              <a:solidFill>
                <a:srgbClr val="C9B67E"/>
              </a:solidFill>
            </a:ln>
          </p:spPr>
          <p:txBody>
            <a:bodyPr wrap="square" lIns="0" tIns="0" rIns="0" bIns="0" rtlCol="0"/>
            <a:lstStyle/>
            <a:p/>
          </p:txBody>
        </p:sp>
        <p:pic>
          <p:nvPicPr>
            <p:cNvPr id="25" name="object 25"/>
            <p:cNvPicPr/>
            <p:nvPr/>
          </p:nvPicPr>
          <p:blipFill>
            <a:blip r:embed="rId2"/>
            <a:stretch>
              <a:fillRect/>
            </a:stretch>
          </p:blipFill>
          <p:spPr>
            <a:xfrm>
              <a:off x="904945" y="4510023"/>
              <a:ext cx="151722" cy="151722"/>
            </a:xfrm>
            <a:prstGeom prst="rect">
              <a:avLst/>
            </a:prstGeom>
          </p:spPr>
        </p:pic>
      </p:grpSp>
      <p:sp>
        <p:nvSpPr>
          <p:cNvPr id="26" name="object 26"/>
          <p:cNvSpPr txBox="1"/>
          <p:nvPr/>
        </p:nvSpPr>
        <p:spPr>
          <a:xfrm>
            <a:off x="980130" y="2446743"/>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C9B67E"/>
                </a:solidFill>
                <a:latin typeface="微软雅黑"/>
                <a:cs typeface="微软雅黑"/>
              </a:rPr>
              <a:t>产品质</a:t>
            </a:r>
            <a:r>
              <a:rPr sz="2300" b="1" spc="-50">
                <a:solidFill>
                  <a:srgbClr val="C9B67E"/>
                </a:solidFill>
                <a:latin typeface="微软雅黑"/>
                <a:cs typeface="微软雅黑"/>
              </a:rPr>
              <a:t>量</a:t>
            </a:r>
            <a:endParaRPr sz="2300">
              <a:latin typeface="微软雅黑"/>
              <a:cs typeface="微软雅黑"/>
            </a:endParaRPr>
          </a:p>
        </p:txBody>
      </p:sp>
      <p:sp>
        <p:nvSpPr>
          <p:cNvPr id="27" name="object 27"/>
          <p:cNvSpPr txBox="1"/>
          <p:nvPr/>
        </p:nvSpPr>
        <p:spPr>
          <a:xfrm>
            <a:off x="980130" y="3298597"/>
            <a:ext cx="328295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C9B44B"/>
                </a:solidFill>
                <a:latin typeface="微软雅黑"/>
                <a:cs typeface="微软雅黑"/>
              </a:rPr>
              <a:t>消费者对厨电产品质量普遍较为关注，优质的产品质量是提高消费者满意度的关键。</a:t>
            </a:r>
            <a:endParaRPr sz="1350">
              <a:latin typeface="微软雅黑"/>
              <a:cs typeface="微软雅黑"/>
            </a:endParaRPr>
          </a:p>
        </p:txBody>
      </p:sp>
      <p:sp>
        <p:nvSpPr>
          <p:cNvPr id="28" name="object 28"/>
          <p:cNvSpPr/>
          <p:nvPr/>
        </p:nvSpPr>
        <p:spPr>
          <a:xfrm>
            <a:off x="5786411" y="4041306"/>
            <a:ext cx="662305" cy="579120"/>
          </a:xfrm>
          <a:custGeom>
            <a:rect l="l" t="t" r="r" b="b"/>
            <a:pathLst>
              <a:path w="662304" h="579120">
                <a:moveTo>
                  <a:pt x="330923" y="248176"/>
                </a:moveTo>
                <a:lnTo>
                  <a:pt x="0" y="165450"/>
                </a:lnTo>
                <a:lnTo>
                  <a:pt x="0" y="82725"/>
                </a:lnTo>
                <a:lnTo>
                  <a:pt x="330923" y="0"/>
                </a:lnTo>
                <a:lnTo>
                  <a:pt x="661803" y="82725"/>
                </a:lnTo>
                <a:lnTo>
                  <a:pt x="661803" y="165450"/>
                </a:lnTo>
                <a:lnTo>
                  <a:pt x="330923" y="248176"/>
                </a:lnTo>
                <a:close/>
              </a:path>
              <a:path w="662304" h="579120">
                <a:moveTo>
                  <a:pt x="330923" y="413627"/>
                </a:moveTo>
                <a:lnTo>
                  <a:pt x="0" y="330901"/>
                </a:lnTo>
                <a:lnTo>
                  <a:pt x="0" y="248176"/>
                </a:lnTo>
                <a:lnTo>
                  <a:pt x="330923" y="330901"/>
                </a:lnTo>
                <a:lnTo>
                  <a:pt x="661803" y="330901"/>
                </a:lnTo>
                <a:lnTo>
                  <a:pt x="330923" y="413627"/>
                </a:lnTo>
                <a:close/>
              </a:path>
              <a:path w="662304" h="579120">
                <a:moveTo>
                  <a:pt x="661803" y="330901"/>
                </a:moveTo>
                <a:lnTo>
                  <a:pt x="330923" y="330901"/>
                </a:lnTo>
                <a:lnTo>
                  <a:pt x="661803" y="248176"/>
                </a:lnTo>
                <a:lnTo>
                  <a:pt x="661803" y="330901"/>
                </a:lnTo>
                <a:close/>
              </a:path>
              <a:path w="662304" h="579120">
                <a:moveTo>
                  <a:pt x="330923" y="579077"/>
                </a:moveTo>
                <a:lnTo>
                  <a:pt x="0" y="496352"/>
                </a:lnTo>
                <a:lnTo>
                  <a:pt x="0" y="413627"/>
                </a:lnTo>
                <a:lnTo>
                  <a:pt x="330923" y="496352"/>
                </a:lnTo>
                <a:lnTo>
                  <a:pt x="661803" y="496352"/>
                </a:lnTo>
                <a:lnTo>
                  <a:pt x="330923" y="579077"/>
                </a:lnTo>
                <a:close/>
              </a:path>
              <a:path w="662304" h="579120">
                <a:moveTo>
                  <a:pt x="661803" y="496352"/>
                </a:moveTo>
                <a:lnTo>
                  <a:pt x="330923" y="496352"/>
                </a:lnTo>
                <a:lnTo>
                  <a:pt x="661803" y="413627"/>
                </a:lnTo>
                <a:lnTo>
                  <a:pt x="661803" y="496352"/>
                </a:lnTo>
                <a:close/>
              </a:path>
            </a:pathLst>
          </a:custGeom>
          <a:solidFill>
            <a:srgbClr val="F4EFE5"/>
          </a:solidFill>
        </p:spPr>
        <p:txBody>
          <a:bodyPr wrap="square" lIns="0" tIns="0" rIns="0" bIns="0" rtlCol="0"/>
          <a:lstStyle/>
          <a:p/>
        </p:txBody>
      </p:sp>
      <p:grpSp>
        <p:nvGrpSpPr>
          <p:cNvPr id="29" name="object 29"/>
          <p:cNvGrpSpPr/>
          <p:nvPr/>
        </p:nvGrpSpPr>
        <p:grpSpPr>
          <a:xfrm>
            <a:off x="454963" y="331167"/>
            <a:ext cx="515620" cy="440055"/>
            <a:chOff x="454963" y="331167"/>
            <a:chExt cx="515620" cy="440055"/>
          </a:xfrm>
        </p:grpSpPr>
        <p:pic>
          <p:nvPicPr>
            <p:cNvPr id="30" name="object 30"/>
            <p:cNvPicPr/>
            <p:nvPr/>
          </p:nvPicPr>
          <p:blipFill>
            <a:blip r:embed="rId3"/>
            <a:stretch>
              <a:fillRect/>
            </a:stretch>
          </p:blipFill>
          <p:spPr>
            <a:xfrm>
              <a:off x="454963" y="331167"/>
              <a:ext cx="84147" cy="84146"/>
            </a:xfrm>
            <a:prstGeom prst="rect">
              <a:avLst/>
            </a:prstGeom>
          </p:spPr>
        </p:pic>
        <p:pic>
          <p:nvPicPr>
            <p:cNvPr id="31" name="object 31"/>
            <p:cNvPicPr/>
            <p:nvPr/>
          </p:nvPicPr>
          <p:blipFill>
            <a:blip r:embed="rId4"/>
            <a:stretch>
              <a:fillRect/>
            </a:stretch>
          </p:blipFill>
          <p:spPr>
            <a:xfrm>
              <a:off x="575049" y="337742"/>
              <a:ext cx="78137" cy="78136"/>
            </a:xfrm>
            <a:prstGeom prst="rect">
              <a:avLst/>
            </a:prstGeom>
          </p:spPr>
        </p:pic>
        <p:pic>
          <p:nvPicPr>
            <p:cNvPr id="32" name="object 32"/>
            <p:cNvPicPr/>
            <p:nvPr/>
          </p:nvPicPr>
          <p:blipFill>
            <a:blip r:embed="rId5"/>
            <a:stretch>
              <a:fillRect/>
            </a:stretch>
          </p:blipFill>
          <p:spPr>
            <a:xfrm>
              <a:off x="689124" y="339459"/>
              <a:ext cx="74704" cy="74703"/>
            </a:xfrm>
            <a:prstGeom prst="rect">
              <a:avLst/>
            </a:prstGeom>
          </p:spPr>
        </p:pic>
        <p:pic>
          <p:nvPicPr>
            <p:cNvPr id="33" name="object 33"/>
            <p:cNvPicPr/>
            <p:nvPr/>
          </p:nvPicPr>
          <p:blipFill>
            <a:blip r:embed="rId6"/>
            <a:stretch>
              <a:fillRect/>
            </a:stretch>
          </p:blipFill>
          <p:spPr>
            <a:xfrm>
              <a:off x="799767" y="348429"/>
              <a:ext cx="69238" cy="69237"/>
            </a:xfrm>
            <a:prstGeom prst="rect">
              <a:avLst/>
            </a:prstGeom>
          </p:spPr>
        </p:pic>
        <p:pic>
          <p:nvPicPr>
            <p:cNvPr id="34" name="object 34"/>
            <p:cNvPicPr/>
            <p:nvPr/>
          </p:nvPicPr>
          <p:blipFill>
            <a:blip r:embed="rId7"/>
            <a:stretch>
              <a:fillRect/>
            </a:stretch>
          </p:blipFill>
          <p:spPr>
            <a:xfrm>
              <a:off x="904944" y="344296"/>
              <a:ext cx="65594" cy="65593"/>
            </a:xfrm>
            <a:prstGeom prst="rect">
              <a:avLst/>
            </a:prstGeom>
          </p:spPr>
        </p:pic>
        <p:pic>
          <p:nvPicPr>
            <p:cNvPr id="35" name="object 35"/>
            <p:cNvPicPr/>
            <p:nvPr/>
          </p:nvPicPr>
          <p:blipFill>
            <a:blip r:embed="rId8"/>
            <a:stretch>
              <a:fillRect/>
            </a:stretch>
          </p:blipFill>
          <p:spPr>
            <a:xfrm>
              <a:off x="454963" y="448941"/>
              <a:ext cx="84147" cy="84146"/>
            </a:xfrm>
            <a:prstGeom prst="rect">
              <a:avLst/>
            </a:prstGeom>
          </p:spPr>
        </p:pic>
        <p:pic>
          <p:nvPicPr>
            <p:cNvPr id="36" name="object 36"/>
            <p:cNvPicPr/>
            <p:nvPr/>
          </p:nvPicPr>
          <p:blipFill>
            <a:blip r:embed="rId4"/>
            <a:stretch>
              <a:fillRect/>
            </a:stretch>
          </p:blipFill>
          <p:spPr>
            <a:xfrm>
              <a:off x="575049" y="455516"/>
              <a:ext cx="78137" cy="78136"/>
            </a:xfrm>
            <a:prstGeom prst="rect">
              <a:avLst/>
            </a:prstGeom>
          </p:spPr>
        </p:pic>
        <p:pic>
          <p:nvPicPr>
            <p:cNvPr id="37" name="object 37"/>
            <p:cNvPicPr/>
            <p:nvPr/>
          </p:nvPicPr>
          <p:blipFill>
            <a:blip r:embed="rId5"/>
            <a:stretch>
              <a:fillRect/>
            </a:stretch>
          </p:blipFill>
          <p:spPr>
            <a:xfrm>
              <a:off x="689124" y="457232"/>
              <a:ext cx="74703" cy="74704"/>
            </a:xfrm>
            <a:prstGeom prst="rect">
              <a:avLst/>
            </a:prstGeom>
          </p:spPr>
        </p:pic>
        <p:pic>
          <p:nvPicPr>
            <p:cNvPr id="38" name="object 38"/>
            <p:cNvPicPr/>
            <p:nvPr/>
          </p:nvPicPr>
          <p:blipFill>
            <a:blip r:embed="rId9"/>
            <a:stretch>
              <a:fillRect/>
            </a:stretch>
          </p:blipFill>
          <p:spPr>
            <a:xfrm>
              <a:off x="799767" y="466202"/>
              <a:ext cx="69237" cy="69237"/>
            </a:xfrm>
            <a:prstGeom prst="rect">
              <a:avLst/>
            </a:prstGeom>
          </p:spPr>
        </p:pic>
        <p:pic>
          <p:nvPicPr>
            <p:cNvPr id="39" name="object 39"/>
            <p:cNvPicPr/>
            <p:nvPr/>
          </p:nvPicPr>
          <p:blipFill>
            <a:blip r:embed="rId7"/>
            <a:stretch>
              <a:fillRect/>
            </a:stretch>
          </p:blipFill>
          <p:spPr>
            <a:xfrm>
              <a:off x="904944" y="462069"/>
              <a:ext cx="65594" cy="65594"/>
            </a:xfrm>
            <a:prstGeom prst="rect">
              <a:avLst/>
            </a:prstGeom>
          </p:spPr>
        </p:pic>
        <p:pic>
          <p:nvPicPr>
            <p:cNvPr id="40" name="object 40"/>
            <p:cNvPicPr/>
            <p:nvPr/>
          </p:nvPicPr>
          <p:blipFill>
            <a:blip r:embed="rId8"/>
            <a:stretch>
              <a:fillRect/>
            </a:stretch>
          </p:blipFill>
          <p:spPr>
            <a:xfrm>
              <a:off x="454963" y="566714"/>
              <a:ext cx="84147" cy="84146"/>
            </a:xfrm>
            <a:prstGeom prst="rect">
              <a:avLst/>
            </a:prstGeom>
          </p:spPr>
        </p:pic>
        <p:pic>
          <p:nvPicPr>
            <p:cNvPr id="41" name="object 41"/>
            <p:cNvPicPr/>
            <p:nvPr/>
          </p:nvPicPr>
          <p:blipFill>
            <a:blip r:embed="rId10"/>
            <a:stretch>
              <a:fillRect/>
            </a:stretch>
          </p:blipFill>
          <p:spPr>
            <a:xfrm>
              <a:off x="575049" y="573290"/>
              <a:ext cx="78137" cy="78136"/>
            </a:xfrm>
            <a:prstGeom prst="rect">
              <a:avLst/>
            </a:prstGeom>
          </p:spPr>
        </p:pic>
        <p:pic>
          <p:nvPicPr>
            <p:cNvPr id="42" name="object 42"/>
            <p:cNvPicPr/>
            <p:nvPr/>
          </p:nvPicPr>
          <p:blipFill>
            <a:blip r:embed="rId11"/>
            <a:stretch>
              <a:fillRect/>
            </a:stretch>
          </p:blipFill>
          <p:spPr>
            <a:xfrm>
              <a:off x="689124" y="575006"/>
              <a:ext cx="74703" cy="74704"/>
            </a:xfrm>
            <a:prstGeom prst="rect">
              <a:avLst/>
            </a:prstGeom>
          </p:spPr>
        </p:pic>
        <p:pic>
          <p:nvPicPr>
            <p:cNvPr id="43" name="object 43"/>
            <p:cNvPicPr/>
            <p:nvPr/>
          </p:nvPicPr>
          <p:blipFill>
            <a:blip r:embed="rId9"/>
            <a:stretch>
              <a:fillRect/>
            </a:stretch>
          </p:blipFill>
          <p:spPr>
            <a:xfrm>
              <a:off x="799767" y="583976"/>
              <a:ext cx="69237" cy="69237"/>
            </a:xfrm>
            <a:prstGeom prst="rect">
              <a:avLst/>
            </a:prstGeom>
          </p:spPr>
        </p:pic>
        <p:pic>
          <p:nvPicPr>
            <p:cNvPr id="44" name="object 44"/>
            <p:cNvPicPr/>
            <p:nvPr/>
          </p:nvPicPr>
          <p:blipFill>
            <a:blip r:embed="rId7"/>
            <a:stretch>
              <a:fillRect/>
            </a:stretch>
          </p:blipFill>
          <p:spPr>
            <a:xfrm>
              <a:off x="904944" y="579843"/>
              <a:ext cx="65594" cy="65594"/>
            </a:xfrm>
            <a:prstGeom prst="rect">
              <a:avLst/>
            </a:prstGeom>
          </p:spPr>
        </p:pic>
        <p:pic>
          <p:nvPicPr>
            <p:cNvPr id="45" name="object 45"/>
            <p:cNvPicPr/>
            <p:nvPr/>
          </p:nvPicPr>
          <p:blipFill>
            <a:blip r:embed="rId3"/>
            <a:stretch>
              <a:fillRect/>
            </a:stretch>
          </p:blipFill>
          <p:spPr>
            <a:xfrm>
              <a:off x="454963" y="684488"/>
              <a:ext cx="84147" cy="84146"/>
            </a:xfrm>
            <a:prstGeom prst="rect">
              <a:avLst/>
            </a:prstGeom>
          </p:spPr>
        </p:pic>
        <p:pic>
          <p:nvPicPr>
            <p:cNvPr id="46" name="object 46"/>
            <p:cNvPicPr/>
            <p:nvPr/>
          </p:nvPicPr>
          <p:blipFill>
            <a:blip r:embed="rId10"/>
            <a:stretch>
              <a:fillRect/>
            </a:stretch>
          </p:blipFill>
          <p:spPr>
            <a:xfrm>
              <a:off x="575049" y="691063"/>
              <a:ext cx="78137" cy="78136"/>
            </a:xfrm>
            <a:prstGeom prst="rect">
              <a:avLst/>
            </a:prstGeom>
          </p:spPr>
        </p:pic>
        <p:pic>
          <p:nvPicPr>
            <p:cNvPr id="47" name="object 47"/>
            <p:cNvPicPr/>
            <p:nvPr/>
          </p:nvPicPr>
          <p:blipFill>
            <a:blip r:embed="rId5"/>
            <a:stretch>
              <a:fillRect/>
            </a:stretch>
          </p:blipFill>
          <p:spPr>
            <a:xfrm>
              <a:off x="689124" y="692780"/>
              <a:ext cx="74703" cy="74704"/>
            </a:xfrm>
            <a:prstGeom prst="rect">
              <a:avLst/>
            </a:prstGeom>
          </p:spPr>
        </p:pic>
        <p:pic>
          <p:nvPicPr>
            <p:cNvPr id="48" name="object 48"/>
            <p:cNvPicPr/>
            <p:nvPr/>
          </p:nvPicPr>
          <p:blipFill>
            <a:blip r:embed="rId6"/>
            <a:stretch>
              <a:fillRect/>
            </a:stretch>
          </p:blipFill>
          <p:spPr>
            <a:xfrm>
              <a:off x="799767" y="701750"/>
              <a:ext cx="69237" cy="69237"/>
            </a:xfrm>
            <a:prstGeom prst="rect">
              <a:avLst/>
            </a:prstGeom>
          </p:spPr>
        </p:pic>
        <p:pic>
          <p:nvPicPr>
            <p:cNvPr id="49" name="object 49"/>
            <p:cNvPicPr/>
            <p:nvPr/>
          </p:nvPicPr>
          <p:blipFill>
            <a:blip r:embed="rId7"/>
            <a:stretch>
              <a:fillRect/>
            </a:stretch>
          </p:blipFill>
          <p:spPr>
            <a:xfrm>
              <a:off x="904944" y="697617"/>
              <a:ext cx="65594" cy="65594"/>
            </a:xfrm>
            <a:prstGeom prst="rect">
              <a:avLst/>
            </a:prstGeom>
          </p:spPr>
        </p:pic>
      </p:grpSp>
      <p:sp>
        <p:nvSpPr>
          <p:cNvPr id="50" name="object 50"/>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消费者满意度评价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940050" y="3787395"/>
            <a:ext cx="6311900" cy="711200"/>
          </a:xfrm>
          <a:prstGeom prst="rect">
            <a:avLst/>
          </a:prstGeom>
        </p:spPr>
        <p:txBody>
          <a:bodyPr vert="horz" wrap="square" lIns="0" tIns="12700" rIns="0" bIns="0" rtlCol="0">
            <a:spAutoFit/>
          </a:bodyPr>
          <a:lstStyle/>
          <a:p>
            <a:pPr marL="12700">
              <a:lnSpc>
                <a:spcPct val="100000"/>
              </a:lnSpc>
              <a:spcBef>
                <a:spcPts val="100"/>
              </a:spcBef>
            </a:pPr>
            <a:r>
              <a:rPr sz="4500" b="1" spc="-5">
                <a:solidFill>
                  <a:srgbClr val="C9B67E"/>
                </a:solidFill>
                <a:latin typeface="微软雅黑"/>
                <a:cs typeface="微软雅黑"/>
              </a:rPr>
              <a:t>销售渠道与营销策略分析</a:t>
            </a:r>
            <a:endParaRPr sz="4500">
              <a:latin typeface="微软雅黑"/>
              <a:cs typeface="微软雅黑"/>
            </a:endParaRPr>
          </a:p>
        </p:txBody>
      </p:sp>
      <p:sp>
        <p:nvSpPr>
          <p:cNvPr id="3" name="object 3"/>
          <p:cNvSpPr txBox="1">
            <a:spLocks noGrp="1"/>
          </p:cNvSpPr>
          <p:nvPr>
            <p:ph type="ctrTitle"/>
          </p:nvPr>
        </p:nvSpPr>
        <p:spPr>
          <a:prstGeom prst="rect">
            <a:avLst/>
          </a:prstGeom>
        </p:spPr>
        <p:txBody>
          <a:bodyPr vert="horz" wrap="square" lIns="0" tIns="165735" rIns="0" bIns="0" rtlCol="0">
            <a:spAutoFit/>
          </a:bodyPr>
          <a:lstStyle/>
          <a:p>
            <a:pPr marL="1914525" marR="5080" indent="-1902460">
              <a:lnSpc>
                <a:spcPts val="8970"/>
              </a:lnSpc>
              <a:spcBef>
                <a:spcPts val="1305"/>
              </a:spcBef>
            </a:pPr>
            <a:r>
              <a:rPr sz="8400" spc="-10"/>
              <a:t>CHAPTER </a:t>
            </a:r>
            <a:r>
              <a:rPr sz="8400" spc="-25"/>
              <a:t>03</a:t>
            </a:r>
            <a:endParaRPr sz="84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线上线下销售渠道布局</a:t>
            </a:r>
          </a:p>
        </p:txBody>
      </p:sp>
      <p:sp>
        <p:nvSpPr>
          <p:cNvPr id="27" name="object 27"/>
          <p:cNvSpPr txBox="1"/>
          <p:nvPr/>
        </p:nvSpPr>
        <p:spPr>
          <a:xfrm>
            <a:off x="7863129" y="1509414"/>
            <a:ext cx="3126740" cy="4480560"/>
          </a:xfrm>
          <a:prstGeom prst="rect">
            <a:avLst/>
          </a:prstGeom>
        </p:spPr>
        <p:txBody>
          <a:bodyPr vert="horz" wrap="square" lIns="0" tIns="15875" rIns="0" bIns="0" rtlCol="0">
            <a:spAutoFit/>
          </a:bodyPr>
          <a:lstStyle/>
          <a:p>
            <a:pPr marL="12700">
              <a:lnSpc>
                <a:spcPct val="100000"/>
              </a:lnSpc>
              <a:spcBef>
                <a:spcPts val="125"/>
              </a:spcBef>
            </a:pPr>
            <a:r>
              <a:rPr sz="2000" b="1">
                <a:solidFill>
                  <a:srgbClr val="C9B67E"/>
                </a:solidFill>
                <a:latin typeface="微软雅黑"/>
                <a:cs typeface="微软雅黑"/>
              </a:rPr>
              <a:t>线上渠</a:t>
            </a:r>
            <a:r>
              <a:rPr sz="2000" b="1" spc="-50">
                <a:solidFill>
                  <a:srgbClr val="C9B67E"/>
                </a:solidFill>
                <a:latin typeface="微软雅黑"/>
                <a:cs typeface="微软雅黑"/>
              </a:rPr>
              <a:t>道</a:t>
            </a:r>
            <a:endParaRPr sz="2000">
              <a:latin typeface="微软雅黑"/>
              <a:cs typeface="微软雅黑"/>
            </a:endParaRPr>
          </a:p>
          <a:p>
            <a:pPr marL="65405" marR="5080" algn="just">
              <a:lnSpc>
                <a:spcPct val="187000"/>
              </a:lnSpc>
              <a:spcBef>
                <a:spcPts val="90"/>
              </a:spcBef>
            </a:pPr>
            <a:r>
              <a:rPr sz="1500" spc="-5">
                <a:solidFill>
                  <a:srgbClr val="C9B44B"/>
                </a:solidFill>
                <a:latin typeface="微软雅黑"/>
                <a:cs typeface="微软雅黑"/>
              </a:rPr>
              <a:t>利用电商平台、社交媒体和自建官网等，扩大品牌曝光度，提高销售量。通过大数据分析用户行为，精准推送个性化广告和促销信息。</a:t>
            </a:r>
            <a:endParaRPr sz="1500">
              <a:latin typeface="微软雅黑"/>
              <a:cs typeface="微软雅黑"/>
            </a:endParaRPr>
          </a:p>
          <a:p>
            <a:pPr>
              <a:lnSpc>
                <a:spcPct val="100000"/>
              </a:lnSpc>
              <a:spcBef>
                <a:spcPts val="10"/>
              </a:spcBef>
            </a:pPr>
            <a:endParaRPr sz="1700">
              <a:latin typeface="微软雅黑"/>
              <a:cs typeface="微软雅黑"/>
            </a:endParaRPr>
          </a:p>
          <a:p>
            <a:pPr marL="12700">
              <a:lnSpc>
                <a:spcPct val="100000"/>
              </a:lnSpc>
            </a:pPr>
            <a:r>
              <a:rPr sz="2000" b="1">
                <a:solidFill>
                  <a:srgbClr val="C9B67E"/>
                </a:solidFill>
                <a:latin typeface="微软雅黑"/>
                <a:cs typeface="微软雅黑"/>
              </a:rPr>
              <a:t>线下渠</a:t>
            </a:r>
            <a:r>
              <a:rPr sz="2000" b="1" spc="-50">
                <a:solidFill>
                  <a:srgbClr val="C9B67E"/>
                </a:solidFill>
                <a:latin typeface="微软雅黑"/>
                <a:cs typeface="微软雅黑"/>
              </a:rPr>
              <a:t>道</a:t>
            </a:r>
            <a:endParaRPr sz="2000">
              <a:latin typeface="微软雅黑"/>
              <a:cs typeface="微软雅黑"/>
            </a:endParaRPr>
          </a:p>
          <a:p>
            <a:pPr marL="65405" marR="5080" algn="just">
              <a:lnSpc>
                <a:spcPct val="187000"/>
              </a:lnSpc>
              <a:spcBef>
                <a:spcPts val="90"/>
              </a:spcBef>
            </a:pPr>
            <a:r>
              <a:rPr sz="1500" spc="-5">
                <a:solidFill>
                  <a:srgbClr val="C9B44B"/>
                </a:solidFill>
                <a:latin typeface="微软雅黑"/>
                <a:cs typeface="微软雅黑"/>
              </a:rPr>
              <a:t>布局实体门店、专卖店和大型连锁超市等，提供产品体验和售后服务。与地产商、家装公司等合作，拓展销售</a:t>
            </a:r>
            <a:r>
              <a:rPr sz="1500" spc="-20">
                <a:solidFill>
                  <a:srgbClr val="C9B44B"/>
                </a:solidFill>
                <a:latin typeface="微软雅黑"/>
                <a:cs typeface="微软雅黑"/>
              </a:rPr>
              <a:t>渠道。</a:t>
            </a:r>
            <a:endParaRPr sz="15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C29844"/>
          </a:solidFill>
        </p:spPr>
        <p:txBody>
          <a:bodyPr wrap="square" lIns="0" tIns="0" rIns="0" bIns="0" rtlCol="0"/>
          <a:lstStyle/>
          <a:p/>
        </p:txBody>
      </p:sp>
      <p:sp>
        <p:nvSpPr>
          <p:cNvPr id="3" name="object 3"/>
          <p:cNvSpPr txBox="1"/>
          <p:nvPr/>
        </p:nvSpPr>
        <p:spPr>
          <a:xfrm>
            <a:off x="1411199" y="1591237"/>
            <a:ext cx="9169400" cy="1024255"/>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FFFFFF"/>
                </a:solidFill>
                <a:latin typeface="微软雅黑"/>
                <a:cs typeface="微软雅黑"/>
              </a:rPr>
              <a:t>价格战略</a:t>
            </a:r>
            <a:endParaRPr sz="2000">
              <a:latin typeface="微软雅黑"/>
              <a:cs typeface="微软雅黑"/>
            </a:endParaRPr>
          </a:p>
          <a:p>
            <a:pPr>
              <a:lnSpc>
                <a:spcPct val="100000"/>
              </a:lnSpc>
              <a:spcBef>
                <a:spcPts val="55"/>
              </a:spcBef>
            </a:pPr>
            <a:endParaRPr sz="1950">
              <a:latin typeface="微软雅黑"/>
              <a:cs typeface="微软雅黑"/>
            </a:endParaRPr>
          </a:p>
          <a:p>
            <a:pPr marL="12700">
              <a:lnSpc>
                <a:spcPct val="100000"/>
              </a:lnSpc>
            </a:pPr>
            <a:r>
              <a:rPr sz="1500" spc="-5">
                <a:solidFill>
                  <a:srgbClr val="FFFFFF"/>
                </a:solidFill>
                <a:latin typeface="微软雅黑"/>
                <a:cs typeface="微软雅黑"/>
              </a:rPr>
              <a:t>根据产品定位、市场需求和竞争态势，制定高中低档价格策略。通过价格调整，满足不同消费者群体的需求。</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F4EFE5"/>
          </a:solidFill>
        </p:spPr>
        <p:txBody>
          <a:bodyPr wrap="square" lIns="0" tIns="0" rIns="0" bIns="0" rtlCol="0"/>
          <a:lstStyle/>
          <a:p/>
        </p:txBody>
      </p:sp>
      <p:sp>
        <p:nvSpPr>
          <p:cNvPr id="5" name="object 5"/>
          <p:cNvSpPr txBox="1"/>
          <p:nvPr/>
        </p:nvSpPr>
        <p:spPr>
          <a:xfrm>
            <a:off x="1399006" y="4310053"/>
            <a:ext cx="9359900" cy="1342390"/>
          </a:xfrm>
          <a:prstGeom prst="rect">
            <a:avLst/>
          </a:prstGeom>
        </p:spPr>
        <p:txBody>
          <a:bodyPr vert="horz" wrap="square" lIns="0" tIns="13970" rIns="0" bIns="0" rtlCol="0">
            <a:spAutoFit/>
          </a:bodyPr>
          <a:lstStyle/>
          <a:p>
            <a:pPr marL="12700">
              <a:lnSpc>
                <a:spcPct val="100000"/>
              </a:lnSpc>
              <a:spcBef>
                <a:spcPts val="110"/>
              </a:spcBef>
            </a:pPr>
            <a:r>
              <a:rPr sz="2000" b="1" spc="-10">
                <a:solidFill>
                  <a:srgbClr val="C9B67E"/>
                </a:solidFill>
                <a:latin typeface="微软雅黑"/>
                <a:cs typeface="微软雅黑"/>
              </a:rPr>
              <a:t>促销活动设计</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nSpc>
                <a:spcPct val="150000"/>
              </a:lnSpc>
            </a:pPr>
            <a:r>
              <a:rPr sz="1500" spc="-5">
                <a:solidFill>
                  <a:srgbClr val="736230"/>
                </a:solidFill>
                <a:latin typeface="微软雅黑"/>
                <a:cs typeface="微软雅黑"/>
              </a:rPr>
              <a:t>策划节假日促销、满减优惠、赠品等多样化活动，吸引消费者关注和购买。利用数据分析，评估活动效果，优化</a:t>
            </a:r>
            <a:r>
              <a:rPr sz="1500" spc="-20">
                <a:solidFill>
                  <a:srgbClr val="736230"/>
                </a:solidFill>
                <a:latin typeface="微软雅黑"/>
                <a:cs typeface="微软雅黑"/>
              </a:rPr>
              <a:t>策略。</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C9B67E"/>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C9B67E"/>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F4EFE5"/>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689124" y="339459"/>
              <a:ext cx="74704" cy="74703"/>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3"/>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3"/>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价格战略与促销活动设计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C9B67E"/>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C9B67E"/>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C9B67E"/>
              </a:solidFill>
              <a:prstDash val="sysDash"/>
            </a:ln>
          </p:spPr>
          <p:txBody>
            <a:bodyPr wrap="square" lIns="0" tIns="0" rIns="0" bIns="0" rtlCol="0"/>
            <a:lstStyle/>
            <a:p/>
          </p:txBody>
        </p:sp>
      </p:grpSp>
      <p:sp>
        <p:nvSpPr>
          <p:cNvPr id="8" name="object 8"/>
          <p:cNvSpPr txBox="1"/>
          <p:nvPr/>
        </p:nvSpPr>
        <p:spPr>
          <a:xfrm>
            <a:off x="3685818" y="1429485"/>
            <a:ext cx="5854700" cy="89281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C9B67E"/>
                </a:solidFill>
                <a:latin typeface="微软雅黑"/>
                <a:cs typeface="微软雅黑"/>
              </a:rPr>
              <a:t>品牌宣</a:t>
            </a:r>
            <a:r>
              <a:rPr sz="2300" b="1" spc="-50">
                <a:solidFill>
                  <a:srgbClr val="C9B67E"/>
                </a:solidFill>
                <a:latin typeface="微软雅黑"/>
                <a:cs typeface="微软雅黑"/>
              </a:rPr>
              <a:t>传</a:t>
            </a:r>
            <a:endParaRPr sz="2300">
              <a:latin typeface="微软雅黑"/>
              <a:cs typeface="微软雅黑"/>
            </a:endParaRPr>
          </a:p>
          <a:p>
            <a:pPr marL="12700">
              <a:lnSpc>
                <a:spcPct val="100000"/>
              </a:lnSpc>
              <a:spcBef>
                <a:spcPts val="895"/>
              </a:spcBef>
            </a:pPr>
            <a:r>
              <a:rPr sz="1350" spc="-5">
                <a:solidFill>
                  <a:srgbClr val="C9B44B"/>
                </a:solidFill>
                <a:latin typeface="微软雅黑"/>
                <a:cs typeface="微软雅黑"/>
              </a:rPr>
              <a:t>通过品牌故事、口碑传播和代言人等方式，塑造品牌形象，提升品牌知名度。</a:t>
            </a:r>
            <a:endParaRPr sz="1350">
              <a:latin typeface="微软雅黑"/>
              <a:cs typeface="微软雅黑"/>
            </a:endParaRPr>
          </a:p>
        </p:txBody>
      </p:sp>
      <p:sp>
        <p:nvSpPr>
          <p:cNvPr id="9" name="object 9"/>
          <p:cNvSpPr txBox="1"/>
          <p:nvPr/>
        </p:nvSpPr>
        <p:spPr>
          <a:xfrm>
            <a:off x="1308379" y="3977612"/>
            <a:ext cx="756920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C9B67E"/>
                </a:solidFill>
                <a:latin typeface="微软雅黑"/>
                <a:cs typeface="微软雅黑"/>
              </a:rPr>
              <a:t>广告投放策</a:t>
            </a:r>
            <a:r>
              <a:rPr sz="2300" b="1" spc="-50">
                <a:solidFill>
                  <a:srgbClr val="C9B67E"/>
                </a:solidFill>
                <a:latin typeface="微软雅黑"/>
                <a:cs typeface="微软雅黑"/>
              </a:rPr>
              <a:t>略</a:t>
            </a:r>
            <a:endParaRPr sz="2300">
              <a:latin typeface="微软雅黑"/>
              <a:cs typeface="微软雅黑"/>
            </a:endParaRPr>
          </a:p>
          <a:p>
            <a:pPr marL="12700" marR="5080">
              <a:lnSpc>
                <a:spcPct val="150000"/>
              </a:lnSpc>
              <a:spcBef>
                <a:spcPts val="85"/>
              </a:spcBef>
            </a:pPr>
            <a:r>
              <a:rPr sz="1350" spc="-5">
                <a:solidFill>
                  <a:srgbClr val="C9B44B"/>
                </a:solidFill>
                <a:latin typeface="微软雅黑"/>
                <a:cs typeface="微软雅黑"/>
              </a:rPr>
              <a:t>制定媒体投放计划，包括电视、广播、报纸、杂志和互联网等。根据广告效果调整投放策略，提高广</a:t>
            </a:r>
            <a:r>
              <a:rPr sz="1350" spc="-10">
                <a:solidFill>
                  <a:srgbClr val="C9B44B"/>
                </a:solidFill>
                <a:latin typeface="微软雅黑"/>
                <a:cs typeface="微软雅黑"/>
              </a:rPr>
              <a:t>告投入产出比。</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C9B67E"/>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C9B67E"/>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C9B67E"/>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904944" y="344296"/>
              <a:ext cx="65594" cy="65593"/>
            </a:xfrm>
            <a:prstGeom prst="rect">
              <a:avLst/>
            </a:prstGeom>
          </p:spPr>
        </p:pic>
        <p:pic>
          <p:nvPicPr>
            <p:cNvPr id="21" name="object 21"/>
            <p:cNvPicPr/>
            <p:nvPr/>
          </p:nvPicPr>
          <p:blipFill>
            <a:blip r:embed="rId7"/>
            <a:stretch>
              <a:fillRect/>
            </a:stretch>
          </p:blipFill>
          <p:spPr>
            <a:xfrm>
              <a:off x="799767" y="348429"/>
              <a:ext cx="69238" cy="69237"/>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8"/>
            <a:stretch>
              <a:fillRect/>
            </a:stretch>
          </p:blipFill>
          <p:spPr>
            <a:xfrm>
              <a:off x="454963" y="566714"/>
              <a:ext cx="84147" cy="84146"/>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10"/>
            <a:stretch>
              <a:fillRect/>
            </a:stretch>
          </p:blipFill>
          <p:spPr>
            <a:xfrm>
              <a:off x="689124" y="575006"/>
              <a:ext cx="74703" cy="74704"/>
            </a:xfrm>
            <a:prstGeom prst="rect">
              <a:avLst/>
            </a:prstGeom>
          </p:spPr>
        </p:pic>
        <p:pic>
          <p:nvPicPr>
            <p:cNvPr id="29" name="object 29"/>
            <p:cNvPicPr/>
            <p:nvPr/>
          </p:nvPicPr>
          <p:blipFill>
            <a:blip r:embed="rId11"/>
            <a:stretch>
              <a:fillRect/>
            </a:stretch>
          </p:blipFill>
          <p:spPr>
            <a:xfrm>
              <a:off x="575049" y="573290"/>
              <a:ext cx="78137" cy="78136"/>
            </a:xfrm>
            <a:prstGeom prst="rect">
              <a:avLst/>
            </a:prstGeom>
          </p:spPr>
        </p:pic>
        <p:pic>
          <p:nvPicPr>
            <p:cNvPr id="30" name="object 30"/>
            <p:cNvPicPr/>
            <p:nvPr/>
          </p:nvPicPr>
          <p:blipFill>
            <a:blip r:embed="rId9"/>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1"/>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7"/>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品牌宣传及广告投放策略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https://d.book118.com/035303330201011121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厨电行业数据报告分析</vt:lpstr>
      <vt:lpstr>CONTENTS</vt:lpstr>
      <vt:lpstr>CHAPTER 01</vt:lpstr>
      <vt:lpstr>厨电行业定义及分类</vt:lpstr>
      <vt:lpstr>市场规模及增长速度</vt:lpstr>
      <vt:lpstr>消费者需求特点</vt:lpstr>
      <vt:lpstr>未来发展趋势预测</vt:lpstr>
      <vt:lpstr>CHAPTER 02</vt:lpstr>
      <vt:lpstr>国内外品牌竞争格局</vt:lpstr>
      <vt:lpstr>代表性产品介绍与对比</vt:lpstr>
      <vt:lpstr>技术创新与应用趋势</vt:lpstr>
      <vt:lpstr>消费者满意度评价</vt:lpstr>
      <vt:lpstr>CHAPTER 03</vt:lpstr>
      <vt:lpstr>线上线下销售渠道布局</vt:lpstr>
      <vt:lpstr>价格战略与促销活动设计</vt:lpstr>
      <vt:lpstr>品牌宣传及广告投放策略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2024-09-24T14:32:57.117</cp:lastPrinted>
  <dcterms:created xsi:type="dcterms:W3CDTF">2024-09-24T06:32:57Z</dcterms:created>
  <dcterms:modified xsi:type="dcterms:W3CDTF">2024-09-24T06:32:58Z</dcterms:modified>
</cp:coreProperties>
</file>