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BF4913-90CA-4951-BE12-122A6EB3E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60BFBC-6642-4E51-95F9-99F3E4930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B718F6-2DC2-44CB-9B97-22367DFF1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99BE8A-CFD1-4537-980C-4BEB00F7D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B79768-3AC5-425A-8D26-A0929B738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0F1738-8772-4BBF-843F-8F974A6DE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1DAEC9-3DF2-42B3-85BA-CBA1E854B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C76E9A-EE7C-4038-AFAB-76B13EAD7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6622A2-9418-477E-8D3D-85A3CCF03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D612A4-9FAA-4DE4-88B7-59C3A7DEF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BD0C88-9A5C-4CA5-8E23-4DE670CC5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32130104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安全管理办法的社会责任与企业形象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社会责任与安全管理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企业形象与安全管理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安全管理办法的实践与探索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社会责任与企业形象的互动关系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社会发展对安全的需求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随着社会的不断进步，人们对于生活和工作的安全环境要求越来越高，企业的安全管理办法成为社会责任的重要体现。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企业形象与安全管理的关系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企业的安全管理水平直接关系到公众对企业的信任度和形象评价，良好的安全管理办法有助于提升企业形象。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823593" y="3784976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V="1">
            <a:off x="6823593" y="2056783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3929991" y="2152793"/>
            <a:ext cx="1645627" cy="57606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929991" y="3784976"/>
            <a:ext cx="1645627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6" name="Group 6"/>
          <p:cNvGrpSpPr/>
          <p:nvPr/>
        </p:nvGrpSpPr>
        <p:grpSpPr>
          <a:xfrm>
            <a:off x="2887644" y="1462367"/>
            <a:ext cx="1042321" cy="1042416"/>
            <a:chOff x="2887644" y="1462367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887644" y="1462367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887644" y="4072978"/>
            <a:ext cx="1042321" cy="1042416"/>
            <a:chOff x="2887644" y="4072978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887644" y="4072978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551590" y="1473606"/>
            <a:ext cx="1042321" cy="1042416"/>
            <a:chOff x="8551590" y="1473606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551590" y="1473606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551590" y="4084218"/>
            <a:ext cx="1042321" cy="1042416"/>
            <a:chOff x="8551590" y="4084218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551590" y="4084218"/>
              <a:ext cx="1042321" cy="104241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AutoShape 14"/>
          <p:cNvSpPr/>
          <p:nvPr/>
        </p:nvSpPr>
        <p:spPr>
          <a:xfrm>
            <a:off x="2244174" y="2598544"/>
            <a:ext cx="2551945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796778" y="2598544"/>
            <a:ext cx="2551945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维护企业正常运营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132832" y="5115395"/>
            <a:ext cx="2551945" cy="32874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提升企业社会形象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796778" y="5115395"/>
            <a:ext cx="2551945" cy="32874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应对法律法规要求</a:t>
            </a:r>
            <a:endParaRPr lang="en-US" sz="1100"/>
          </a:p>
        </p:txBody>
      </p:sp>
      <p:sp>
        <p:nvSpPr>
          <p:cNvPr id="18" name="Freeform 18"/>
          <p:cNvSpPr/>
          <p:nvPr/>
        </p:nvSpPr>
        <p:spPr>
          <a:xfrm>
            <a:off x="3162126" y="1736896"/>
            <a:ext cx="493356" cy="493356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854255" y="1765080"/>
            <a:ext cx="436989" cy="436989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216332" y="4401714"/>
            <a:ext cx="384944" cy="38494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903628" y="4425064"/>
            <a:ext cx="338244" cy="338244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安全管理办法的重要性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8236050" y="5416004"/>
            <a:ext cx="2860041" cy="1081467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积极履行安全管理办法的社会责任，有助于企业在公众中树立良好的形象，增强品牌竞争力。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1391768" y="5416004"/>
            <a:ext cx="2860041" cy="1081467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遵守国家和地方政府的安全生产法律法规是企业应尽的法律义务，也是企业稳健发展的基础。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1399937" y="2898546"/>
            <a:ext cx="2861224" cy="138372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企业应制定并执行有效的安全管理办法，确保员工在工作过程中的生命安全，减少工伤事故。</a:t>
            </a:r>
            <a:endParaRPr lang="en-US" sz="1100"/>
          </a:p>
        </p:txBody>
      </p:sp>
      <p:sp>
        <p:nvSpPr>
          <p:cNvPr id="47" name="AutoShape 47"/>
          <p:cNvSpPr/>
          <p:nvPr/>
        </p:nvSpPr>
        <p:spPr>
          <a:xfrm>
            <a:off x="8238458" y="2898546"/>
            <a:ext cx="2857634" cy="138372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通过安全管理办法的实施，可以防范和减少生产事故、设备故障等对企业正常运营的影响。</a:t>
            </a:r>
            <a:endParaRPr lang="en-US" sz="1100"/>
          </a:p>
        </p:txBody>
      </p:sp>
      <p:sp>
        <p:nvSpPr>
          <p:cNvPr id="48" name="Freeform 48"/>
          <p:cNvSpPr/>
          <p:nvPr/>
        </p:nvSpPr>
        <p:spPr>
          <a:xfrm>
            <a:off x="5651945" y="2717646"/>
            <a:ext cx="1086493" cy="1086493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社会责任与安全管理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社会责任是指企业在追求经济利益的同时，应当承担的对于社会、环境和利益相关者的责任。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社会责任的内涵包括经济、法律、道德和慈善四个方面，要求企业在经济活动中遵守法律法规，关注社会公益事业和环境保护，积极履行对股东、员工、消费者等利益相关者的责任。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社会责任的概念与内涵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02475" y="4473370"/>
            <a:ext cx="2071321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维护消费者权益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23078" y="4473370"/>
            <a:ext cx="2071321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参与社会公益事业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41147" y="1349236"/>
            <a:ext cx="2071321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关注环境保护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392079" y="1349236"/>
            <a:ext cx="2071321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保障员工安全与健康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安全管理办法的社会责任体现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1428502" y="3341382"/>
            <a:ext cx="2099691" cy="1017270"/>
            <a:chOff x="1428502" y="3341382"/>
            <a:chExt cx="2099691" cy="1017270"/>
          </a:xfrm>
        </p:grpSpPr>
        <p:sp>
          <p:nvSpPr>
            <p:cNvPr id="29" name="AutoShape 29"/>
            <p:cNvSpPr/>
            <p:nvPr/>
          </p:nvSpPr>
          <p:spPr>
            <a:xfrm>
              <a:off x="1428502" y="3341382"/>
              <a:ext cx="2099691" cy="1017270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940566" y="3552647"/>
              <a:ext cx="1075468" cy="56286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ts val="999"/>
                </a:spcBef>
              </a:pPr>
              <a:r>
                <a:rPr lang="en-US" sz="3300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3838899" y="3341382"/>
            <a:ext cx="2099691" cy="1017270"/>
            <a:chOff x="3838899" y="3341382"/>
            <a:chExt cx="2099691" cy="1017270"/>
          </a:xfrm>
        </p:grpSpPr>
        <p:sp>
          <p:nvSpPr>
            <p:cNvPr id="32" name="AutoShape 32"/>
            <p:cNvSpPr/>
            <p:nvPr/>
          </p:nvSpPr>
          <p:spPr>
            <a:xfrm flipV="1">
              <a:off x="3838899" y="3341382"/>
              <a:ext cx="2099691" cy="101727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4366869" y="3552647"/>
              <a:ext cx="1078230" cy="6057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ts val="999"/>
                </a:spcBef>
              </a:pPr>
              <a:r>
                <a:rPr lang="en-US" sz="3300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249200" y="3341382"/>
            <a:ext cx="2099691" cy="1017270"/>
            <a:chOff x="6249200" y="3341382"/>
            <a:chExt cx="2099691" cy="1017270"/>
          </a:xfrm>
        </p:grpSpPr>
        <p:sp>
          <p:nvSpPr>
            <p:cNvPr id="35" name="AutoShape 35"/>
            <p:cNvSpPr/>
            <p:nvPr/>
          </p:nvSpPr>
          <p:spPr>
            <a:xfrm>
              <a:off x="6249200" y="3341382"/>
              <a:ext cx="2099691" cy="1017270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6761264" y="3581222"/>
              <a:ext cx="1075468" cy="56286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ts val="999"/>
                </a:spcBef>
              </a:pPr>
              <a:r>
                <a:rPr lang="en-US" sz="3300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8659501" y="3341382"/>
            <a:ext cx="2099691" cy="1017270"/>
            <a:chOff x="8659501" y="3341382"/>
            <a:chExt cx="2099691" cy="1017270"/>
          </a:xfrm>
        </p:grpSpPr>
        <p:sp>
          <p:nvSpPr>
            <p:cNvPr id="38" name="AutoShape 38"/>
            <p:cNvSpPr/>
            <p:nvPr/>
          </p:nvSpPr>
          <p:spPr>
            <a:xfrm flipV="1">
              <a:off x="8659501" y="3341382"/>
              <a:ext cx="2099691" cy="1017270"/>
            </a:xfrm>
            <a:prstGeom prst="rect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9183471" y="3581222"/>
              <a:ext cx="1075468" cy="56286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ts val="999"/>
                </a:spcBef>
              </a:pPr>
              <a:r>
                <a:rPr lang="en-US" sz="3300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04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800799" y="4822691"/>
            <a:ext cx="7020877" cy="1604725"/>
            <a:chOff x="3800799" y="4822691"/>
            <a:chExt cx="7020877" cy="1604725"/>
          </a:xfrm>
        </p:grpSpPr>
        <p:sp>
          <p:nvSpPr>
            <p:cNvPr id="41" name="AutoShape 41"/>
            <p:cNvSpPr/>
            <p:nvPr/>
          </p:nvSpPr>
          <p:spPr>
            <a:xfrm>
              <a:off x="3800799" y="4822691"/>
              <a:ext cx="2190750" cy="1604725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企业应提供安全、可靠的产品和服务，保障消费者的合法权益，如知情权、选择权、安全权等。</a:t>
              </a:r>
              <a:endParaRPr lang="en-US" sz="1100"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8630926" y="4822691"/>
              <a:ext cx="2190750" cy="1548574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企业应积极参与社会公益事业，如扶贫济困、支持教育、赈灾救难等，回馈社会。</a:t>
              </a:r>
              <a:endParaRPr lang="en-US" sz="1100"/>
            </a:p>
          </p:txBody>
        </p:sp>
      </p:grpSp>
      <p:sp>
        <p:nvSpPr>
          <p:cNvPr id="43" name="AutoShape 43"/>
          <p:cNvSpPr/>
          <p:nvPr/>
        </p:nvSpPr>
        <p:spPr>
          <a:xfrm>
            <a:off x="1369257" y="1677289"/>
            <a:ext cx="2193858" cy="166409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企业应建立完善的安全管理制度，提供安全的工作环境和必要的劳动保护，确保员工的人身安全和健康。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189573" y="1677289"/>
            <a:ext cx="2190750" cy="166409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企业应积极采取环保措施，降低生产过程中的环境污染和资源消耗，推动可持续发展。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144167" y="2573915"/>
            <a:ext cx="1971008" cy="1817370"/>
            <a:chOff x="5144167" y="2573915"/>
            <a:chExt cx="1971008" cy="1817370"/>
          </a:xfrm>
        </p:grpSpPr>
        <p:sp>
          <p:nvSpPr>
            <p:cNvPr id="3" name="Freeform 3"/>
            <p:cNvSpPr/>
            <p:nvPr/>
          </p:nvSpPr>
          <p:spPr>
            <a:xfrm>
              <a:off x="5144167" y="2573915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flipH="1">
              <a:off x="6125813" y="2573915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92710" y="3026143"/>
            <a:ext cx="3651457" cy="0"/>
            <a:chOff x="1492710" y="3026143"/>
            <a:chExt cx="3651457" cy="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1492710" y="3026143"/>
              <a:ext cx="3651457" cy="0"/>
            </a:xfrm>
            <a:prstGeom prst="line">
              <a:avLst/>
            </a:prstGeom>
            <a:ln w="12700">
              <a:solidFill>
                <a:schemeClr val="accent1"/>
              </a:solidFill>
              <a:prstDash val="dash"/>
              <a:headEnd type="oval"/>
              <a:tailEnd type="oval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grpSp>
        <p:nvGrpSpPr>
          <p:cNvPr id="7" name="Group 7"/>
          <p:cNvGrpSpPr/>
          <p:nvPr/>
        </p:nvGrpSpPr>
        <p:grpSpPr>
          <a:xfrm>
            <a:off x="7616666" y="4097724"/>
            <a:ext cx="3172339" cy="0"/>
            <a:chOff x="7616666" y="4097724"/>
            <a:chExt cx="3172339" cy="0"/>
          </a:xfrm>
        </p:grpSpPr>
        <p:cxnSp>
          <p:nvCxnSpPr>
            <p:cNvPr id="8" name="Connector 8"/>
            <p:cNvCxnSpPr/>
            <p:nvPr/>
          </p:nvCxnSpPr>
          <p:spPr>
            <a:xfrm flipH="1">
              <a:off x="7616666" y="4097724"/>
              <a:ext cx="3172339" cy="0"/>
            </a:xfrm>
            <a:prstGeom prst="line">
              <a:avLst/>
            </a:prstGeom>
            <a:ln w="12700">
              <a:solidFill>
                <a:schemeClr val="accent1"/>
              </a:solidFill>
              <a:prstDash val="dash"/>
              <a:headEnd type="oval"/>
              <a:tailEnd type="oval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cxnSp>
        <p:nvCxnSpPr>
          <p:cNvPr id="9" name="Connector 9"/>
          <p:cNvCxnSpPr/>
          <p:nvPr/>
        </p:nvCxnSpPr>
        <p:spPr>
          <a:xfrm flipH="1" flipV="1">
            <a:off x="1444497" y="4924940"/>
            <a:ext cx="3263072" cy="717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>
            <a:off x="7115175" y="5915094"/>
            <a:ext cx="3812216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1" name="Group 11"/>
          <p:cNvGrpSpPr/>
          <p:nvPr/>
        </p:nvGrpSpPr>
        <p:grpSpPr>
          <a:xfrm>
            <a:off x="1565530" y="3482600"/>
            <a:ext cx="2551945" cy="1386615"/>
            <a:chOff x="1565530" y="3482600"/>
            <a:chExt cx="2551945" cy="1386615"/>
          </a:xfrm>
        </p:grpSpPr>
        <p:sp>
          <p:nvSpPr>
            <p:cNvPr id="12" name="AutoShape 12"/>
            <p:cNvSpPr/>
            <p:nvPr/>
          </p:nvSpPr>
          <p:spPr>
            <a:xfrm>
              <a:off x="1565530" y="3482600"/>
              <a:ext cx="2551945" cy="359340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完善内部管理体系</a:t>
              </a:r>
              <a:endParaRPr lang="en-US" sz="1100"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1565530" y="3841940"/>
              <a:ext cx="2551945" cy="1027275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企业应建立完善的社会责任管理体系，明确各部门和员工的职责与任务，确保社会责任的履行。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565530" y="1561607"/>
            <a:ext cx="2551945" cy="1386615"/>
            <a:chOff x="1565530" y="1561607"/>
            <a:chExt cx="2551945" cy="1386615"/>
          </a:xfrm>
        </p:grpSpPr>
        <p:sp>
          <p:nvSpPr>
            <p:cNvPr id="15" name="AutoShape 15"/>
            <p:cNvSpPr/>
            <p:nvPr/>
          </p:nvSpPr>
          <p:spPr>
            <a:xfrm>
              <a:off x="1565530" y="1561607"/>
              <a:ext cx="2551945" cy="359340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制定社会责任战略</a:t>
              </a:r>
              <a:endParaRPr lang="en-US" sz="1100"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1565530" y="1920947"/>
              <a:ext cx="2551945" cy="1027275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企业应制定明确的社会责任战略，将社会责任融入企业愿景、使命和核心价值观中。</a:t>
              </a:r>
              <a:endParaRPr lang="en-US" sz="1100"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8194084" y="2573915"/>
            <a:ext cx="2551945" cy="1386615"/>
            <a:chOff x="8194084" y="2573915"/>
            <a:chExt cx="2551945" cy="1386615"/>
          </a:xfrm>
        </p:grpSpPr>
        <p:sp>
          <p:nvSpPr>
            <p:cNvPr id="18" name="AutoShape 18"/>
            <p:cNvSpPr/>
            <p:nvPr/>
          </p:nvSpPr>
          <p:spPr>
            <a:xfrm>
              <a:off x="8194084" y="2573915"/>
              <a:ext cx="2551945" cy="359340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加强信息披露与沟通</a:t>
              </a:r>
              <a:endParaRPr lang="en-US" sz="1100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8194084" y="2933255"/>
              <a:ext cx="2551945" cy="1027275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企业应积极公开披露社会责任履行情况，加强与利益相关者的沟通与互动，提高透明度。</a:t>
              </a:r>
              <a:endParaRPr lang="en-US" sz="1100"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8194084" y="4468591"/>
            <a:ext cx="2551945" cy="1386615"/>
            <a:chOff x="8194084" y="4468591"/>
            <a:chExt cx="2551945" cy="1386615"/>
          </a:xfrm>
        </p:grpSpPr>
        <p:sp>
          <p:nvSpPr>
            <p:cNvPr id="21" name="AutoShape 21"/>
            <p:cNvSpPr/>
            <p:nvPr/>
          </p:nvSpPr>
          <p:spPr>
            <a:xfrm>
              <a:off x="8194084" y="4468591"/>
              <a:ext cx="2551945" cy="359340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接受社会监督与评价</a:t>
              </a:r>
              <a:endParaRPr lang="en-US" sz="1100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8194084" y="4827931"/>
              <a:ext cx="2551945" cy="1027275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企业应接受政府、媒体、公众等社会各界的监督与评价，不断改进和提升社会责任履行水平。</a:t>
              </a:r>
              <a:endParaRPr lang="en-US" sz="1100"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5144167" y="4306666"/>
            <a:ext cx="1968341" cy="1817370"/>
            <a:chOff x="5144167" y="4306666"/>
            <a:chExt cx="1968341" cy="1817370"/>
          </a:xfrm>
        </p:grpSpPr>
        <p:sp>
          <p:nvSpPr>
            <p:cNvPr id="24" name="Freeform 24"/>
            <p:cNvSpPr/>
            <p:nvPr/>
          </p:nvSpPr>
          <p:spPr>
            <a:xfrm rot="10800000">
              <a:off x="6124004" y="4306666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rot="10800000" flipH="1">
              <a:off x="5144167" y="4306666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6546675" y="2933560"/>
            <a:ext cx="1015845" cy="2802933"/>
            <a:chOff x="6546675" y="2933560"/>
            <a:chExt cx="1015845" cy="2802933"/>
          </a:xfrm>
        </p:grpSpPr>
        <p:sp>
          <p:nvSpPr>
            <p:cNvPr id="27" name="Freeform 27"/>
            <p:cNvSpPr/>
            <p:nvPr/>
          </p:nvSpPr>
          <p:spPr>
            <a:xfrm rot="5400000">
              <a:off x="6574016" y="2933560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 rot="5400000" flipH="1">
              <a:off x="6546675" y="3919123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692634" y="2938042"/>
            <a:ext cx="989362" cy="2794827"/>
            <a:chOff x="4692634" y="2938042"/>
            <a:chExt cx="989362" cy="2794827"/>
          </a:xfrm>
        </p:grpSpPr>
        <p:sp>
          <p:nvSpPr>
            <p:cNvPr id="30" name="Freeform 30"/>
            <p:cNvSpPr/>
            <p:nvPr/>
          </p:nvSpPr>
          <p:spPr>
            <a:xfrm rot="-5400000">
              <a:off x="4693063" y="3915499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 rot="-5400000" flipH="1">
              <a:off x="4692634" y="2938042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企业履行社会责任的举措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企业形象与安全管理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企业形象是指社会公众对企业的整体印象和评价，包括企业的产品质量、服务水平、管理能力、创新能力、社会责任等多个方面。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企业形象的概念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企业形象由多个要素构成，包括企业的视觉形象（如标志、广告等）、行为形象（如员工行为、企业活动等）、理念形象（如企业价值观、使命等）和听觉形象（如企业歌曲、口号等）。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企业形象的构成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企业形象的概念与构成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triangl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安全管理办法对企业形象的影响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优秀的安全管理办法能够提高企业的运营效率和管理水平，降低事故发生的概率和影响，从而增强企业的市场竞争力。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提升企业信誉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通过实施有效的安全管理办法，企业能够保障员工和客户的生命财产安全，从而提升企业的信誉和口碑。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塑造企业形象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安全管理办法是企业履行社会责任的重要体现，通过积极履行安全管理责任，企业能够塑造出负责任、可信赖的企业形象。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https://d.book118.com/035321301044011104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Microsoft Yahei</vt:lpstr>
      <vt:lpstr>方正正纤黑简体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2024-09-13T22:05:35.004</cp:lastPrinted>
  <dcterms:created xsi:type="dcterms:W3CDTF">2024-09-13T14:05:35Z</dcterms:created>
  <dcterms:modified xsi:type="dcterms:W3CDTF">2024-09-13T14:05:36Z</dcterms:modified>
</cp:coreProperties>
</file>