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3542F-4EBE-4389-BAE9-F80BF2B7D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7B584-864C-4EE2-BC50-9278EA53A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066BB-A216-4094-ABF6-A99FC50EC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9C598-76D6-4946-B020-0631D03E1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4DF3FD-DD6D-4AE5-8204-07AF89FBB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C8A9D1-C284-4CAD-9A6F-84941FC32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A1B021-E040-4526-8EDC-E62E71865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9ED2B-4A6A-4BA2-BD89-1FA48B83D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E8C64-DB36-43E4-817C-F6A63CD3A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39189-26A5-4FE5-94C5-EA33604FB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58CCA-4CBB-49AB-8D6D-5D9B4182E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055688" y="1706245"/>
            <a:ext cx="6883400" cy="939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30994" y="239712"/>
            <a:ext cx="8661400" cy="12147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209164" y="2003896"/>
            <a:ext cx="3779520" cy="29057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2431020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10"/>
              <a:t>做一名幸福的班主任</a:t>
            </a:r>
            <a:endParaRPr sz="6000"/>
          </a:p>
        </p:txBody>
      </p:sp>
      <p:sp>
        <p:nvSpPr>
          <p:cNvPr id="4" name="object 4"/>
          <p:cNvSpPr txBox="1"/>
          <p:nvPr/>
        </p:nvSpPr>
        <p:spPr>
          <a:xfrm>
            <a:off x="1055688" y="3400849"/>
            <a:ext cx="6883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>
                <a:solidFill>
                  <a:srgbClr val="FF0000"/>
                </a:solidFill>
                <a:latin typeface="Arial"/>
                <a:cs typeface="Arial"/>
              </a:rPr>
              <a:t>——</a:t>
            </a:r>
            <a:r>
              <a:rPr sz="5400" b="1" spc="-10">
                <a:solidFill>
                  <a:srgbClr val="FF0000"/>
                </a:solidFill>
                <a:latin typeface="Microsoft JhengHei"/>
                <a:cs typeface="Microsoft JhengHei"/>
              </a:rPr>
              <a:t>有心、有知、有为</a:t>
            </a:r>
            <a:endParaRPr sz="5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31290" y="2261870"/>
            <a:ext cx="6121400" cy="26689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80440" algn="ctr">
              <a:lnSpc>
                <a:spcPct val="100000"/>
              </a:lnSpc>
              <a:spcBef>
                <a:spcPts val="100"/>
              </a:spcBef>
            </a:pPr>
            <a:r>
              <a:rPr sz="6000" spc="-10"/>
              <a:t>我们幸福吗？</a:t>
            </a:r>
            <a:endParaRPr sz="6000"/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3450"/>
          </a:p>
          <a:p>
            <a:pPr marL="12700">
              <a:lnSpc>
                <a:spcPct val="100000"/>
              </a:lnSpc>
            </a:pPr>
            <a:r>
              <a:rPr sz="6000" spc="-10">
                <a:solidFill>
                  <a:srgbClr val="000000"/>
                </a:solidFill>
              </a:rPr>
              <a:t>我们缺少幸福感！</a:t>
            </a:r>
            <a:endParaRPr sz="6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5740" y="675163"/>
            <a:ext cx="41402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10"/>
              <a:t>教师是什么？</a:t>
            </a:r>
            <a:endParaRPr sz="5400"/>
          </a:p>
        </p:txBody>
      </p:sp>
      <p:sp>
        <p:nvSpPr>
          <p:cNvPr id="3" name="object 3"/>
          <p:cNvSpPr txBox="1"/>
          <p:nvPr/>
        </p:nvSpPr>
        <p:spPr>
          <a:xfrm>
            <a:off x="78740" y="1490979"/>
            <a:ext cx="4597400" cy="3926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28065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latin typeface="Microsoft JhengHei"/>
                <a:cs typeface="Microsoft JhengHei"/>
              </a:rPr>
              <a:t>花匠</a:t>
            </a:r>
            <a:endParaRPr sz="3600">
              <a:latin typeface="Microsoft JhengHei"/>
              <a:cs typeface="Microsoft JhengHei"/>
            </a:endParaRPr>
          </a:p>
          <a:p>
            <a:pPr marL="3060065">
              <a:lnSpc>
                <a:spcPts val="4795"/>
              </a:lnSpc>
              <a:spcBef>
                <a:spcPts val="10"/>
              </a:spcBef>
            </a:pPr>
            <a:r>
              <a:rPr sz="4000" b="1" spc="-25">
                <a:latin typeface="Microsoft JhengHei"/>
                <a:cs typeface="Microsoft JhengHei"/>
              </a:rPr>
              <a:t>闲人</a:t>
            </a:r>
            <a:endParaRPr sz="4000">
              <a:latin typeface="Microsoft JhengHei"/>
              <a:cs typeface="Microsoft JhengHei"/>
            </a:endParaRPr>
          </a:p>
          <a:p>
            <a:pPr marL="12700">
              <a:lnSpc>
                <a:spcPts val="4315"/>
              </a:lnSpc>
            </a:pPr>
            <a:r>
              <a:rPr sz="3600" b="1" spc="-5">
                <a:latin typeface="Microsoft JhengHei"/>
                <a:cs typeface="Microsoft JhengHei"/>
              </a:rPr>
              <a:t>更容易患咽喉癌的活体</a:t>
            </a:r>
            <a:endParaRPr sz="3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</a:pPr>
            <a:endParaRPr sz="2350">
              <a:latin typeface="Microsoft JhengHei"/>
              <a:cs typeface="Microsoft JhengHei"/>
            </a:endParaRPr>
          </a:p>
          <a:p>
            <a:pPr marL="1028065">
              <a:lnSpc>
                <a:spcPct val="100000"/>
              </a:lnSpc>
            </a:pPr>
            <a:r>
              <a:rPr sz="3600" b="1" spc="-10">
                <a:latin typeface="Microsoft JhengHei"/>
                <a:cs typeface="Microsoft JhengHei"/>
              </a:rPr>
              <a:t>一个吝啬鬼</a:t>
            </a:r>
            <a:endParaRPr sz="3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90"/>
              </a:spcBef>
            </a:pPr>
            <a:endParaRPr sz="2300">
              <a:latin typeface="Microsoft JhengHei"/>
              <a:cs typeface="Microsoft JhengHei"/>
            </a:endParaRPr>
          </a:p>
          <a:p>
            <a:pPr marL="304165" algn="ctr">
              <a:lnSpc>
                <a:spcPct val="100000"/>
              </a:lnSpc>
            </a:pPr>
            <a:r>
              <a:rPr sz="3600" b="1" spc="-10">
                <a:latin typeface="Microsoft JhengHei"/>
                <a:cs typeface="Microsoft JhengHei"/>
              </a:rPr>
              <a:t>保姆、家教兼文秘</a:t>
            </a:r>
            <a:endParaRPr sz="3600">
              <a:latin typeface="Microsoft JhengHei"/>
              <a:cs typeface="Microsoft JhengHe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495800" y="0"/>
            <a:ext cx="4473575" cy="6858000"/>
            <a:chOff x="4495800" y="0"/>
            <a:chExt cx="4473575" cy="685800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003800" y="0"/>
              <a:ext cx="3965575" cy="362585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495800" y="3429000"/>
              <a:ext cx="4319588" cy="342900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98132" rIns="0" bIns="0" rtlCol="0">
            <a:spAutoFit/>
          </a:bodyPr>
          <a:lstStyle/>
          <a:p>
            <a:pPr marL="371475">
              <a:lnSpc>
                <a:spcPct val="100000"/>
              </a:lnSpc>
              <a:spcBef>
                <a:spcPts val="100"/>
              </a:spcBef>
            </a:pPr>
            <a:r>
              <a:rPr spc="-10"/>
              <a:t>新时代教师标准：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02590" y="1531619"/>
            <a:ext cx="8813800" cy="38658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600" b="1" spc="-5">
                <a:latin typeface="Microsoft JhengHei"/>
                <a:cs typeface="Microsoft JhengHei"/>
              </a:rPr>
              <a:t>上得了课堂，跑得了操场。批得了作业，</a:t>
            </a:r>
            <a:r>
              <a:rPr sz="3600" b="1" spc="900">
                <a:latin typeface="Microsoft JhengHei"/>
                <a:cs typeface="Microsoft JhengHei"/>
              </a:rPr>
              <a:t> </a:t>
            </a:r>
            <a:r>
              <a:rPr sz="3600" b="1" spc="-5">
                <a:latin typeface="Microsoft JhengHei"/>
                <a:cs typeface="Microsoft JhengHei"/>
              </a:rPr>
              <a:t>写得了文章。开得好班会，访得了家长。</a:t>
            </a:r>
            <a:r>
              <a:rPr sz="3600" b="1" spc="900">
                <a:latin typeface="Microsoft JhengHei"/>
                <a:cs typeface="Microsoft JhengHei"/>
              </a:rPr>
              <a:t> </a:t>
            </a:r>
            <a:r>
              <a:rPr sz="3600" b="1" spc="-5">
                <a:latin typeface="Microsoft JhengHei"/>
                <a:cs typeface="Microsoft JhengHei"/>
              </a:rPr>
              <a:t>劝得了情种，管得住上网。解得了忧伤，</a:t>
            </a:r>
            <a:r>
              <a:rPr sz="3600" b="1" spc="900">
                <a:latin typeface="Microsoft JhengHei"/>
                <a:cs typeface="Microsoft JhengHei"/>
              </a:rPr>
              <a:t> </a:t>
            </a:r>
            <a:r>
              <a:rPr sz="3600" b="1">
                <a:latin typeface="Microsoft JhengHei"/>
                <a:cs typeface="Microsoft JhengHei"/>
              </a:rPr>
              <a:t>破得了迷惘。</a:t>
            </a:r>
            <a:r>
              <a:rPr sz="3600" b="1" spc="-10">
                <a:latin typeface="Arial"/>
                <a:cs typeface="Arial"/>
              </a:rPr>
              <a:t>Hold</a:t>
            </a:r>
            <a:r>
              <a:rPr sz="3600" b="1" spc="-5">
                <a:latin typeface="Microsoft JhengHei"/>
                <a:cs typeface="Microsoft JhengHei"/>
              </a:rPr>
              <a:t>得住多动，控得住轻狂。受得了奇葩，护得住低智商。查得了案件，打得过嚣张。还有一点是，忍得住工资不</a:t>
            </a:r>
            <a:r>
              <a:rPr sz="3600" b="1" spc="900">
                <a:latin typeface="Microsoft JhengHei"/>
                <a:cs typeface="Microsoft JhengHei"/>
              </a:rPr>
              <a:t> </a:t>
            </a:r>
            <a:r>
              <a:rPr sz="3600" b="1" spc="-25">
                <a:latin typeface="Microsoft JhengHei"/>
                <a:cs typeface="Microsoft JhengHei"/>
              </a:rPr>
              <a:t>涨。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87788" rIns="0" bIns="0" rtlCol="0">
            <a:spAutoFit/>
          </a:bodyPr>
          <a:lstStyle/>
          <a:p>
            <a:pPr marL="660400">
              <a:lnSpc>
                <a:spcPct val="100000"/>
              </a:lnSpc>
              <a:spcBef>
                <a:spcPts val="100"/>
              </a:spcBef>
            </a:pPr>
            <a:r>
              <a:rPr sz="5400" spc="-10"/>
              <a:t>班主任是什么？</a:t>
            </a:r>
            <a:endParaRPr sz="5400"/>
          </a:p>
        </p:txBody>
      </p:sp>
      <p:sp>
        <p:nvSpPr>
          <p:cNvPr id="3" name="object 3"/>
          <p:cNvSpPr txBox="1"/>
          <p:nvPr/>
        </p:nvSpPr>
        <p:spPr>
          <a:xfrm>
            <a:off x="1121728" y="1650569"/>
            <a:ext cx="6280150" cy="41948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64515">
              <a:lnSpc>
                <a:spcPct val="100000"/>
              </a:lnSpc>
              <a:spcBef>
                <a:spcPts val="100"/>
              </a:spcBef>
            </a:pPr>
            <a:r>
              <a:rPr sz="3200" b="1" spc="-5">
                <a:latin typeface="Microsoft JhengHei"/>
                <a:cs typeface="Microsoft JhengHei"/>
              </a:rPr>
              <a:t>《亮剑》主人公李云龙曾说过：</a:t>
            </a:r>
            <a:r>
              <a:rPr sz="3200" b="1" spc="-50">
                <a:latin typeface="Microsoft JhengHei"/>
                <a:cs typeface="Microsoft JhengHei"/>
              </a:rPr>
              <a:t> </a:t>
            </a:r>
            <a:r>
              <a:rPr sz="3200" b="1">
                <a:latin typeface="Arial"/>
                <a:cs typeface="Arial"/>
              </a:rPr>
              <a:t>“</a:t>
            </a:r>
            <a:r>
              <a:rPr sz="3200" b="1" spc="-5">
                <a:latin typeface="Microsoft JhengHei"/>
                <a:cs typeface="Microsoft JhengHei"/>
              </a:rPr>
              <a:t>一个部队的气质往往由第一任军事首长注入，他的灵魂始终伴随这</a:t>
            </a:r>
            <a:r>
              <a:rPr sz="3200" b="1">
                <a:latin typeface="Microsoft JhengHei"/>
                <a:cs typeface="Microsoft JhengHei"/>
              </a:rPr>
              <a:t>支部队。</a:t>
            </a:r>
            <a:r>
              <a:rPr sz="3200" b="1" spc="-50">
                <a:latin typeface="Arial"/>
                <a:cs typeface="Arial"/>
              </a:rPr>
              <a:t>”</a:t>
            </a:r>
            <a:endParaRPr sz="3200">
              <a:latin typeface="Arial"/>
              <a:cs typeface="Arial"/>
            </a:endParaRPr>
          </a:p>
          <a:p>
            <a:pPr marL="12700" marR="72390" indent="902969" algn="just">
              <a:lnSpc>
                <a:spcPct val="101600"/>
              </a:lnSpc>
              <a:spcBef>
                <a:spcPts val="1855"/>
              </a:spcBef>
            </a:pPr>
            <a:r>
              <a:rPr sz="3200" b="1">
                <a:latin typeface="Microsoft JhengHei"/>
                <a:cs typeface="Microsoft JhengHei"/>
              </a:rPr>
              <a:t>同理，</a:t>
            </a:r>
            <a:r>
              <a:rPr sz="3200" b="1" spc="-5">
                <a:solidFill>
                  <a:srgbClr val="FF0000"/>
                </a:solidFill>
                <a:latin typeface="Microsoft JhengHei"/>
                <a:cs typeface="Microsoft JhengHei"/>
              </a:rPr>
              <a:t>班主任是整个班级管理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和班风建设的灵魂，</a:t>
            </a:r>
            <a:r>
              <a:rPr sz="3200" b="1" spc="-10">
                <a:latin typeface="Microsoft JhengHei"/>
                <a:cs typeface="Microsoft JhengHei"/>
              </a:rPr>
              <a:t>班主任的工作</a:t>
            </a:r>
            <a:r>
              <a:rPr sz="3200" b="1" spc="-5">
                <a:latin typeface="Microsoft JhengHei"/>
                <a:cs typeface="Microsoft JhengHei"/>
              </a:rPr>
              <a:t>艺术决定着这个班级的班风与凝聚</a:t>
            </a:r>
            <a:r>
              <a:rPr sz="3200" b="1" spc="-25">
                <a:latin typeface="Microsoft JhengHei"/>
                <a:cs typeface="Microsoft JhengHei"/>
              </a:rPr>
              <a:t>力。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4028" y="-280845"/>
            <a:ext cx="2768600" cy="1725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4900"/>
              </a:lnSpc>
              <a:spcBef>
                <a:spcPts val="100"/>
              </a:spcBef>
            </a:pPr>
            <a:r>
              <a:rPr sz="3600"/>
              <a:t>最小的</a:t>
            </a:r>
            <a:r>
              <a:rPr sz="3600">
                <a:latin typeface="Arial"/>
                <a:cs typeface="Arial"/>
              </a:rPr>
              <a:t>“</a:t>
            </a:r>
            <a:r>
              <a:rPr sz="3600"/>
              <a:t>主任</a:t>
            </a:r>
            <a:r>
              <a:rPr sz="3600" spc="-50">
                <a:latin typeface="Arial"/>
                <a:cs typeface="Arial"/>
              </a:rPr>
              <a:t>”</a:t>
            </a:r>
            <a:r>
              <a:rPr sz="3600" spc="-10"/>
              <a:t>最大的责任</a:t>
            </a:r>
            <a:endParaRPr sz="36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29564" y="1651972"/>
            <a:ext cx="8653780" cy="4716145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 marR="5076825" indent="295910" algn="just">
              <a:lnSpc>
                <a:spcPct val="102499"/>
              </a:lnSpc>
              <a:spcBef>
                <a:spcPts val="15"/>
              </a:spcBef>
            </a:pPr>
            <a:r>
              <a:rPr sz="2800" b="1" spc="-10">
                <a:latin typeface="Microsoft JhengHei"/>
                <a:cs typeface="Microsoft JhengHei"/>
              </a:rPr>
              <a:t>班主任是学生身心健</a:t>
            </a:r>
            <a:r>
              <a:rPr sz="2800" b="1" spc="-5">
                <a:latin typeface="Microsoft JhengHei"/>
                <a:cs typeface="Microsoft JhengHei"/>
              </a:rPr>
              <a:t>康的保护者，是学生成</a:t>
            </a:r>
            <a:r>
              <a:rPr sz="2800" b="1" spc="-10">
                <a:latin typeface="Microsoft JhengHei"/>
                <a:cs typeface="Microsoft JhengHei"/>
              </a:rPr>
              <a:t>长道路上的引路人。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650">
              <a:latin typeface="Microsoft JhengHei"/>
              <a:cs typeface="Microsoft JhengHei"/>
            </a:endParaRPr>
          </a:p>
          <a:p>
            <a:pPr marL="4838065" marR="1292225">
              <a:lnSpc>
                <a:spcPct val="154900"/>
              </a:lnSpc>
              <a:spcBef>
                <a:spcPts val="5"/>
              </a:spcBef>
            </a:pPr>
            <a:r>
              <a:rPr sz="3600" b="1">
                <a:solidFill>
                  <a:srgbClr val="FF0000"/>
                </a:solidFill>
                <a:latin typeface="Microsoft JhengHei"/>
                <a:cs typeface="Microsoft JhengHei"/>
              </a:rPr>
              <a:t>最小的</a:t>
            </a:r>
            <a:r>
              <a:rPr sz="3600" b="1">
                <a:solidFill>
                  <a:srgbClr val="FF0000"/>
                </a:solidFill>
                <a:latin typeface="Arial"/>
                <a:cs typeface="Arial"/>
              </a:rPr>
              <a:t>“</a:t>
            </a:r>
            <a:r>
              <a:rPr sz="3600" b="1" spc="-25">
                <a:solidFill>
                  <a:srgbClr val="FF0000"/>
                </a:solidFill>
                <a:latin typeface="Microsoft JhengHei"/>
                <a:cs typeface="Microsoft JhengHei"/>
              </a:rPr>
              <a:t>主任</a:t>
            </a:r>
            <a:r>
              <a:rPr sz="3600" b="1" spc="-10">
                <a:solidFill>
                  <a:srgbClr val="FF0000"/>
                </a:solidFill>
                <a:latin typeface="Microsoft JhengHei"/>
                <a:cs typeface="Microsoft JhengHei"/>
              </a:rPr>
              <a:t>最苦的岗位</a:t>
            </a:r>
            <a:endParaRPr sz="3600">
              <a:latin typeface="Microsoft JhengHei"/>
              <a:cs typeface="Microsoft JhengHei"/>
            </a:endParaRPr>
          </a:p>
          <a:p>
            <a:pPr marL="4333875" marR="5080" indent="394970">
              <a:lnSpc>
                <a:spcPct val="104900"/>
              </a:lnSpc>
              <a:spcBef>
                <a:spcPts val="1320"/>
              </a:spcBef>
            </a:pPr>
            <a:r>
              <a:rPr sz="2800" b="1" spc="-5">
                <a:latin typeface="Microsoft JhengHei"/>
                <a:cs typeface="Microsoft JhengHei"/>
              </a:rPr>
              <a:t>班主任工作是非常辛苦和琐碎的，是一件苦差事。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0" y="0"/>
            <a:ext cx="9144000" cy="6853555"/>
            <a:chExt cx="9144000" cy="6853555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356100" y="0"/>
              <a:ext cx="4787900" cy="378936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3136900"/>
              <a:ext cx="4500562" cy="3716338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398148"/>
            <a:ext cx="6645909" cy="4331335"/>
          </a:xfrm>
          <a:prstGeom prst="rect">
            <a:avLst/>
          </a:prstGeom>
        </p:spPr>
        <p:txBody>
          <a:bodyPr vert="horz" wrap="square" lIns="0" tIns="298450" rIns="0" bIns="0" rtlCol="0">
            <a:spAutoFit/>
          </a:bodyPr>
          <a:lstStyle/>
          <a:p>
            <a:pPr marL="1604010">
              <a:lnSpc>
                <a:spcPct val="100000"/>
              </a:lnSpc>
              <a:spcBef>
                <a:spcPts val="2350"/>
              </a:spcBef>
            </a:pPr>
            <a:r>
              <a:rPr sz="4400" b="1">
                <a:latin typeface="Microsoft JhengHei"/>
                <a:cs typeface="Microsoft JhengHei"/>
              </a:rPr>
              <a:t>班主任生活状态</a:t>
            </a:r>
            <a:r>
              <a:rPr sz="4400" b="1" spc="-25">
                <a:latin typeface="Arial"/>
                <a:cs typeface="Arial"/>
              </a:rPr>
              <a:t>——</a:t>
            </a:r>
            <a:endParaRPr sz="44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2330"/>
              </a:spcBef>
              <a:buSzPct val="101136"/>
              <a:buFont typeface="Arial"/>
              <a:buChar char="•"/>
              <a:tabLst>
                <a:tab pos="355600"/>
              </a:tabLst>
            </a:pPr>
            <a:r>
              <a:rPr sz="4400" b="1" spc="-10">
                <a:latin typeface="Microsoft JhengHei"/>
                <a:cs typeface="Microsoft JhengHei"/>
              </a:rPr>
              <a:t>用一个字形容：累！</a:t>
            </a:r>
            <a:endParaRPr sz="44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1055"/>
              </a:spcBef>
              <a:buSzPct val="101136"/>
              <a:buFont typeface="Arial"/>
              <a:buChar char="•"/>
              <a:tabLst>
                <a:tab pos="355600"/>
              </a:tabLst>
            </a:pPr>
            <a:r>
              <a:rPr sz="4400" b="1" spc="-5">
                <a:latin typeface="Microsoft JhengHei"/>
                <a:cs typeface="Microsoft JhengHei"/>
              </a:rPr>
              <a:t>用两个字形容：很累！</a:t>
            </a:r>
            <a:endParaRPr sz="44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1060"/>
              </a:spcBef>
              <a:buSzPct val="101136"/>
              <a:buFont typeface="Arial"/>
              <a:buChar char="•"/>
              <a:tabLst>
                <a:tab pos="355600"/>
              </a:tabLst>
            </a:pPr>
            <a:r>
              <a:rPr sz="4400" b="1" spc="-5">
                <a:latin typeface="Microsoft JhengHei"/>
                <a:cs typeface="Microsoft JhengHei"/>
              </a:rPr>
              <a:t>用三个字形容：非常累！</a:t>
            </a:r>
            <a:endParaRPr sz="44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795"/>
              </a:spcBef>
              <a:buSzPct val="101136"/>
              <a:buFont typeface="Arial"/>
              <a:buChar char="•"/>
              <a:tabLst>
                <a:tab pos="355600"/>
              </a:tabLst>
            </a:pPr>
            <a:r>
              <a:rPr sz="4400" b="1">
                <a:solidFill>
                  <a:srgbClr val="FF0000"/>
                </a:solidFill>
                <a:latin typeface="Arial"/>
                <a:cs typeface="Arial"/>
              </a:rPr>
              <a:t>——</a:t>
            </a:r>
            <a:r>
              <a:rPr sz="4400" b="1" spc="-10">
                <a:solidFill>
                  <a:srgbClr val="FF0000"/>
                </a:solidFill>
                <a:latin typeface="Microsoft JhengHei"/>
                <a:cs typeface="Microsoft JhengHei"/>
              </a:rPr>
              <a:t>不仅身累，心更累！</a:t>
            </a:r>
            <a:endParaRPr sz="4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74028" y="3549332"/>
            <a:ext cx="7645400" cy="3073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pc="-5">
                <a:solidFill>
                  <a:srgbClr val="FFFFFF"/>
                </a:solidFill>
              </a:rPr>
              <a:t>世上最危险的职业有两个，一个是教师，一个是医生。从某种程度上说，教师比医生还危险，庸医害的是一个人，而庸师害的是一群人，毁的是孩子的精神和心灵。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82232" rIns="0" bIns="0" rtlCol="0">
            <a:spAutoFit/>
          </a:bodyPr>
          <a:lstStyle/>
          <a:p>
            <a:pPr marL="155575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000000"/>
                </a:solidFill>
              </a:rPr>
              <a:t>人生有三大幸事：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603137" y="1547305"/>
            <a:ext cx="5529580" cy="2219960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436880" indent="-424815">
              <a:lnSpc>
                <a:spcPct val="100000"/>
              </a:lnSpc>
              <a:spcBef>
                <a:spcPts val="1060"/>
              </a:spcBef>
              <a:buSzPct val="97500"/>
              <a:buFont typeface="Arial"/>
              <a:buAutoNum type="arabicPeriod"/>
              <a:tabLst>
                <a:tab pos="437515"/>
              </a:tabLst>
            </a:pPr>
            <a:r>
              <a:rPr sz="4000" b="1" spc="-5">
                <a:solidFill>
                  <a:srgbClr val="FF0000"/>
                </a:solidFill>
                <a:latin typeface="Microsoft JhengHei"/>
                <a:cs typeface="Microsoft JhengHei"/>
              </a:rPr>
              <a:t>上学时遇到一位好老师</a:t>
            </a:r>
            <a:endParaRPr sz="4000">
              <a:latin typeface="Microsoft JhengHei"/>
              <a:cs typeface="Microsoft JhengHei"/>
            </a:endParaRPr>
          </a:p>
          <a:p>
            <a:pPr marL="436880" indent="-424815">
              <a:lnSpc>
                <a:spcPct val="100000"/>
              </a:lnSpc>
              <a:spcBef>
                <a:spcPts val="960"/>
              </a:spcBef>
              <a:buSzPct val="97500"/>
              <a:buFont typeface="Arial"/>
              <a:buAutoNum type="arabicPeriod"/>
              <a:tabLst>
                <a:tab pos="437515"/>
              </a:tabLst>
            </a:pPr>
            <a:r>
              <a:rPr sz="4000" b="1" spc="-5">
                <a:solidFill>
                  <a:srgbClr val="003300"/>
                </a:solidFill>
                <a:latin typeface="Microsoft JhengHei"/>
                <a:cs typeface="Microsoft JhengHei"/>
              </a:rPr>
              <a:t>工作时遇到一位好师傅</a:t>
            </a:r>
            <a:endParaRPr sz="4000">
              <a:latin typeface="Microsoft JhengHei"/>
              <a:cs typeface="Microsoft JhengHei"/>
            </a:endParaRPr>
          </a:p>
          <a:p>
            <a:pPr marL="436880" indent="-424815">
              <a:lnSpc>
                <a:spcPct val="100000"/>
              </a:lnSpc>
              <a:spcBef>
                <a:spcPts val="960"/>
              </a:spcBef>
              <a:buSzPct val="97500"/>
              <a:buFont typeface="Arial"/>
              <a:buAutoNum type="arabicPeriod"/>
              <a:tabLst>
                <a:tab pos="437515"/>
              </a:tabLst>
            </a:pPr>
            <a:r>
              <a:rPr sz="4000" b="1" spc="-5">
                <a:solidFill>
                  <a:srgbClr val="003300"/>
                </a:solidFill>
                <a:latin typeface="Microsoft JhengHei"/>
                <a:cs typeface="Microsoft JhengHei"/>
              </a:rPr>
              <a:t>成家时遇到一位好伴侣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4660900" y="3810000"/>
            <a:ext cx="4483100" cy="304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02656" y="515620"/>
            <a:ext cx="3937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/>
              <a:t>思考教育的起点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647507"/>
            <a:ext cx="8154034" cy="2851785"/>
          </a:xfrm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355600" marR="17780" indent="-342900" algn="just">
              <a:lnSpc>
                <a:spcPct val="98400"/>
              </a:lnSpc>
              <a:spcBef>
                <a:spcPts val="170"/>
              </a:spcBef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b="1" spc="-5">
                <a:latin typeface="Microsoft JhengHei"/>
                <a:cs typeface="Microsoft JhengHei"/>
              </a:rPr>
              <a:t>学校啊，当我把我的孩子交给你，你保证给他怎样的教育？今天清晨，我交给你一个欢欣诚实又颖悟的小男孩，多年以后，你将还我一个怎样的青年？</a:t>
            </a:r>
            <a:endParaRPr sz="3600">
              <a:latin typeface="Microsoft JhengHei"/>
              <a:cs typeface="Microsoft JhengHei"/>
            </a:endParaRPr>
          </a:p>
          <a:p>
            <a:pPr marL="1278890">
              <a:lnSpc>
                <a:spcPct val="100000"/>
              </a:lnSpc>
              <a:spcBef>
                <a:spcPts val="860"/>
              </a:spcBef>
            </a:pPr>
            <a:r>
              <a:rPr sz="3600" b="1">
                <a:latin typeface="Arial"/>
                <a:cs typeface="Arial"/>
              </a:rPr>
              <a:t>——</a:t>
            </a:r>
            <a:r>
              <a:rPr sz="3600" b="1" spc="-5">
                <a:latin typeface="Microsoft JhengHei"/>
                <a:cs typeface="Microsoft JhengHei"/>
              </a:rPr>
              <a:t>张晓风《我交给你一个孩子》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18490" y="858465"/>
            <a:ext cx="8153400" cy="4930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74065">
              <a:lnSpc>
                <a:spcPct val="100000"/>
              </a:lnSpc>
              <a:spcBef>
                <a:spcPts val="100"/>
              </a:spcBef>
            </a:pP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每一个孩子</a:t>
            </a:r>
            <a:r>
              <a:rPr sz="4000" b="1" spc="-10">
                <a:latin typeface="Microsoft JhengHei"/>
                <a:cs typeface="Microsoft JhengHei"/>
              </a:rPr>
              <a:t>都承载着一个家庭的</a:t>
            </a:r>
            <a:endParaRPr sz="40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  <a:spcBef>
                <a:spcPts val="215"/>
              </a:spcBef>
            </a:pPr>
            <a:r>
              <a:rPr sz="4000" b="1">
                <a:latin typeface="Microsoft JhengHei"/>
                <a:cs typeface="Microsoft JhengHei"/>
              </a:rPr>
              <a:t>希望，也许对于班级来说，他（她</a:t>
            </a:r>
            <a:r>
              <a:rPr sz="4000" b="1" spc="-50">
                <a:latin typeface="Microsoft JhengHei"/>
                <a:cs typeface="Microsoft JhengHei"/>
              </a:rPr>
              <a:t>）</a:t>
            </a:r>
            <a:r>
              <a:rPr sz="4000" b="1" spc="-5">
                <a:latin typeface="Microsoft JhengHei"/>
                <a:cs typeface="Microsoft JhengHei"/>
              </a:rPr>
              <a:t>只是几十分之一，对于年级来说，</a:t>
            </a:r>
            <a:r>
              <a:rPr sz="4000" b="1" spc="-50">
                <a:latin typeface="Microsoft JhengHei"/>
                <a:cs typeface="Microsoft JhengHei"/>
              </a:rPr>
              <a:t> </a:t>
            </a:r>
            <a:r>
              <a:rPr sz="4000" b="1">
                <a:latin typeface="Microsoft JhengHei"/>
                <a:cs typeface="Microsoft JhengHei"/>
              </a:rPr>
              <a:t>他（她）</a:t>
            </a:r>
            <a:r>
              <a:rPr sz="4000" b="1" spc="-5">
                <a:latin typeface="Microsoft JhengHei"/>
                <a:cs typeface="Microsoft JhengHei"/>
              </a:rPr>
              <a:t>只是几百分之一，对于学</a:t>
            </a:r>
            <a:r>
              <a:rPr sz="4000" b="1" spc="-50">
                <a:latin typeface="Microsoft JhengHei"/>
                <a:cs typeface="Microsoft JhengHei"/>
              </a:rPr>
              <a:t> </a:t>
            </a:r>
            <a:r>
              <a:rPr sz="4000" b="1">
                <a:latin typeface="Microsoft JhengHei"/>
                <a:cs typeface="Microsoft JhengHei"/>
              </a:rPr>
              <a:t>校来说，他（她）</a:t>
            </a:r>
            <a:r>
              <a:rPr sz="4000" b="1" spc="-10">
                <a:latin typeface="Microsoft JhengHei"/>
                <a:cs typeface="Microsoft JhengHei"/>
              </a:rPr>
              <a:t>只是几千分之一，</a:t>
            </a:r>
            <a:r>
              <a:rPr sz="4000" b="1">
                <a:latin typeface="Microsoft JhengHei"/>
                <a:cs typeface="Microsoft JhengHei"/>
              </a:rPr>
              <a:t>但</a:t>
            </a:r>
            <a:r>
              <a:rPr sz="4000" b="1" spc="-5">
                <a:solidFill>
                  <a:srgbClr val="FF0000"/>
                </a:solidFill>
                <a:latin typeface="Microsoft JhengHei"/>
                <a:cs typeface="Microsoft JhengHei"/>
              </a:rPr>
              <a:t>对于他们的家庭来说，那就是百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 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分之一百，</a:t>
            </a:r>
            <a:r>
              <a:rPr sz="4000" b="1" spc="-5">
                <a:latin typeface="Microsoft JhengHei"/>
                <a:cs typeface="Microsoft JhengHei"/>
              </a:rPr>
              <a:t>他们都是家长的希望所</a:t>
            </a:r>
            <a:r>
              <a:rPr sz="4000" b="1" spc="-50">
                <a:latin typeface="Microsoft JhengHei"/>
                <a:cs typeface="Microsoft JhengHei"/>
              </a:rPr>
              <a:t> </a:t>
            </a:r>
            <a:r>
              <a:rPr sz="4000" b="1">
                <a:latin typeface="Microsoft JhengHei"/>
                <a:cs typeface="Microsoft JhengHei"/>
              </a:rPr>
              <a:t>在啊!</a:t>
            </a:r>
            <a:endParaRPr sz="4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32878" y="2261870"/>
            <a:ext cx="6121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10">
                <a:solidFill>
                  <a:srgbClr val="000000"/>
                </a:solidFill>
              </a:rPr>
              <a:t>想说幸福不容易？</a:t>
            </a:r>
            <a:endParaRPr sz="60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78740" y="1325244"/>
            <a:ext cx="6883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spc="-10">
                <a:solidFill>
                  <a:srgbClr val="FF0000"/>
                </a:solidFill>
                <a:latin typeface="Microsoft JhengHei"/>
                <a:cs typeface="Microsoft JhengHei"/>
              </a:rPr>
              <a:t>我们也一定能幸福！</a:t>
            </a:r>
            <a:endParaRPr sz="6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29564" y="314801"/>
            <a:ext cx="41402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10">
                <a:latin typeface="Microsoft JhengHei"/>
                <a:cs typeface="Microsoft JhengHei"/>
              </a:rPr>
              <a:t>我们要幸福！</a:t>
            </a:r>
            <a:endParaRPr sz="5400">
              <a:latin typeface="Microsoft JhengHei"/>
              <a:cs typeface="Microsoft JhengHe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0" y="2425700"/>
            <a:ext cx="9144000" cy="4432300"/>
            <a:chOff x="0" y="2425700"/>
            <a:chExt cx="9144000" cy="4432300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2425700"/>
              <a:ext cx="5292725" cy="422116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356100" y="2997200"/>
              <a:ext cx="4787900" cy="386080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22412" y="472439"/>
            <a:ext cx="61214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5"/>
              <a:t>什么是班主任的幸福感</a:t>
            </a:r>
            <a:endParaRPr sz="4800"/>
          </a:p>
        </p:txBody>
      </p:sp>
      <p:sp>
        <p:nvSpPr>
          <p:cNvPr id="3" name="object 3"/>
          <p:cNvSpPr txBox="1"/>
          <p:nvPr/>
        </p:nvSpPr>
        <p:spPr>
          <a:xfrm>
            <a:off x="547052" y="1492815"/>
            <a:ext cx="8089900" cy="4734560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355600" marR="411480" indent="-342900" algn="just">
              <a:lnSpc>
                <a:spcPts val="3460"/>
              </a:lnSpc>
              <a:spcBef>
                <a:spcPts val="530"/>
              </a:spcBef>
              <a:buSzPct val="101562"/>
              <a:buFont typeface="Arial"/>
              <a:buChar char="•"/>
              <a:tabLst>
                <a:tab pos="355600"/>
              </a:tabLst>
            </a:pPr>
            <a:r>
              <a:rPr sz="3200" b="1" spc="-5">
                <a:latin typeface="Microsoft JhengHei"/>
                <a:cs typeface="Microsoft JhengHei"/>
              </a:rPr>
              <a:t>幸福感，是指主体在从事某一职业时基于需要得到满足、潜能得到发挥、力量得以增长所获得的持续快乐体验。</a:t>
            </a:r>
            <a:endParaRPr sz="3200">
              <a:latin typeface="Microsoft JhengHei"/>
              <a:cs typeface="Microsoft JhengHei"/>
            </a:endParaRPr>
          </a:p>
          <a:p>
            <a:pPr marL="355600" marR="411480" indent="-342900" algn="just">
              <a:lnSpc>
                <a:spcPts val="3279"/>
              </a:lnSpc>
              <a:spcBef>
                <a:spcPts val="900"/>
              </a:spcBef>
              <a:buSzPct val="101562"/>
              <a:buFont typeface="Arial"/>
              <a:buChar char="•"/>
              <a:tabLst>
                <a:tab pos="355600"/>
              </a:tabLst>
            </a:pPr>
            <a:r>
              <a:rPr sz="3200" b="1" spc="-5">
                <a:latin typeface="Microsoft JhengHei"/>
                <a:cs typeface="Microsoft JhengHei"/>
              </a:rPr>
              <a:t>幸福是一种美好体验，是一种积极心态，是一种快乐习惯， 是一种价值追求。</a:t>
            </a:r>
            <a:endParaRPr sz="3200">
              <a:latin typeface="Microsoft JhengHei"/>
              <a:cs typeface="Microsoft JhengHei"/>
            </a:endParaRPr>
          </a:p>
          <a:p>
            <a:pPr marL="355600" marR="5080" indent="-342900" algn="just">
              <a:lnSpc>
                <a:spcPts val="3460"/>
              </a:lnSpc>
              <a:spcBef>
                <a:spcPts val="975"/>
              </a:spcBef>
              <a:buSzPct val="101562"/>
              <a:buFont typeface="Arial"/>
              <a:buChar char="•"/>
              <a:tabLst>
                <a:tab pos="355600"/>
              </a:tabLst>
            </a:pPr>
            <a:r>
              <a:rPr sz="3200" b="1" spc="-5">
                <a:latin typeface="Microsoft JhengHei"/>
                <a:cs typeface="Microsoft JhengHei"/>
              </a:rPr>
              <a:t>班主任的幸福感是指班主任在班级管理过</a:t>
            </a:r>
            <a:r>
              <a:rPr sz="3200" b="1" spc="-50">
                <a:latin typeface="Microsoft JhengHei"/>
                <a:cs typeface="Microsoft JhengHei"/>
              </a:rPr>
              <a:t> </a:t>
            </a:r>
            <a:r>
              <a:rPr sz="3200" b="1" spc="-5">
                <a:latin typeface="Microsoft JhengHei"/>
                <a:cs typeface="Microsoft JhengHei"/>
              </a:rPr>
              <a:t>程中获得的专业满足感、成就感、使命感。</a:t>
            </a:r>
            <a:endParaRPr sz="3200">
              <a:latin typeface="Microsoft JhengHei"/>
              <a:cs typeface="Microsoft JhengHei"/>
            </a:endParaRPr>
          </a:p>
          <a:p>
            <a:pPr marL="355600" marR="411480" indent="-342900" algn="just">
              <a:lnSpc>
                <a:spcPct val="87800"/>
              </a:lnSpc>
              <a:spcBef>
                <a:spcPts val="800"/>
              </a:spcBef>
              <a:buSzPct val="101562"/>
              <a:buFont typeface="Arial"/>
              <a:buChar char="•"/>
              <a:tabLst>
                <a:tab pos="355600"/>
              </a:tabLst>
            </a:pPr>
            <a:r>
              <a:rPr sz="3200" b="1" spc="-5">
                <a:latin typeface="Microsoft JhengHei"/>
                <a:cs typeface="Microsoft JhengHei"/>
              </a:rPr>
              <a:t>当正面情绪多于负面情绪时，我们在幸福</a:t>
            </a:r>
            <a:r>
              <a:rPr sz="3200" b="1">
                <a:latin typeface="Microsoft JhengHei"/>
                <a:cs typeface="Microsoft JhengHei"/>
              </a:rPr>
              <a:t>这一</a:t>
            </a:r>
            <a:r>
              <a:rPr sz="3200" b="1">
                <a:latin typeface="Arial"/>
                <a:cs typeface="Arial"/>
              </a:rPr>
              <a:t>“</a:t>
            </a:r>
            <a:r>
              <a:rPr sz="3200" b="1">
                <a:latin typeface="Microsoft JhengHei"/>
                <a:cs typeface="Microsoft JhengHei"/>
              </a:rPr>
              <a:t>至高财富</a:t>
            </a:r>
            <a:r>
              <a:rPr sz="3200" b="1">
                <a:latin typeface="Arial"/>
                <a:cs typeface="Arial"/>
              </a:rPr>
              <a:t>”</a:t>
            </a:r>
            <a:r>
              <a:rPr sz="3200" b="1">
                <a:latin typeface="Microsoft JhengHei"/>
                <a:cs typeface="Microsoft JhengHei"/>
              </a:rPr>
              <a:t>上就盈利了</a:t>
            </a:r>
            <a:r>
              <a:rPr sz="3200" b="1">
                <a:latin typeface="Arial"/>
                <a:cs typeface="Arial"/>
              </a:rPr>
              <a:t>——</a:t>
            </a:r>
            <a:r>
              <a:rPr sz="3200" b="1" spc="-15">
                <a:latin typeface="Microsoft JhengHei"/>
                <a:cs typeface="Microsoft JhengHei"/>
              </a:rPr>
              <a:t>哈佛大学</a:t>
            </a:r>
            <a:r>
              <a:rPr sz="3200" b="1">
                <a:latin typeface="Microsoft JhengHei"/>
                <a:cs typeface="Microsoft JhengHei"/>
              </a:rPr>
              <a:t>泰勒</a:t>
            </a:r>
            <a:r>
              <a:rPr sz="3200" b="1">
                <a:latin typeface="Arial"/>
                <a:cs typeface="Arial"/>
              </a:rPr>
              <a:t>·</a:t>
            </a:r>
            <a:r>
              <a:rPr sz="3200" b="1">
                <a:latin typeface="Microsoft JhengHei"/>
                <a:cs typeface="Microsoft JhengHei"/>
              </a:rPr>
              <a:t>本</a:t>
            </a:r>
            <a:r>
              <a:rPr sz="3200" b="1">
                <a:latin typeface="Arial"/>
                <a:cs typeface="Arial"/>
              </a:rPr>
              <a:t>-</a:t>
            </a:r>
            <a:r>
              <a:rPr sz="3200" b="1" spc="-10">
                <a:latin typeface="Microsoft JhengHei"/>
                <a:cs typeface="Microsoft JhengHei"/>
              </a:rPr>
              <a:t>沙哈尔博士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https://d.book118.com/035324310204011034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JhengHei</vt:lpstr>
      <vt:lpstr>Office Theme</vt:lpstr>
      <vt:lpstr>做一名幸福的班主任</vt:lpstr>
      <vt:lpstr>我们幸福吗？
我们缺少幸福感！</vt:lpstr>
      <vt:lpstr>教师是什么？</vt:lpstr>
      <vt:lpstr>新时代教师标准：</vt:lpstr>
      <vt:lpstr>班主任是什么？</vt:lpstr>
      <vt:lpstr>最小的“主任”最大的责任</vt:lpstr>
      <vt:lpstr>PowerPoint Presentation</vt:lpstr>
      <vt:lpstr>世上最危险的职业有两个，一个是教师，一个是医生。从某种程度上说，教师比医生还危险，庸医害的是一个人，而庸师害的是一群人，毁的是孩子的精神和心灵。</vt:lpstr>
      <vt:lpstr>人生有三大幸事：</vt:lpstr>
      <vt:lpstr>思考教育的起点</vt:lpstr>
      <vt:lpstr>PowerPoint Presentation</vt:lpstr>
      <vt:lpstr>想说幸福不容易？</vt:lpstr>
      <vt:lpstr>PowerPoint Presentation</vt:lpstr>
      <vt:lpstr>什么是班主任的幸福感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2024-08-30T03:19:04.829</cp:lastPrinted>
  <dcterms:created xsi:type="dcterms:W3CDTF">2024-08-29T19:19:04Z</dcterms:created>
  <dcterms:modified xsi:type="dcterms:W3CDTF">2024-08-29T19:19:06Z</dcterms:modified>
</cp:coreProperties>
</file>