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586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195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8DD2D6-79D0-4DE0-AE02-DA7BB1C49C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BD225D-C42E-4073-B730-A4D56E7BC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1FD78F-D4AE-4ED4-B349-9257B87C6A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93A296-8A1C-4976-B76D-F2CEB7E96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096FF9-0469-4C20-B04F-172AC7BB90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4BBDFC-C37B-469E-8B50-C41750EB4F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E0E9A9-5FA4-4AEB-BEA9-458121021D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59BC1B-730B-454A-BCBC-69C592230E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F4934D-CA93-4738-9DDE-2C0405169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BDB41A-8D60-422D-A02E-31E56CE00F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97E51F-877A-4073-9ED6-10539031B9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1" y="1018390"/>
            <a:ext cx="6911108" cy="17743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1" y="3021580"/>
            <a:ext cx="6903960" cy="36512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文本占位符 9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838200" y="504000"/>
            <a:ext cx="6903960" cy="504000"/>
          </a:xfrm>
          <a:noFill/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marL="0" lvl="0" indent="0">
              <a:lnSpc>
                <a:spcPct val="100000"/>
              </a:lnSpc>
              <a:buNone/>
            </a:pPr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1119171" y="3534481"/>
            <a:ext cx="4992413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3"/>
          <p:cNvCxnSpPr/>
          <p:nvPr userDrawn="1">
            <p:custDataLst>
              <p:tags r:id="rId7"/>
            </p:custDataLst>
          </p:nvPr>
        </p:nvCxnSpPr>
        <p:spPr>
          <a:xfrm flipH="1">
            <a:off x="893281" y="3677626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137" y="0"/>
            <a:ext cx="12167726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  <a:noFill/>
        </p:spPr>
        <p:txBody>
          <a:bodyPr anchor="b">
            <a:normAutofit/>
          </a:bodyPr>
          <a:lstStyle>
            <a:lvl1pPr>
              <a:defRPr sz="5400">
                <a:gradFill>
                  <a:gsLst>
                    <a:gs pos="0">
                      <a:schemeClr val="tx1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990691" y="2308321"/>
            <a:ext cx="7841673" cy="1152000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/>
          <a:lstStyle>
            <a:lvl1pPr algn="l">
              <a:defRPr sz="54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971405" y="442221"/>
            <a:ext cx="7841673" cy="2174364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>
            <a:normAutofit/>
          </a:bodyPr>
          <a:lstStyle>
            <a:lvl1pPr marL="0" indent="0" algn="l">
              <a:buNone/>
              <a:defRPr sz="7200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072" y="0"/>
            <a:ext cx="12185855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45713" y="1288864"/>
            <a:ext cx="6892636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6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66" name="文本占位符 9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38200" y="324000"/>
            <a:ext cx="6892636" cy="504000"/>
          </a:xfrm>
          <a:noFill/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6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63207" y="3307686"/>
            <a:ext cx="5785996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1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892921" y="3439172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5856" r:id="rId2"/>
    <p:sldLayoutId id="2147495857" r:id="rId3"/>
    <p:sldLayoutId id="2147495858" r:id="rId4"/>
    <p:sldLayoutId id="2147495859" r:id="rId5"/>
    <p:sldLayoutId id="2147495860" r:id="rId6"/>
    <p:sldLayoutId id="2147495861" r:id="rId7"/>
    <p:sldLayoutId id="2147495862" r:id="rId8"/>
    <p:sldLayoutId id="2147495863" r:id="rId9"/>
    <p:sldLayoutId id="2147495864" r:id="rId10"/>
    <p:sldLayoutId id="2147495865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86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7.xml" /><Relationship Id="rId3" Type="http://schemas.openxmlformats.org/officeDocument/2006/relationships/tags" Target="../tags/tag88.xml" /><Relationship Id="rId4" Type="http://schemas.openxmlformats.org/officeDocument/2006/relationships/tags" Target="../tags/tag8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2.xml" /><Relationship Id="rId11" Type="http://schemas.openxmlformats.org/officeDocument/2006/relationships/tags" Target="../tags/tag133.xml" /><Relationship Id="rId12" Type="http://schemas.openxmlformats.org/officeDocument/2006/relationships/tags" Target="../tags/tag134.xml" /><Relationship Id="rId13" Type="http://schemas.openxmlformats.org/officeDocument/2006/relationships/tags" Target="../tags/tag135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tags" Target="../tags/tag13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4.xml" /><Relationship Id="rId11" Type="http://schemas.openxmlformats.org/officeDocument/2006/relationships/tags" Target="../tags/tag145.xml" /><Relationship Id="rId12" Type="http://schemas.openxmlformats.org/officeDocument/2006/relationships/tags" Target="../tags/tag146.xml" /><Relationship Id="rId13" Type="http://schemas.openxmlformats.org/officeDocument/2006/relationships/tags" Target="../tags/tag147.xml" /><Relationship Id="rId14" Type="http://schemas.openxmlformats.org/officeDocument/2006/relationships/tags" Target="../tags/tag148.xml" /><Relationship Id="rId15" Type="http://schemas.openxmlformats.org/officeDocument/2006/relationships/tags" Target="../tags/tag149.xml" /><Relationship Id="rId16" Type="http://schemas.openxmlformats.org/officeDocument/2006/relationships/tags" Target="../tags/tag150.xml" /><Relationship Id="rId17" Type="http://schemas.openxmlformats.org/officeDocument/2006/relationships/tags" Target="../tags/tag151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14" Type="http://schemas.openxmlformats.org/officeDocument/2006/relationships/tags" Target="../tags/tag164.xml" /><Relationship Id="rId15" Type="http://schemas.openxmlformats.org/officeDocument/2006/relationships/tags" Target="../tags/tag165.xml" /><Relationship Id="rId16" Type="http://schemas.openxmlformats.org/officeDocument/2006/relationships/tags" Target="../tags/tag166.xml" /><Relationship Id="rId17" Type="http://schemas.openxmlformats.org/officeDocument/2006/relationships/tags" Target="../tags/tag167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6013102014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 fontScale="98333"/>
          </a:bodyPr>
          <a:lstStyle/>
          <a:p>
            <a:r>
              <a:rPr lang="zh-CN" altLang="en-US"/>
              <a:t>抗结核病药及其合理应用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联系方式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小无名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>
            <a:off x="501161" y="6318738"/>
            <a:ext cx="500868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序号"/>
          <p:cNvSpPr txBox="1"/>
          <p:nvPr>
            <p:custDataLst>
              <p:tags r:id="rId5"/>
            </p:custDataLst>
          </p:nvPr>
        </p:nvSpPr>
        <p:spPr>
          <a:xfrm>
            <a:off x="445643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03.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2" name="项标题"/>
          <p:cNvSpPr txBox="1"/>
          <p:nvPr>
            <p:custDataLst>
              <p:tags r:id="rId6"/>
            </p:custDataLst>
          </p:nvPr>
        </p:nvSpPr>
        <p:spPr>
          <a:xfrm>
            <a:off x="591756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常用抗结核病药介绍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4" name="序号"/>
          <p:cNvSpPr txBox="1"/>
          <p:nvPr>
            <p:custDataLst>
              <p:tags r:id="rId7"/>
            </p:custDataLst>
          </p:nvPr>
        </p:nvSpPr>
        <p:spPr>
          <a:xfrm>
            <a:off x="801497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04.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8"/>
            </p:custDataLst>
          </p:nvPr>
        </p:nvSpPr>
        <p:spPr>
          <a:xfrm>
            <a:off x="947610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抗结核病药的合理应用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7" name="直接连接符 7"/>
          <p:cNvCxnSpPr/>
          <p:nvPr>
            <p:custDataLst>
              <p:tags r:id="rId9"/>
            </p:custDataLst>
          </p:nvPr>
        </p:nvCxnSpPr>
        <p:spPr>
          <a:xfrm>
            <a:off x="3200400" y="328549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10"/>
            </p:custDataLst>
          </p:nvPr>
        </p:nvSpPr>
        <p:spPr>
          <a:xfrm>
            <a:off x="445643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05.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11"/>
            </p:custDataLst>
          </p:nvPr>
        </p:nvSpPr>
        <p:spPr>
          <a:xfrm>
            <a:off x="591756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特殊人群的抗结核病药应用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92" name="序号"/>
          <p:cNvSpPr txBox="1"/>
          <p:nvPr>
            <p:custDataLst>
              <p:tags r:id="rId12"/>
            </p:custDataLst>
          </p:nvPr>
        </p:nvSpPr>
        <p:spPr>
          <a:xfrm>
            <a:off x="801497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06.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13"/>
            </p:custDataLst>
          </p:nvPr>
        </p:nvSpPr>
        <p:spPr>
          <a:xfrm>
            <a:off x="947610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抗结核病药的预防与保健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9" name="直接连接符 14"/>
          <p:cNvCxnSpPr/>
          <p:nvPr>
            <p:custDataLst>
              <p:tags r:id="rId14"/>
            </p:custDataLst>
          </p:nvPr>
        </p:nvCxnSpPr>
        <p:spPr>
          <a:xfrm>
            <a:off x="5560060" y="4542155"/>
            <a:ext cx="621601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5"/>
            </p:custDataLst>
          </p:nvPr>
        </p:nvSpPr>
        <p:spPr>
          <a:xfrm>
            <a:off x="445643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01.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6"/>
            </p:custDataLst>
          </p:nvPr>
        </p:nvSpPr>
        <p:spPr>
          <a:xfrm>
            <a:off x="591756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单击添加标题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800" name="序号"/>
          <p:cNvSpPr txBox="1"/>
          <p:nvPr>
            <p:custDataLst>
              <p:tags r:id="rId17"/>
            </p:custDataLst>
          </p:nvPr>
        </p:nvSpPr>
        <p:spPr>
          <a:xfrm>
            <a:off x="801497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02.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18"/>
            </p:custDataLst>
          </p:nvPr>
        </p:nvSpPr>
        <p:spPr>
          <a:xfrm>
            <a:off x="947610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抗结核病药概述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41" name="直接连接符 20"/>
          <p:cNvCxnSpPr/>
          <p:nvPr>
            <p:custDataLst>
              <p:tags r:id="rId19"/>
            </p:custDataLst>
          </p:nvPr>
        </p:nvCxnSpPr>
        <p:spPr>
          <a:xfrm>
            <a:off x="3200400" y="200152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抗结核病药概述</a:t>
            </a:r>
            <a:endParaRPr lang="zh-CN" altLang="en-US"/>
          </a:p>
        </p:txBody>
      </p:sp>
      <p:sp>
        <p:nvSpPr>
          <p:cNvPr id="10488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结核病的定义与危害</a:t>
            </a:r>
            <a:endParaRPr lang="zh-CN" altLang="en-US"/>
          </a:p>
        </p:txBody>
      </p:sp>
      <p:sp>
        <p:nvSpPr>
          <p:cNvPr id="104890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结核病是一种由结核分枝杆菌引起的慢性传染病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主要通过呼吸道传播，也可通过消化道、皮肤等途径传播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结核病可导致肺结核、骨结核、淋巴结核等多种疾病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结核病是全球十大死因之一，每年造成数百万人死亡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抗结核病药的分类与作用机制</a:t>
            </a:r>
            <a:endParaRPr lang="zh-CN" altLang="en-US"/>
          </a:p>
        </p:txBody>
      </p:sp>
      <p:sp>
        <p:nvSpPr>
          <p:cNvPr id="1048964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抗结核病药主要分为两大类：一线抗结核病药和二线抗结核病药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6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一线抗结核病药包括：异烟肼、利福平、吡嗪酰胺、乙胺丁醇等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8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二线抗结核病药包括：环丙沙星、左氧氟沙星、莫西沙星等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0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抗结核病药的作用机制主要是通过抑制结核杆菌的繁殖和生长，从而控制结核病的发展。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抗结核病药的研发历程与现状</a:t>
            </a:r>
            <a:endParaRPr lang="zh-CN" altLang="en-US"/>
          </a:p>
        </p:txBody>
      </p:sp>
      <p:sp>
        <p:nvSpPr>
          <p:cNvPr id="1049006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08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010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抗结核病药的研发历程：从19世纪末开始，经历了多个阶段的研发，包括第一代、第二代、第三代等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2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14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16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抗结核病药的现状：目前常用的抗结核病药包括异烟肼、利福平、吡嗪酰胺等，但耐药性问题仍然存在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8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20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22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抗结核病药的研发方向：新型抗结核病药的研发，如新药研发、联合用药等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26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28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抗结核病药的合理应用：根据患者的病情、耐药情况、药物相互作用等因素，选择合适的抗结核病药进行治疗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常用抗结核病药介绍</a:t>
            </a:r>
            <a:endParaRPr lang="zh-CN" altLang="en-US"/>
          </a:p>
        </p:txBody>
      </p:sp>
      <p:sp>
        <p:nvSpPr>
          <p:cNvPr id="104906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利福平</a:t>
            </a:r>
            <a:endParaRPr lang="zh-CN" altLang="en-US"/>
          </a:p>
        </p:txBody>
      </p:sp>
      <p:sp>
        <p:nvSpPr>
          <p:cNvPr id="1049100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作用机制：抑制细菌DNA合成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6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适应症：结核病、麻风病、非结核分枝杆菌感染等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剂量和用法：口服，每日1次，每次100mg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8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副作用：肝功能损害、过敏反应等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异烟肼</a:t>
            </a:r>
            <a:endParaRPr lang="zh-CN" altLang="en-US"/>
          </a:p>
        </p:txBody>
      </p:sp>
      <p:sp>
        <p:nvSpPr>
          <p:cNvPr id="1049158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0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2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4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剂量和用法：每日口服，一次0.3-0.4g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8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0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2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作用机制：抑制结核杆菌的细胞壁合成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6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0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适应症：适用于各种类型的结核病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2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4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6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8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副作用：肝功能损害、神经系统毒性、过敏反应等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吡嗪酰胺</a:t>
            </a:r>
            <a:endParaRPr lang="zh-CN" altLang="en-US"/>
          </a:p>
        </p:txBody>
      </p:sp>
      <p:sp>
        <p:nvSpPr>
          <p:cNvPr id="104922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剂量和用法：成人每日15-30mg/kg，分次服用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作用机制：抑制结核杆菌的细胞壁合成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适应症：适用于活动性肺结核、肺外结核和耐药结核病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副作用：肝功能损害、过敏反应、神经系统毒性等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链霉素</a:t>
            </a:r>
            <a:endParaRPr lang="zh-CN" altLang="en-US"/>
          </a:p>
        </p:txBody>
      </p:sp>
      <p:sp>
        <p:nvSpPr>
          <p:cNvPr id="1049290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2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4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作用机制：抑制细菌蛋白质合成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6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适应症：结核病、鼠疫、布鲁氏菌病等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2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6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副作用：耳毒性、肾毒性、过敏反应等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0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2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应用注意事项：避免与氨基糖苷类药物合用，定期监测听力和肾功能，避免长期大剂量使用。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乙胺丁醇</a:t>
            </a:r>
            <a:endParaRPr lang="zh-CN" altLang="en-US"/>
          </a:p>
        </p:txBody>
      </p:sp>
      <p:sp>
        <p:nvSpPr>
          <p:cNvPr id="1049348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2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作用机制：抑制结核杆菌的DNA合成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4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8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适应症：适用于结核病、麻风病等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0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2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4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剂量：成人每日10-20mg/kg，分次服用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6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0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注意事项：肝功能不全者慎用，孕妇禁用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抗结核病药的合理应用</a:t>
            </a:r>
            <a:endParaRPr lang="zh-CN" altLang="en-US"/>
          </a:p>
        </p:txBody>
      </p:sp>
      <p:sp>
        <p:nvSpPr>
          <p:cNvPr id="104940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https://d.book118.com/036013102014010031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4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SLIDE_ID" val="custom2023099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3_1"/>
  <p:tag name="KSO_WM_UNIT_INDEX" val="1_3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4_1"/>
  <p:tag name="KSO_WM_UNIT_INDEX" val="1_4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1"/>
  <p:tag name="KSO_WM_UNIT_INDEX" val="1_1"/>
  <p:tag name="KSO_WM_UNIT_LAYERLEVEL" val="1_1"/>
  <p:tag name="KSO_WM_UNIT_TYPE" val="l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5_1"/>
  <p:tag name="KSO_WM_UNIT_INDEX" val="1_5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6_1"/>
  <p:tag name="KSO_WM_UNIT_INDEX" val="1_6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2"/>
  <p:tag name="KSO_WM_UNIT_INDEX" val="1_2"/>
  <p:tag name="KSO_WM_UNIT_LAYERLEVEL" val="1_1"/>
  <p:tag name="KSO_WM_UNIT_TYPE" val="l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1_1"/>
  <p:tag name="KSO_WM_UNIT_INDEX" val="1_1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2_1"/>
  <p:tag name="KSO_WM_UNIT_INDEX" val="1_2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3"/>
  <p:tag name="KSO_WM_UNIT_INDEX" val="1_3"/>
  <p:tag name="KSO_WM_UNIT_LAYERLEVEL" val="1_1"/>
  <p:tag name="KSO_WM_UNIT_TYPE" val="l_i"/>
</p:tagLst>
</file>

<file path=ppt/tags/tag8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9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2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23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94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9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123">
      <a:dk1>
        <a:srgbClr val="000000"/>
      </a:dk1>
      <a:lt1>
        <a:srgbClr val="FFFFFF"/>
      </a:lt1>
      <a:dk2>
        <a:srgbClr val="02202B"/>
      </a:dk2>
      <a:lt2>
        <a:srgbClr val="EBFFFF"/>
      </a:lt2>
      <a:accent1>
        <a:srgbClr val="34FEC3"/>
      </a:accent1>
      <a:accent2>
        <a:srgbClr val="0AE8A9"/>
      </a:accent2>
      <a:accent3>
        <a:srgbClr val="19F0DE"/>
      </a:accent3>
      <a:accent4>
        <a:srgbClr val="19CFF0"/>
      </a:accent4>
      <a:accent5>
        <a:srgbClr val="3FABF8"/>
      </a:accent5>
      <a:accent6>
        <a:srgbClr val="3493FE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Calibri Light</vt:lpstr>
      <vt:lpstr>+中文标题</vt:lpstr>
      <vt:lpstr>Wingdings</vt:lpstr>
      <vt:lpstr>Office Theme</vt:lpstr>
      <vt:lpstr>抗结核病药及其合理应用</vt:lpstr>
      <vt:lpstr>目录</vt:lpstr>
      <vt:lpstr>添加章节标题</vt:lpstr>
      <vt:lpstr>抗结核病药概述</vt:lpstr>
      <vt:lpstr>结核病的定义与危害</vt:lpstr>
      <vt:lpstr>抗结核病药的分类与作用机制</vt:lpstr>
      <vt:lpstr>抗结核病药的研发历程与现状</vt:lpstr>
      <vt:lpstr>常用抗结核病药介绍</vt:lpstr>
      <vt:lpstr>利福平</vt:lpstr>
      <vt:lpstr>异烟肼</vt:lpstr>
      <vt:lpstr>吡嗪酰胺</vt:lpstr>
      <vt:lpstr>链霉素</vt:lpstr>
      <vt:lpstr>乙胺丁醇</vt:lpstr>
      <vt:lpstr>抗结核病药的合理应用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2024-08-29T10:52:57.635</cp:lastPrinted>
  <dcterms:created xsi:type="dcterms:W3CDTF">2024-08-29T02:52:57Z</dcterms:created>
  <dcterms:modified xsi:type="dcterms:W3CDTF">2024-08-29T02:52:59Z</dcterms:modified>
</cp:coreProperties>
</file>