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9044D3-3221-43A2-B266-28D8C4A37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363F13-DCFD-48A5-8FDA-08AA3915C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6ED3DF-DE0A-4245-82E5-D3AC5D6E8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180E0E-AFC1-4F34-9C1F-ECDC1ACB2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F5722B-C7B6-4C71-9052-D3A9548DC7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1ECE62-5CDF-42FF-BBF6-43BB3AC1B1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EEB9BD-EFC8-404F-B2D4-01F1E3D97D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E98271-EB21-4E41-B7A3-56F7B8165E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F3C93A-E2C4-4DB5-9183-8F885FA43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AF56B5-0B70-494F-98E3-BA985BFCE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DC9205-8116-476D-97C8-D8EB42BB6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03403420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Python数据挖掘与机器学习实战</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 录</a:t>
            </a:r>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Python基础与数据处理</a:t>
            </a:r>
          </a:p>
          <a:p>
            <a:r>
              <a:t>数据挖掘技术与应用</a:t>
            </a:r>
          </a:p>
          <a:p>
            <a:r>
              <a:t>机器学习算法原理及实践</a:t>
            </a:r>
          </a:p>
          <a:p>
            <a:r>
              <a:t>Python在数据挖掘中的应用案例</a:t>
            </a:r>
          </a:p>
          <a:p>
            <a:r>
              <a:t>Python在机器学习中的应用案例</a:t>
            </a:r>
          </a:p>
          <a:p>
            <a: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Python基础与数据处理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Python语言概述</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Python是一种解释型、面向对象、动态数据类型的高级程序设计语言。</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Python语法简洁清晰，易读性强，让开发者可以用更少的代码表达想法。</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Python拥有丰富和强大的库，常被昵称为“胶水语言”，能够轻松整合C、C、Java等语言编写的模块。</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19868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sp>
        <p:nvSpPr>
          <p:cNvPr id="10" name="AutoShape 10"/>
          <p:cNvSpPr/>
          <p:nvPr/>
        </p:nvSpPr>
        <p:spPr>
          <a:xfrm rot="2700000">
            <a:off x="9106425" y="2908122"/>
            <a:ext cx="695864" cy="69586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2" name="Connector 12"/>
          <p:cNvCxnSpPr/>
          <p:nvPr/>
        </p:nvCxnSpPr>
        <p:spPr>
          <a:xfrm>
            <a:off x="936625" y="5559425"/>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a:off x="2873375" y="44132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a:off x="4702175" y="33718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6148388" y="2249488"/>
            <a:ext cx="2614612"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5437188" y="1185863"/>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11638" y="2351088"/>
            <a:ext cx="1255712"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578100" y="3321050"/>
            <a:ext cx="1254125"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2813" y="4514850"/>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Python中的数据类型包括数字、字符串、列表、元组、字典、集合等。</a:t>
            </a:r>
          </a:p>
        </p:txBody>
      </p:sp>
      <p:sp>
        <p:nvSpPr>
          <p:cNvPr id="21" name="TextBox 21"/>
          <p:cNvSpPr txBox="1"/>
          <p:nvPr/>
        </p:nvSpPr>
        <p:spPr>
          <a:xfrm>
            <a:off x="4617039" y="2645728"/>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数字类型包括整型、浮点型、复数类型，支持基本的数学运算。</a:t>
            </a:r>
          </a:p>
        </p:txBody>
      </p:sp>
      <p:sp>
        <p:nvSpPr>
          <p:cNvPr id="22" name="TextBox 22"/>
          <p:cNvSpPr txBox="1"/>
          <p:nvPr/>
        </p:nvSpPr>
        <p:spPr>
          <a:xfrm>
            <a:off x="2830882"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字符串是不可变序列，支持索引、切片、连接、替换等操作。</a:t>
            </a:r>
          </a:p>
        </p:txBody>
      </p:sp>
      <p:sp>
        <p:nvSpPr>
          <p:cNvPr id="23" name="TextBox 23"/>
          <p:cNvSpPr txBox="1"/>
          <p:nvPr/>
        </p:nvSpPr>
        <p:spPr>
          <a:xfrm>
            <a:off x="868842"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列表是可变序列，可以添加、删除、修改元素，支持排序、遍历等操作。</a:t>
            </a:r>
          </a:p>
        </p:txBody>
      </p:sp>
      <p:sp>
        <p:nvSpPr>
          <p:cNvPr id="24" name="TextBox 24"/>
          <p:cNvSpPr txBox="1"/>
          <p:nvPr/>
        </p:nvSpPr>
        <p:spPr>
          <a:xfrm>
            <a:off x="5819234" y="1157288"/>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25" name="TextBox 25"/>
          <p:cNvSpPr txBox="1"/>
          <p:nvPr/>
        </p:nvSpPr>
        <p:spPr>
          <a:xfrm>
            <a:off x="4563428" y="233172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6" name="TextBox 26"/>
          <p:cNvSpPr txBox="1"/>
          <p:nvPr/>
        </p:nvSpPr>
        <p:spPr>
          <a:xfrm>
            <a:off x="2968229" y="3292793"/>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7" name="TextBox 27"/>
          <p:cNvSpPr txBox="1"/>
          <p:nvPr/>
        </p:nvSpPr>
        <p:spPr>
          <a:xfrm>
            <a:off x="1295356" y="4486275"/>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grpSp>
        <p:nvGrpSpPr>
          <p:cNvPr id="28" name="Group 28"/>
          <p:cNvGrpSpPr/>
          <p:nvPr/>
        </p:nvGrpSpPr>
        <p:grpSpPr>
          <a:xfrm>
            <a:off x="9295617" y="3063151"/>
            <a:ext cx="302098" cy="447705"/>
            <a:chOff x="9295617" y="3063151"/>
            <a:chExt cx="302098" cy="447705"/>
          </a:xfrm>
        </p:grpSpPr>
        <p:sp>
          <p:nvSpPr>
            <p:cNvPr id="29" name="Freeform 29"/>
            <p:cNvSpPr/>
            <p:nvPr/>
          </p:nvSpPr>
          <p:spPr>
            <a:xfrm>
              <a:off x="9295617" y="3063151"/>
              <a:ext cx="302098" cy="331451"/>
            </a:xfrm>
            <a:custGeom>
              <a:rect l="l" t="t" r="r" b="b"/>
              <a:pathLst>
                <a:path w="149" h="163">
                  <a:moveTo>
                    <a:pt x="108" y="163"/>
                  </a:moveTo>
                  <a:cubicBezTo>
                    <a:pt x="35" y="163"/>
                    <a:pt x="35" y="163"/>
                    <a:pt x="35" y="163"/>
                  </a:cubicBezTo>
                  <a:cubicBezTo>
                    <a:pt x="35" y="158"/>
                    <a:pt x="35" y="158"/>
                    <a:pt x="35" y="158"/>
                  </a:cubicBezTo>
                  <a:cubicBezTo>
                    <a:pt x="34" y="153"/>
                    <a:pt x="32" y="144"/>
                    <a:pt x="30" y="142"/>
                  </a:cubicBezTo>
                  <a:cubicBezTo>
                    <a:pt x="28" y="137"/>
                    <a:pt x="24" y="132"/>
                    <a:pt x="21" y="127"/>
                  </a:cubicBezTo>
                  <a:cubicBezTo>
                    <a:pt x="11" y="112"/>
                    <a:pt x="0" y="95"/>
                    <a:pt x="0" y="74"/>
                  </a:cubicBezTo>
                  <a:cubicBezTo>
                    <a:pt x="0" y="33"/>
                    <a:pt x="33" y="0"/>
                    <a:pt x="74" y="0"/>
                  </a:cubicBezTo>
                  <a:cubicBezTo>
                    <a:pt x="115" y="0"/>
                    <a:pt x="149" y="33"/>
                    <a:pt x="149" y="74"/>
                  </a:cubicBezTo>
                  <a:cubicBezTo>
                    <a:pt x="149" y="95"/>
                    <a:pt x="138" y="112"/>
                    <a:pt x="127" y="127"/>
                  </a:cubicBezTo>
                  <a:cubicBezTo>
                    <a:pt x="124" y="132"/>
                    <a:pt x="121" y="137"/>
                    <a:pt x="118" y="142"/>
                  </a:cubicBezTo>
                  <a:cubicBezTo>
                    <a:pt x="117" y="144"/>
                    <a:pt x="115" y="153"/>
                    <a:pt x="114" y="158"/>
                  </a:cubicBezTo>
                  <a:cubicBezTo>
                    <a:pt x="113" y="163"/>
                    <a:pt x="113" y="163"/>
                    <a:pt x="113" y="163"/>
                  </a:cubicBezTo>
                  <a:lnTo>
                    <a:pt x="108" y="163"/>
                  </a:lnTo>
                  <a:close/>
                  <a:moveTo>
                    <a:pt x="46" y="151"/>
                  </a:moveTo>
                  <a:cubicBezTo>
                    <a:pt x="103" y="151"/>
                    <a:pt x="103" y="151"/>
                    <a:pt x="103" y="151"/>
                  </a:cubicBezTo>
                  <a:cubicBezTo>
                    <a:pt x="104" y="146"/>
                    <a:pt x="105" y="139"/>
                    <a:pt x="108" y="136"/>
                  </a:cubicBezTo>
                  <a:cubicBezTo>
                    <a:pt x="111" y="130"/>
                    <a:pt x="114" y="125"/>
                    <a:pt x="117" y="120"/>
                  </a:cubicBezTo>
                  <a:cubicBezTo>
                    <a:pt x="127" y="106"/>
                    <a:pt x="136" y="92"/>
                    <a:pt x="136" y="74"/>
                  </a:cubicBezTo>
                  <a:cubicBezTo>
                    <a:pt x="136" y="40"/>
                    <a:pt x="109" y="12"/>
                    <a:pt x="74" y="12"/>
                  </a:cubicBezTo>
                  <a:cubicBezTo>
                    <a:pt x="40" y="12"/>
                    <a:pt x="12" y="40"/>
                    <a:pt x="12" y="74"/>
                  </a:cubicBezTo>
                  <a:cubicBezTo>
                    <a:pt x="12" y="92"/>
                    <a:pt x="21" y="106"/>
                    <a:pt x="31" y="120"/>
                  </a:cubicBezTo>
                  <a:cubicBezTo>
                    <a:pt x="35" y="125"/>
                    <a:pt x="38" y="130"/>
                    <a:pt x="41" y="136"/>
                  </a:cubicBezTo>
                  <a:cubicBezTo>
                    <a:pt x="43" y="139"/>
                    <a:pt x="45" y="146"/>
                    <a:pt x="46" y="15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9369028" y="3411797"/>
              <a:ext cx="150470" cy="99059"/>
            </a:xfrm>
            <a:custGeom>
              <a:rect l="l" t="t" r="r" b="b"/>
              <a:pathLst>
                <a:path w="74" h="49">
                  <a:moveTo>
                    <a:pt x="0" y="0"/>
                  </a:moveTo>
                  <a:cubicBezTo>
                    <a:pt x="0" y="20"/>
                    <a:pt x="0" y="20"/>
                    <a:pt x="0" y="20"/>
                  </a:cubicBezTo>
                  <a:cubicBezTo>
                    <a:pt x="0" y="36"/>
                    <a:pt x="17" y="49"/>
                    <a:pt x="37" y="49"/>
                  </a:cubicBezTo>
                  <a:cubicBezTo>
                    <a:pt x="41" y="49"/>
                    <a:pt x="41" y="49"/>
                    <a:pt x="41" y="49"/>
                  </a:cubicBezTo>
                  <a:cubicBezTo>
                    <a:pt x="61" y="49"/>
                    <a:pt x="74" y="36"/>
                    <a:pt x="74" y="20"/>
                  </a:cubicBezTo>
                  <a:cubicBezTo>
                    <a:pt x="74" y="0"/>
                    <a:pt x="74" y="0"/>
                    <a:pt x="74" y="0"/>
                  </a:cubicBezTo>
                  <a:lnTo>
                    <a:pt x="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360459" y="3203836"/>
              <a:ext cx="172471" cy="138196"/>
            </a:xfrm>
            <a:custGeom>
              <a:rect l="l" t="t" r="r" b="b"/>
              <a:pathLst>
                <a:path w="85" h="68">
                  <a:moveTo>
                    <a:pt x="83" y="9"/>
                  </a:moveTo>
                  <a:cubicBezTo>
                    <a:pt x="71" y="25"/>
                    <a:pt x="64" y="44"/>
                    <a:pt x="62" y="66"/>
                  </a:cubicBezTo>
                  <a:cubicBezTo>
                    <a:pt x="62" y="68"/>
                    <a:pt x="62" y="68"/>
                    <a:pt x="62" y="68"/>
                  </a:cubicBezTo>
                  <a:cubicBezTo>
                    <a:pt x="52" y="68"/>
                    <a:pt x="52" y="68"/>
                    <a:pt x="52" y="68"/>
                  </a:cubicBezTo>
                  <a:cubicBezTo>
                    <a:pt x="53" y="66"/>
                    <a:pt x="53" y="66"/>
                    <a:pt x="53" y="66"/>
                  </a:cubicBezTo>
                  <a:cubicBezTo>
                    <a:pt x="55" y="48"/>
                    <a:pt x="59" y="32"/>
                    <a:pt x="67" y="17"/>
                  </a:cubicBezTo>
                  <a:cubicBezTo>
                    <a:pt x="67" y="17"/>
                    <a:pt x="67" y="17"/>
                    <a:pt x="67" y="17"/>
                  </a:cubicBezTo>
                  <a:cubicBezTo>
                    <a:pt x="66" y="17"/>
                    <a:pt x="66" y="17"/>
                    <a:pt x="66" y="17"/>
                  </a:cubicBezTo>
                  <a:cubicBezTo>
                    <a:pt x="63" y="17"/>
                    <a:pt x="59" y="16"/>
                    <a:pt x="55" y="13"/>
                  </a:cubicBezTo>
                  <a:cubicBezTo>
                    <a:pt x="52" y="16"/>
                    <a:pt x="48" y="17"/>
                    <a:pt x="44" y="17"/>
                  </a:cubicBezTo>
                  <a:cubicBezTo>
                    <a:pt x="39" y="17"/>
                    <a:pt x="34" y="16"/>
                    <a:pt x="30" y="12"/>
                  </a:cubicBezTo>
                  <a:cubicBezTo>
                    <a:pt x="26" y="15"/>
                    <a:pt x="21" y="17"/>
                    <a:pt x="17" y="16"/>
                  </a:cubicBezTo>
                  <a:cubicBezTo>
                    <a:pt x="28" y="38"/>
                    <a:pt x="30" y="59"/>
                    <a:pt x="30" y="66"/>
                  </a:cubicBezTo>
                  <a:cubicBezTo>
                    <a:pt x="31" y="68"/>
                    <a:pt x="31" y="68"/>
                    <a:pt x="31" y="68"/>
                  </a:cubicBezTo>
                  <a:cubicBezTo>
                    <a:pt x="21" y="68"/>
                    <a:pt x="21" y="68"/>
                    <a:pt x="21" y="68"/>
                  </a:cubicBezTo>
                  <a:cubicBezTo>
                    <a:pt x="21" y="66"/>
                    <a:pt x="21" y="66"/>
                    <a:pt x="21" y="66"/>
                  </a:cubicBezTo>
                  <a:cubicBezTo>
                    <a:pt x="21" y="58"/>
                    <a:pt x="17" y="31"/>
                    <a:pt x="2" y="9"/>
                  </a:cubicBezTo>
                  <a:cubicBezTo>
                    <a:pt x="2" y="9"/>
                    <a:pt x="2" y="9"/>
                    <a:pt x="2" y="9"/>
                  </a:cubicBezTo>
                  <a:cubicBezTo>
                    <a:pt x="1" y="8"/>
                    <a:pt x="1" y="8"/>
                    <a:pt x="1" y="8"/>
                  </a:cubicBezTo>
                  <a:cubicBezTo>
                    <a:pt x="1" y="8"/>
                    <a:pt x="1" y="8"/>
                    <a:pt x="1" y="8"/>
                  </a:cubicBezTo>
                  <a:cubicBezTo>
                    <a:pt x="1" y="7"/>
                    <a:pt x="1" y="7"/>
                    <a:pt x="1" y="7"/>
                  </a:cubicBezTo>
                  <a:cubicBezTo>
                    <a:pt x="0" y="5"/>
                    <a:pt x="0" y="3"/>
                    <a:pt x="2" y="1"/>
                  </a:cubicBezTo>
                  <a:cubicBezTo>
                    <a:pt x="5" y="0"/>
                    <a:pt x="7" y="1"/>
                    <a:pt x="9" y="3"/>
                  </a:cubicBezTo>
                  <a:cubicBezTo>
                    <a:pt x="9" y="3"/>
                    <a:pt x="9" y="3"/>
                    <a:pt x="9" y="3"/>
                  </a:cubicBezTo>
                  <a:cubicBezTo>
                    <a:pt x="11" y="5"/>
                    <a:pt x="14" y="7"/>
                    <a:pt x="16" y="7"/>
                  </a:cubicBezTo>
                  <a:cubicBezTo>
                    <a:pt x="20" y="7"/>
                    <a:pt x="23" y="6"/>
                    <a:pt x="27" y="2"/>
                  </a:cubicBezTo>
                  <a:cubicBezTo>
                    <a:pt x="28" y="1"/>
                    <a:pt x="29" y="1"/>
                    <a:pt x="31" y="1"/>
                  </a:cubicBezTo>
                  <a:cubicBezTo>
                    <a:pt x="32" y="1"/>
                    <a:pt x="33" y="2"/>
                    <a:pt x="34" y="3"/>
                  </a:cubicBezTo>
                  <a:cubicBezTo>
                    <a:pt x="37" y="6"/>
                    <a:pt x="40" y="8"/>
                    <a:pt x="43" y="8"/>
                  </a:cubicBezTo>
                  <a:cubicBezTo>
                    <a:pt x="47" y="8"/>
                    <a:pt x="50" y="5"/>
                    <a:pt x="52" y="3"/>
                  </a:cubicBezTo>
                  <a:cubicBezTo>
                    <a:pt x="53" y="2"/>
                    <a:pt x="54" y="1"/>
                    <a:pt x="55" y="1"/>
                  </a:cubicBezTo>
                  <a:cubicBezTo>
                    <a:pt x="57" y="1"/>
                    <a:pt x="58" y="2"/>
                    <a:pt x="59" y="3"/>
                  </a:cubicBezTo>
                  <a:cubicBezTo>
                    <a:pt x="61" y="6"/>
                    <a:pt x="63" y="8"/>
                    <a:pt x="66" y="8"/>
                  </a:cubicBezTo>
                  <a:cubicBezTo>
                    <a:pt x="66" y="8"/>
                    <a:pt x="66" y="8"/>
                    <a:pt x="66" y="8"/>
                  </a:cubicBezTo>
                  <a:cubicBezTo>
                    <a:pt x="70" y="8"/>
                    <a:pt x="73" y="6"/>
                    <a:pt x="76" y="3"/>
                  </a:cubicBezTo>
                  <a:cubicBezTo>
                    <a:pt x="78" y="1"/>
                    <a:pt x="81" y="1"/>
                    <a:pt x="82" y="2"/>
                  </a:cubicBezTo>
                  <a:cubicBezTo>
                    <a:pt x="84" y="4"/>
                    <a:pt x="85" y="7"/>
                    <a:pt x="83" y="9"/>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7651236" y="3928628"/>
            <a:ext cx="344403" cy="328462"/>
            <a:chOff x="7651236" y="3928628"/>
            <a:chExt cx="344403" cy="328462"/>
          </a:xfrm>
        </p:grpSpPr>
        <p:sp>
          <p:nvSpPr>
            <p:cNvPr id="33" name="AutoShape 33"/>
            <p:cNvSpPr/>
            <p:nvPr/>
          </p:nvSpPr>
          <p:spPr>
            <a:xfrm>
              <a:off x="7745966" y="3928628"/>
              <a:ext cx="154998" cy="155673"/>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7651236" y="4108554"/>
              <a:ext cx="344403" cy="14853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Freeform 35"/>
          <p:cNvSpPr/>
          <p:nvPr/>
        </p:nvSpPr>
        <p:spPr>
          <a:xfrm>
            <a:off x="6062881" y="4755632"/>
            <a:ext cx="214971" cy="357102"/>
          </a:xfrm>
          <a:custGeom>
            <a:rect l="l" t="t" r="r" b="b"/>
            <a:pathLst>
              <a:path w="130" h="221">
                <a:moveTo>
                  <a:pt x="73" y="98"/>
                </a:moveTo>
                <a:cubicBezTo>
                  <a:pt x="95" y="103"/>
                  <a:pt x="110" y="109"/>
                  <a:pt x="118" y="116"/>
                </a:cubicBezTo>
                <a:cubicBezTo>
                  <a:pt x="126" y="124"/>
                  <a:pt x="130" y="135"/>
                  <a:pt x="130" y="149"/>
                </a:cubicBezTo>
                <a:cubicBezTo>
                  <a:pt x="130" y="163"/>
                  <a:pt x="125" y="175"/>
                  <a:pt x="115" y="186"/>
                </a:cubicBezTo>
                <a:cubicBezTo>
                  <a:pt x="105" y="196"/>
                  <a:pt x="91" y="202"/>
                  <a:pt x="73" y="203"/>
                </a:cubicBezTo>
                <a:cubicBezTo>
                  <a:pt x="73" y="222"/>
                  <a:pt x="73" y="222"/>
                  <a:pt x="73" y="222"/>
                </a:cubicBezTo>
                <a:cubicBezTo>
                  <a:pt x="58" y="222"/>
                  <a:pt x="58" y="222"/>
                  <a:pt x="58" y="222"/>
                </a:cubicBezTo>
                <a:cubicBezTo>
                  <a:pt x="58" y="203"/>
                  <a:pt x="58" y="203"/>
                  <a:pt x="58" y="203"/>
                </a:cubicBezTo>
                <a:cubicBezTo>
                  <a:pt x="22" y="200"/>
                  <a:pt x="2" y="182"/>
                  <a:pt x="0" y="150"/>
                </a:cubicBezTo>
                <a:cubicBezTo>
                  <a:pt x="26" y="150"/>
                  <a:pt x="26" y="150"/>
                  <a:pt x="26" y="150"/>
                </a:cubicBezTo>
                <a:cubicBezTo>
                  <a:pt x="28" y="170"/>
                  <a:pt x="39" y="182"/>
                  <a:pt x="58" y="185"/>
                </a:cubicBezTo>
                <a:cubicBezTo>
                  <a:pt x="58" y="117"/>
                  <a:pt x="58" y="117"/>
                  <a:pt x="58" y="117"/>
                </a:cubicBezTo>
                <a:cubicBezTo>
                  <a:pt x="22" y="110"/>
                  <a:pt x="4" y="94"/>
                  <a:pt x="4" y="69"/>
                </a:cubicBezTo>
                <a:cubicBezTo>
                  <a:pt x="4" y="54"/>
                  <a:pt x="9" y="43"/>
                  <a:pt x="19" y="34"/>
                </a:cubicBezTo>
                <a:cubicBezTo>
                  <a:pt x="28" y="25"/>
                  <a:pt x="42" y="20"/>
                  <a:pt x="58" y="19"/>
                </a:cubicBezTo>
                <a:cubicBezTo>
                  <a:pt x="58" y="0"/>
                  <a:pt x="58" y="0"/>
                  <a:pt x="58" y="0"/>
                </a:cubicBezTo>
                <a:cubicBezTo>
                  <a:pt x="73" y="0"/>
                  <a:pt x="73" y="0"/>
                  <a:pt x="73" y="0"/>
                </a:cubicBezTo>
                <a:cubicBezTo>
                  <a:pt x="73" y="19"/>
                  <a:pt x="73" y="19"/>
                  <a:pt x="73" y="19"/>
                </a:cubicBezTo>
                <a:cubicBezTo>
                  <a:pt x="105" y="21"/>
                  <a:pt x="122" y="35"/>
                  <a:pt x="125" y="63"/>
                </a:cubicBezTo>
                <a:cubicBezTo>
                  <a:pt x="99" y="63"/>
                  <a:pt x="99" y="63"/>
                  <a:pt x="99" y="63"/>
                </a:cubicBezTo>
                <a:cubicBezTo>
                  <a:pt x="98" y="48"/>
                  <a:pt x="89" y="39"/>
                  <a:pt x="73" y="37"/>
                </a:cubicBezTo>
                <a:lnTo>
                  <a:pt x="73" y="98"/>
                </a:lnTo>
                <a:close/>
                <a:moveTo>
                  <a:pt x="58" y="96"/>
                </a:moveTo>
                <a:cubicBezTo>
                  <a:pt x="58" y="37"/>
                  <a:pt x="58" y="37"/>
                  <a:pt x="58" y="37"/>
                </a:cubicBezTo>
                <a:cubicBezTo>
                  <a:pt x="39" y="40"/>
                  <a:pt x="30" y="50"/>
                  <a:pt x="30" y="67"/>
                </a:cubicBezTo>
                <a:cubicBezTo>
                  <a:pt x="30" y="76"/>
                  <a:pt x="33" y="82"/>
                  <a:pt x="38" y="86"/>
                </a:cubicBezTo>
                <a:cubicBezTo>
                  <a:pt x="43" y="91"/>
                  <a:pt x="50" y="94"/>
                  <a:pt x="58" y="96"/>
                </a:cubicBezTo>
                <a:close/>
                <a:moveTo>
                  <a:pt x="73" y="185"/>
                </a:moveTo>
                <a:cubicBezTo>
                  <a:pt x="93" y="182"/>
                  <a:pt x="104" y="171"/>
                  <a:pt x="104" y="150"/>
                </a:cubicBezTo>
                <a:cubicBezTo>
                  <a:pt x="104" y="142"/>
                  <a:pt x="102" y="135"/>
                  <a:pt x="97" y="131"/>
                </a:cubicBezTo>
                <a:cubicBezTo>
                  <a:pt x="93" y="126"/>
                  <a:pt x="85" y="122"/>
                  <a:pt x="73" y="120"/>
                </a:cubicBezTo>
                <a:lnTo>
                  <a:pt x="73" y="185"/>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263213" y="5550384"/>
            <a:ext cx="379450" cy="380033"/>
          </a:xfrm>
          <a:custGeom>
            <a:rect l="l" t="t" r="r" b="b"/>
            <a:pathLst>
              <a:path w="311" h="312">
                <a:moveTo>
                  <a:pt x="281" y="130"/>
                </a:moveTo>
                <a:cubicBezTo>
                  <a:pt x="311" y="116"/>
                  <a:pt x="311" y="116"/>
                  <a:pt x="311" y="116"/>
                </a:cubicBezTo>
                <a:cubicBezTo>
                  <a:pt x="294" y="75"/>
                  <a:pt x="294" y="75"/>
                  <a:pt x="294" y="75"/>
                </a:cubicBezTo>
                <a:cubicBezTo>
                  <a:pt x="263" y="86"/>
                  <a:pt x="263" y="86"/>
                  <a:pt x="263" y="86"/>
                </a:cubicBezTo>
                <a:cubicBezTo>
                  <a:pt x="253" y="71"/>
                  <a:pt x="240" y="58"/>
                  <a:pt x="226" y="48"/>
                </a:cubicBezTo>
                <a:cubicBezTo>
                  <a:pt x="237" y="17"/>
                  <a:pt x="237" y="17"/>
                  <a:pt x="237" y="17"/>
                </a:cubicBezTo>
                <a:cubicBezTo>
                  <a:pt x="197" y="0"/>
                  <a:pt x="197" y="0"/>
                  <a:pt x="197" y="0"/>
                </a:cubicBezTo>
                <a:cubicBezTo>
                  <a:pt x="183" y="30"/>
                  <a:pt x="183" y="30"/>
                  <a:pt x="183" y="30"/>
                </a:cubicBezTo>
                <a:cubicBezTo>
                  <a:pt x="165" y="27"/>
                  <a:pt x="147" y="26"/>
                  <a:pt x="129" y="30"/>
                </a:cubicBezTo>
                <a:cubicBezTo>
                  <a:pt x="115" y="0"/>
                  <a:pt x="115" y="0"/>
                  <a:pt x="115" y="0"/>
                </a:cubicBezTo>
                <a:cubicBezTo>
                  <a:pt x="75" y="17"/>
                  <a:pt x="75" y="17"/>
                  <a:pt x="75" y="17"/>
                </a:cubicBezTo>
                <a:cubicBezTo>
                  <a:pt x="86" y="48"/>
                  <a:pt x="86" y="48"/>
                  <a:pt x="86" y="48"/>
                </a:cubicBezTo>
                <a:cubicBezTo>
                  <a:pt x="70" y="58"/>
                  <a:pt x="58" y="71"/>
                  <a:pt x="48" y="85"/>
                </a:cubicBezTo>
                <a:cubicBezTo>
                  <a:pt x="17" y="74"/>
                  <a:pt x="17" y="74"/>
                  <a:pt x="17" y="74"/>
                </a:cubicBezTo>
                <a:cubicBezTo>
                  <a:pt x="0" y="114"/>
                  <a:pt x="0" y="114"/>
                  <a:pt x="0" y="114"/>
                </a:cubicBezTo>
                <a:cubicBezTo>
                  <a:pt x="30" y="129"/>
                  <a:pt x="30" y="129"/>
                  <a:pt x="30" y="129"/>
                </a:cubicBezTo>
                <a:cubicBezTo>
                  <a:pt x="26" y="146"/>
                  <a:pt x="26" y="164"/>
                  <a:pt x="30" y="182"/>
                </a:cubicBezTo>
                <a:cubicBezTo>
                  <a:pt x="0" y="196"/>
                  <a:pt x="0" y="196"/>
                  <a:pt x="0" y="196"/>
                </a:cubicBezTo>
                <a:cubicBezTo>
                  <a:pt x="16" y="236"/>
                  <a:pt x="16" y="236"/>
                  <a:pt x="16" y="236"/>
                </a:cubicBezTo>
                <a:cubicBezTo>
                  <a:pt x="47" y="225"/>
                  <a:pt x="47" y="225"/>
                  <a:pt x="47" y="225"/>
                </a:cubicBezTo>
                <a:cubicBezTo>
                  <a:pt x="57" y="241"/>
                  <a:pt x="70" y="253"/>
                  <a:pt x="85" y="263"/>
                </a:cubicBezTo>
                <a:cubicBezTo>
                  <a:pt x="73" y="294"/>
                  <a:pt x="73" y="294"/>
                  <a:pt x="73" y="294"/>
                </a:cubicBezTo>
                <a:cubicBezTo>
                  <a:pt x="114" y="311"/>
                  <a:pt x="114" y="311"/>
                  <a:pt x="114" y="311"/>
                </a:cubicBezTo>
                <a:cubicBezTo>
                  <a:pt x="128" y="281"/>
                  <a:pt x="128" y="281"/>
                  <a:pt x="128" y="281"/>
                </a:cubicBezTo>
                <a:cubicBezTo>
                  <a:pt x="145" y="285"/>
                  <a:pt x="163" y="285"/>
                  <a:pt x="181" y="282"/>
                </a:cubicBezTo>
                <a:cubicBezTo>
                  <a:pt x="195" y="312"/>
                  <a:pt x="195" y="312"/>
                  <a:pt x="195" y="312"/>
                </a:cubicBezTo>
                <a:cubicBezTo>
                  <a:pt x="236" y="295"/>
                  <a:pt x="236" y="295"/>
                  <a:pt x="236" y="295"/>
                </a:cubicBezTo>
                <a:cubicBezTo>
                  <a:pt x="225" y="264"/>
                  <a:pt x="225" y="264"/>
                  <a:pt x="225" y="264"/>
                </a:cubicBezTo>
                <a:cubicBezTo>
                  <a:pt x="240" y="254"/>
                  <a:pt x="253" y="241"/>
                  <a:pt x="263" y="226"/>
                </a:cubicBezTo>
                <a:cubicBezTo>
                  <a:pt x="294" y="238"/>
                  <a:pt x="294" y="238"/>
                  <a:pt x="294" y="238"/>
                </a:cubicBezTo>
                <a:cubicBezTo>
                  <a:pt x="311" y="197"/>
                  <a:pt x="311" y="197"/>
                  <a:pt x="311" y="197"/>
                </a:cubicBezTo>
                <a:cubicBezTo>
                  <a:pt x="281" y="183"/>
                  <a:pt x="281" y="183"/>
                  <a:pt x="281" y="183"/>
                </a:cubicBezTo>
                <a:cubicBezTo>
                  <a:pt x="285" y="166"/>
                  <a:pt x="285" y="148"/>
                  <a:pt x="281" y="130"/>
                </a:cubicBezTo>
                <a:close/>
                <a:moveTo>
                  <a:pt x="155" y="254"/>
                </a:moveTo>
                <a:cubicBezTo>
                  <a:pt x="101" y="254"/>
                  <a:pt x="57" y="210"/>
                  <a:pt x="57" y="156"/>
                </a:cubicBezTo>
                <a:cubicBezTo>
                  <a:pt x="57" y="101"/>
                  <a:pt x="101" y="57"/>
                  <a:pt x="155" y="57"/>
                </a:cubicBezTo>
                <a:cubicBezTo>
                  <a:pt x="210" y="57"/>
                  <a:pt x="254" y="101"/>
                  <a:pt x="254" y="156"/>
                </a:cubicBezTo>
                <a:cubicBezTo>
                  <a:pt x="254" y="210"/>
                  <a:pt x="210" y="254"/>
                  <a:pt x="155" y="254"/>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数据类型与操作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Python内置了文件读写功能，可以轻松地打开、读取、写入文件。</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支持文本文件和二进制文件的读写，以及文件的追加、覆盖等操作。</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对于数据处理，Python提供了诸如pandas等强大的数据处理库，可以实现数据的清洗、转换、合并等操作。</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9897" r="1989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24143" r="24143"/>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文件读写与数据处理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174" b="117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数据可视化基础</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Python拥有matplotlib、seaborn等数据可视化库，可以实现各种图表和图形的绘制。</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数据可视化可以帮助我们更直观地理解数据，发现数据中的规律和趋势。</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通过数据可视化，我们可以将处理后的数据以图表的形式展示出来，为后续的机器学习和数据挖掘提供直观的依据。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数据挖掘技术与应用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59" r="30259"/>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数据挖掘定义</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数据挖掘是从大量数据中提取出有用信息和知识的过程，涉及统计学、计算机、数学、数据科学等学科。</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数据挖掘任务</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数据挖掘的主要任务包括分类、聚类、关联规则挖掘、预测等。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数据挖掘流程</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数据挖掘流程包括数据收集、数据预处理、特征提取与选择、模型构建与评估等步骤。</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0" y="3232150"/>
            <a:ext cx="12192000" cy="36258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08081"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98856"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89631" y="1698593"/>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82025"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408081"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数据清洗是去除重复、无效、错误数据的过程，保证数据质量。</a:t>
            </a:r>
          </a:p>
        </p:txBody>
      </p:sp>
      <p:sp>
        <p:nvSpPr>
          <p:cNvPr id="8" name="TextBox 8"/>
          <p:cNvSpPr txBox="1"/>
          <p:nvPr/>
        </p:nvSpPr>
        <p:spPr>
          <a:xfrm>
            <a:off x="3798856"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数据集成是将多个数据源合并成一个统一的数据集，解决数据不一致性问题。</a:t>
            </a:r>
          </a:p>
        </p:txBody>
      </p:sp>
      <p:sp>
        <p:nvSpPr>
          <p:cNvPr id="9" name="TextBox 9"/>
          <p:cNvSpPr txBox="1"/>
          <p:nvPr/>
        </p:nvSpPr>
        <p:spPr>
          <a:xfrm>
            <a:off x="6189631"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数据变换是通过数学方法将数据转换成适合挖掘的形式，如归一化、标准化等。</a:t>
            </a:r>
          </a:p>
        </p:txBody>
      </p:sp>
      <p:sp>
        <p:nvSpPr>
          <p:cNvPr id="10" name="TextBox 10"/>
          <p:cNvSpPr txBox="1"/>
          <p:nvPr/>
        </p:nvSpPr>
        <p:spPr>
          <a:xfrm>
            <a:off x="8582025"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数据规约是通过降低数据集维度或压缩数据量来减少计算复杂度和提高挖掘效率。</a:t>
            </a:r>
          </a:p>
        </p:txBody>
      </p:sp>
      <p:sp>
        <p:nvSpPr>
          <p:cNvPr id="11" name="TextBox 11"/>
          <p:cNvSpPr txBox="1"/>
          <p:nvPr/>
        </p:nvSpPr>
        <p:spPr>
          <a:xfrm>
            <a:off x="140808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数据清洗</a:t>
            </a:r>
          </a:p>
        </p:txBody>
      </p:sp>
      <p:sp>
        <p:nvSpPr>
          <p:cNvPr id="12" name="TextBox 12"/>
          <p:cNvSpPr txBox="1"/>
          <p:nvPr/>
        </p:nvSpPr>
        <p:spPr>
          <a:xfrm>
            <a:off x="3798856"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数据集成</a:t>
            </a:r>
          </a:p>
        </p:txBody>
      </p:sp>
      <p:sp>
        <p:nvSpPr>
          <p:cNvPr id="13" name="TextBox 13"/>
          <p:cNvSpPr txBox="1"/>
          <p:nvPr/>
        </p:nvSpPr>
        <p:spPr>
          <a:xfrm>
            <a:off x="618963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数据变换</a:t>
            </a:r>
          </a:p>
        </p:txBody>
      </p:sp>
      <p:sp>
        <p:nvSpPr>
          <p:cNvPr id="14" name="TextBox 14"/>
          <p:cNvSpPr txBox="1"/>
          <p:nvPr/>
        </p:nvSpPr>
        <p:spPr>
          <a:xfrm>
            <a:off x="8582025"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数据规约</a:t>
            </a:r>
          </a:p>
        </p:txBody>
      </p:sp>
      <p:pic>
        <p:nvPicPr>
          <p:cNvPr id="15" name="Picture 15"/>
          <p:cNvPicPr>
            <a:picLocks noChangeAspect="1"/>
          </p:cNvPicPr>
          <p:nvPr/>
        </p:nvPicPr>
        <p:blipFill>
          <a:blip r:embed="rId2"/>
          <a:srcRect l="13375" r="13375"/>
          <a:stretch>
            <a:fillRect/>
          </a:stretch>
        </p:blipFill>
        <p:spPr>
          <a:xfrm>
            <a:off x="1408081" y="1897094"/>
            <a:ext cx="2133600" cy="2133600"/>
          </a:xfrm>
          <a:prstGeom prst="rect">
            <a:avLst/>
          </a:prstGeom>
        </p:spPr>
      </p:pic>
      <p:pic>
        <p:nvPicPr>
          <p:cNvPr id="16" name="Picture 16"/>
          <p:cNvPicPr>
            <a:picLocks noChangeAspect="1"/>
          </p:cNvPicPr>
          <p:nvPr/>
        </p:nvPicPr>
        <p:blipFill>
          <a:blip r:embed="rId3"/>
          <a:srcRect l="16667" r="16667"/>
          <a:stretch>
            <a:fillRect/>
          </a:stretch>
        </p:blipFill>
        <p:spPr>
          <a:xfrm>
            <a:off x="3798856" y="1897094"/>
            <a:ext cx="2133600" cy="2133600"/>
          </a:xfrm>
          <a:prstGeom prst="rect">
            <a:avLst/>
          </a:prstGeom>
        </p:spPr>
      </p:pic>
      <p:pic>
        <p:nvPicPr>
          <p:cNvPr id="17" name="Picture 17"/>
          <p:cNvPicPr>
            <a:picLocks noChangeAspect="1"/>
          </p:cNvPicPr>
          <p:nvPr/>
        </p:nvPicPr>
        <p:blipFill>
          <a:blip r:embed="rId4"/>
          <a:srcRect l="12500" r="12500"/>
          <a:stretch>
            <a:fillRect/>
          </a:stretch>
        </p:blipFill>
        <p:spPr>
          <a:xfrm>
            <a:off x="6189630" y="1897094"/>
            <a:ext cx="2133600" cy="2133600"/>
          </a:xfrm>
          <a:prstGeom prst="rect">
            <a:avLst/>
          </a:prstGeom>
        </p:spPr>
      </p:pic>
      <p:pic>
        <p:nvPicPr>
          <p:cNvPr id="18" name="Picture 18"/>
          <p:cNvPicPr>
            <a:picLocks noChangeAspect="1"/>
          </p:cNvPicPr>
          <p:nvPr/>
        </p:nvPicPr>
        <p:blipFill>
          <a:blip r:embed="rId5"/>
          <a:srcRect l="30167" r="30167"/>
          <a:stretch>
            <a:fillRect/>
          </a:stretch>
        </p:blipFill>
        <p:spPr>
          <a:xfrm>
            <a:off x="8582025" y="1897094"/>
            <a:ext cx="2133600" cy="2133600"/>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数据预处理技术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特征提取是从原始数据中提取出对挖掘任务有用的特征，如文本处理中的词袋模型、TF-IDF等。</a:t>
            </a:r>
          </a:p>
        </p:txBody>
      </p:sp>
      <p:pic>
        <p:nvPicPr>
          <p:cNvPr id="6" name="Picture 6"/>
          <p:cNvPicPr>
            <a:picLocks noChangeAspect="1"/>
          </p:cNvPicPr>
          <p:nvPr/>
        </p:nvPicPr>
        <p:blipFill>
          <a:blip r:embed="rId2"/>
          <a:srcRect l="18750" r="18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特征提取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特征选择是从提取的特征中选择出对模型训练有重要影响的特征，降低模型复杂度并提高模型性能。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特征选择</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降维技术是通过线性或非线性方法将高维数据映射到低维空间，便于可视化和计算。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降维技术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特征提取与选择方法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分类算法概述</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分类算法是通过对已知类别样本的学习，建立分类模型对未知样本进行类别预测的方法。</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常见分类算法</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常见分类算法包括决策树、朴素贝叶斯、逻辑回归、支持向量机等。</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分类算法评估指标</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分类算法评估指标包括准确率、精确率、召回率、F1值等，用于评估模型性能。</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分类算法应用案例</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分类算法在各个领域都有广泛应用，如垃圾邮件识别、信用评分、医疗诊断等。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分类算法原理及应用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机器学习算法原理及实践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通过训练数据自动寻找规律，并应用于新数据的算法和模型。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机器学习的定义</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监督学习、无监督学习、半监督学习、强化学习等。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机器学习的分类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图像识别、语音识别、自然语言处理、推荐系统等。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机器学习的应用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机器学习概述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监督学习的定义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通过已知输入和输出数据进行训练，以预测新数据的输出。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常见的监督学习算法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线性回归、逻辑回归、支持向量机、决策树、随机森林等。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监督学习实践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数据预处理、特征选择、模型训练、评估与优化等。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监督学习算法原理及实践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https://d.book118.com/036034034204010042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2024-09-10T09:15:26.861</cp:lastPrinted>
  <dcterms:created xsi:type="dcterms:W3CDTF">2024-09-10T01:15:26Z</dcterms:created>
  <dcterms:modified xsi:type="dcterms:W3CDTF">2024-09-10T01:15:28Z</dcterms:modified>
</cp:coreProperties>
</file>