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3219503-4163-48AA-85CB-C6D0E37FF8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DD53F1-C731-4BEB-B021-63F0DE4352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7610C40-40DF-44BE-9312-E4DC523252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A2D9772-C65F-4335-890D-E7CA2858D7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900C752-35AE-4769-9242-C7DF735925F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76FA36F-A00A-42EB-941D-4CB2A012BB9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70C3435-6F96-4AF3-9A0C-FC7CFF38E51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812B2B-E4DB-44D4-8413-621D382112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9AA29F-899C-4266-95B1-FF87D0C163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665B06-2419-46D6-838C-C1420B9E8E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83D170-27DF-4025-B0E2-2A5AED8880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 Id="rId6"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6041111040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贷款业务的核算教学课件</a:t>
            </a:r>
          </a:p>
        </p:txBody>
      </p:sp>
      <p:sp>
        <p:nvSpPr>
          <p:cNvPr id="6" name="AutoShape 6"/>
          <p:cNvSpPr/>
          <p:nvPr/>
        </p:nvSpPr>
        <p:spPr>
          <a:xfrm>
            <a:off x="9364826" y="32926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贷款业务概述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贷款业务的会计核算</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贷款业务的税务处理</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贷款业务的监管与合规</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案例分析与实践操作</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贷款业务概述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贷款业务的定义与分类</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贷款业务是指银行或其他金融机构向借款人提供资金支持的一种金融服务。根据不同的标准，贷款可以分为多种类型，如短期贷款、中长期贷款、消费贷款、经营贷款等。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贷款的定义与分类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8594" r="1859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贷款业务的基本流程</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贷款业务的基本流程包括客户申请、受理与调查、审查与审批、签订合同、发放贷款、贷后管理等环节。其中，审查与审批是核心环节，需要对借款人的信用状况、还款能力等进行全面评估。</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贷款业务的基本流程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贷款业务的风险与控制</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贷款业务面临的主要风险包括信用风险、市场风险和操作风险等。为了控制风险，银行需要建立完善的风险管理体系，制定风险管理政策和程序，加强内部控制和监督，同时采取多种风险管理技术与方法，确保业务的安全稳健运行。</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贷款业务的风险与控制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贷款业务的会计核算</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085" r="16085"/>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2863" r="12863"/>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21969" r="21969"/>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4256" r="14256"/>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贷款业务的会计科目设置</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用于核算企业发放的短期贷款，期限通常不超过1年。</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用于核算企业发放的中长期贷款，期限通常超过1年。</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用于核算企业发放的以抵押品为担保的贷款。</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用于核算企业发放的以质押品为担保的贷款。</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短期贷款</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中长期贷款</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抵押贷款</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质押贷款</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720" r="2572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借记“短期贷款”或“中长期贷款”科目，贷记“吸收存款”科目。</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发放贷款</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借记“应收利息”科目，贷记“利息收入”科目。</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收取利息</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借记“吸收存款”科目，贷记“短期贷款”或“中长期贷款”科目。</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收回本金</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根据贷款五级分类，计提相应的贷款损失准备，借记“资产减值损失”科目，贷记“贷款损失准备”科目。</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贷款损失准备</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贷款业务的会计分录处理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rot="2700000">
            <a:off x="4679004" y="2401236"/>
            <a:ext cx="2799547" cy="2789959"/>
          </a:xfrm>
          <a:prstGeom prst="rect">
            <a:avLst/>
          </a:prstGeom>
          <a:solidFill>
            <a:schemeClr val="lt1">
              <a:alpha val="51000"/>
            </a:schemeClr>
          </a:solidFill>
          <a:ln w="28575">
            <a:solidFill>
              <a:schemeClr val="accent2">
                <a:alpha val="51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TextBox 3"/>
          <p:cNvSpPr txBox="1"/>
          <p:nvPr/>
        </p:nvSpPr>
        <p:spPr>
          <a:xfrm>
            <a:off x="575049" y="2110528"/>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在资产负债表中，短期贷款和中长期贷款分别列示在流动资产和非流动资产中。</a:t>
            </a:r>
          </a:p>
        </p:txBody>
      </p:sp>
      <p:pic>
        <p:nvPicPr>
          <p:cNvPr id="4" name="Picture 4"/>
          <p:cNvPicPr>
            <a:picLocks noChangeAspect="1"/>
          </p:cNvPicPr>
          <p:nvPr/>
        </p:nvPicPr>
        <p:blipFill>
          <a:blip r:embed="rId2"/>
          <a:srcRect l="15083" r="15083"/>
          <a:stretch>
            <a:fillRect/>
          </a:stretch>
        </p:blipFill>
        <p:spPr>
          <a:xfrm>
            <a:off x="4284507" y="2196060"/>
            <a:ext cx="1219200" cy="1219200"/>
          </a:xfrm>
          <a:prstGeom prst="roundRect">
            <a:avLst/>
          </a:prstGeom>
          <a:ln w="19050">
            <a:solidFill>
              <a:schemeClr val="accent1"/>
            </a:solidFill>
            <a:prstDash val="solid"/>
          </a:ln>
        </p:spPr>
      </p:pic>
      <p:pic>
        <p:nvPicPr>
          <p:cNvPr id="5" name="Picture 5"/>
          <p:cNvPicPr>
            <a:picLocks noChangeAspect="1"/>
          </p:cNvPicPr>
          <p:nvPr/>
        </p:nvPicPr>
        <p:blipFill>
          <a:blip r:embed="rId3"/>
          <a:srcRect l="16208" r="16208"/>
          <a:stretch>
            <a:fillRect/>
          </a:stretch>
        </p:blipFill>
        <p:spPr>
          <a:xfrm>
            <a:off x="6641641" y="2196060"/>
            <a:ext cx="1219200" cy="1219200"/>
          </a:xfrm>
          <a:prstGeom prst="roundRect">
            <a:avLst/>
          </a:prstGeom>
          <a:ln w="19050">
            <a:solidFill>
              <a:schemeClr val="accent1"/>
            </a:solidFill>
            <a:prstDash val="solid"/>
          </a:ln>
        </p:spPr>
      </p:pic>
      <p:pic>
        <p:nvPicPr>
          <p:cNvPr id="6" name="Picture 6"/>
          <p:cNvPicPr>
            <a:picLocks noChangeAspect="1"/>
          </p:cNvPicPr>
          <p:nvPr/>
        </p:nvPicPr>
        <p:blipFill>
          <a:blip r:embed="rId4"/>
          <a:stretch>
            <a:fillRect/>
          </a:stretch>
        </p:blipFill>
        <p:spPr>
          <a:xfrm>
            <a:off x="4284507" y="4288263"/>
            <a:ext cx="1219200" cy="1219200"/>
          </a:xfrm>
          <a:prstGeom prst="roundRect">
            <a:avLst/>
          </a:prstGeom>
          <a:ln w="19050">
            <a:solidFill>
              <a:schemeClr val="accent1"/>
            </a:solidFill>
            <a:prstDash val="solid"/>
          </a:ln>
        </p:spPr>
      </p:pic>
      <p:pic>
        <p:nvPicPr>
          <p:cNvPr id="7" name="Picture 7"/>
          <p:cNvPicPr>
            <a:picLocks noChangeAspect="1"/>
          </p:cNvPicPr>
          <p:nvPr/>
        </p:nvPicPr>
        <p:blipFill>
          <a:blip r:embed="rId5"/>
          <a:stretch>
            <a:fillRect/>
          </a:stretch>
        </p:blipFill>
        <p:spPr>
          <a:xfrm>
            <a:off x="6641641" y="4288263"/>
            <a:ext cx="1219200" cy="1219200"/>
          </a:xfrm>
          <a:prstGeom prst="roundRect">
            <a:avLst/>
          </a:prstGeom>
          <a:ln w="19050">
            <a:solidFill>
              <a:schemeClr val="accent1"/>
            </a:solidFill>
            <a:prstDash val="solid"/>
          </a:ln>
        </p:spPr>
      </p:pic>
      <p:sp>
        <p:nvSpPr>
          <p:cNvPr id="8" name="TextBox 8"/>
          <p:cNvSpPr txBox="1"/>
          <p:nvPr/>
        </p:nvSpPr>
        <p:spPr>
          <a:xfrm>
            <a:off x="653186" y="4288263"/>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在现金流量表中，收到的短期和中长期贷款利息分别列示在经营活动现金流量表中。</a:t>
            </a:r>
          </a:p>
        </p:txBody>
      </p:sp>
      <p:sp>
        <p:nvSpPr>
          <p:cNvPr id="9" name="TextBox 9"/>
          <p:cNvSpPr txBox="1"/>
          <p:nvPr/>
        </p:nvSpPr>
        <p:spPr>
          <a:xfrm>
            <a:off x="8123483" y="2110528"/>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在利润表中，利息收入和相应的支出分别列示在营业收入和其他业务成本中。</a:t>
            </a:r>
          </a:p>
        </p:txBody>
      </p:sp>
      <p:sp>
        <p:nvSpPr>
          <p:cNvPr id="10" name="TextBox 10"/>
          <p:cNvSpPr txBox="1"/>
          <p:nvPr/>
        </p:nvSpPr>
        <p:spPr>
          <a:xfrm>
            <a:off x="8191168" y="4288263"/>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在所有者权益变动表中，计提的贷款损失准备和转回的贷款损失准备分别列示在资产减值损失和资产减值恢复中。</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贷款业务的财务报表披露</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贷款业务的税务处理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520" b="252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贷款业务的增值税处理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贷款服务增值税处理</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贷款服务属于金融服务，应按照6%的税率计算增值税销项税额。</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利息收入增值税处理</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贷款利息收入属于贷款服务的增值部分，应按照6%的税率计算增值税销项税额。</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进项税额抵扣</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贷款服务过程中发生的进项税额，如购买固定资产、支付工资等，可以按规定进行抵扣。</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https://d.book118.com/036041111040010100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2024-09-24T03:18:06.303</cp:lastPrinted>
  <dcterms:created xsi:type="dcterms:W3CDTF">2024-09-23T19:18:06Z</dcterms:created>
  <dcterms:modified xsi:type="dcterms:W3CDTF">2024-09-23T19:18:08Z</dcterms:modified>
</cp:coreProperties>
</file>