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1EECC-EFEC-49BD-87D7-E32E8096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589B3-65A9-4144-95EC-43EFCAA94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4CFD9-C614-4A6F-BC70-881566CD0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9470D-C8CE-4A97-8B4D-62CFA2529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4E5433-064B-4992-B07C-76862AEF5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512E6-6DF6-4C63-AF48-2A21D0BAB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83866-7B72-4891-AFFA-B6A145A8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58D48-74B8-4F51-AF98-780EEAD6F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BCC72-DCB5-4EC6-8863-92C9AD5DA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A5717-ACE6-4B51-AA76-23849084F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ABEEC-3939-470D-878A-5EA853A5E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223013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737926" y="1948238"/>
            <a:ext cx="5273040" cy="161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47"/>
              </a:lnSpc>
            </a:pPr>
            <a:endParaRPr lang="Arial" altLang="Arial" sz="100"/>
          </a:p>
          <a:p>
            <a:pPr marL="15986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半自动血凝仪行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5100"/>
          </a:p>
          <a:p>
            <a:pPr marL="12700" algn="l" rtl="0" eaLnBrk="0">
              <a:lnSpc>
                <a:spcPts val="7389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502"/>
            <a:ext cx="3565525" cy="310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4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概述与发展背景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8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场竞争格局分析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2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创新与研发动态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链结构与上下游关系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76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法规与行业标准解读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场前景预测与投资建议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18010" y="465116"/>
            <a:ext cx="6188709" cy="1610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5"/>
              </a:lnSpc>
            </a:pPr>
            <a:endParaRPr lang="Arial" altLang="Arial" sz="100"/>
          </a:p>
          <a:p>
            <a:pPr marL="506117" algn="l" rtl="0" eaLnBrk="0">
              <a:lnSpc>
                <a:spcPct val="86000"/>
              </a:lnSpc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3903627" y="3551497"/>
            <a:ext cx="4391659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8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4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textbox 20"/>
          <p:cNvSpPr/>
          <p:nvPr/>
        </p:nvSpPr>
        <p:spPr>
          <a:xfrm>
            <a:off x="7866415" y="1527228"/>
            <a:ext cx="3123564" cy="404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700"/>
          </a:p>
          <a:p>
            <a:pPr marL="65209" indent="1142" algn="l" rtl="0" eaLnBrk="0">
              <a:lnSpc>
                <a:spcPct val="186000"/>
              </a:lnSpc>
              <a:spcBef>
                <a:spcPts val="63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半自动血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凝仪是一种用于测量血液凝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固时间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的医疗设备，通过检测血液样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本在特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定条件下的凝固过程，为临床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诊断和治疗提供重要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510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17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66161" indent="190" algn="l" rtl="0" eaLnBrk="0">
              <a:lnSpc>
                <a:spcPct val="186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半自动血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凝仪具有测量凝血时间、凝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血因子活性、抗凝药物效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果等功能，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可广泛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应用于医院、实验室、科研机</a:t>
            </a:r>
            <a:endParaRPr lang="Microsoft YaHei" altLang="Microsoft YaHei" sz="1500"/>
          </a:p>
        </p:txBody>
      </p:sp>
      <p:sp>
        <p:nvSpPr>
          <p:cNvPr id="21" name="textbox 21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半自动血凝仪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定义及功能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textbox 42"/>
          <p:cNvSpPr/>
          <p:nvPr/>
        </p:nvSpPr>
        <p:spPr>
          <a:xfrm>
            <a:off x="7918733" y="5764838"/>
            <a:ext cx="939164" cy="231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5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构等领域。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1401292" y="5083106"/>
            <a:ext cx="9357994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38417" algn="l" rtl="0" eaLnBrk="0">
              <a:lnSpc>
                <a:spcPct val="83000"/>
              </a:lnSpc>
            </a:pPr>
            <a:r>
              <a:rPr sz="1500" spc="-1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目前，半自动血凝仪市场已经形成了多个知名品牌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和系列产品，市场竞争激烈，同时行业也在不断进行技术创新</a:t>
            </a:r>
            <a:endParaRPr lang="Microsoft YaHei" altLang="Microsoft YaHei" sz="1500"/>
          </a:p>
          <a:p>
            <a:pPr marL="12700" algn="l" rtl="0" eaLnBrk="0">
              <a:lnSpc>
                <a:spcPts val="2694"/>
              </a:lnSpc>
            </a:pPr>
            <a:r>
              <a:rPr sz="1400" spc="-5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和产品升级</a:t>
            </a:r>
            <a:r>
              <a:rPr sz="1400" spc="-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45" name="textbox 45"/>
          <p:cNvSpPr/>
          <p:nvPr/>
        </p:nvSpPr>
        <p:spPr>
          <a:xfrm>
            <a:off x="1413485" y="2388673"/>
            <a:ext cx="9357994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4224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半自动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血凝仪行业经历了从手动操作到半自动化的发展历程，随着技术的不断进步和市场需求的增长，行业规模</a:t>
            </a:r>
            <a:endParaRPr lang="Microsoft YaHei" altLang="Microsoft YaHei" sz="1500"/>
          </a:p>
          <a:p>
            <a:pPr marL="12700" algn="l" rtl="0" eaLnBrk="0">
              <a:lnSpc>
                <a:spcPts val="2689"/>
              </a:lnSpc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逐渐扩大。</a:t>
            </a:r>
            <a:endParaRPr lang="Microsoft YaHei" altLang="Microsoft YaHei" sz="1400"/>
          </a:p>
        </p:txBody>
      </p:sp>
      <p:sp>
        <p:nvSpPr>
          <p:cNvPr id="46" name="textbox 46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历程及现状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67" name="picture 6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69" name="textbox 69"/>
          <p:cNvSpPr/>
          <p:nvPr/>
        </p:nvSpPr>
        <p:spPr>
          <a:xfrm>
            <a:off x="1414524" y="1630627"/>
            <a:ext cx="104521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9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历程</a:t>
            </a:r>
            <a:endParaRPr lang="Microsoft YaHei" altLang="Microsoft YaHei" sz="2000"/>
          </a:p>
        </p:txBody>
      </p:sp>
      <p:sp>
        <p:nvSpPr>
          <p:cNvPr id="70" name="textbox 70"/>
          <p:cNvSpPr/>
          <p:nvPr/>
        </p:nvSpPr>
        <p:spPr>
          <a:xfrm>
            <a:off x="1402076" y="4350211"/>
            <a:ext cx="534034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" name="picture 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89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29068" algn="l" rtl="0" eaLnBrk="0">
              <a:lnSpc>
                <a:spcPct val="95000"/>
              </a:lnSpc>
              <a:spcBef>
                <a:spcPts val="2"/>
              </a:spcBef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驱动因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endParaRPr lang="Microsoft YaHei" altLang="Microsoft YaHei" sz="1500"/>
          </a:p>
          <a:p>
            <a:pPr marL="229411" algn="l" rtl="0" eaLnBrk="0">
              <a:lnSpc>
                <a:spcPct val="86000"/>
              </a:lnSpc>
              <a:spcBef>
                <a:spcPts val="1505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人口老龄化、慢性疾病发病率上升、</a:t>
            </a:r>
            <a:endParaRPr lang="Microsoft YaHei" altLang="Microsoft YaHei" sz="1300"/>
          </a:p>
          <a:p>
            <a:pPr marL="242269" algn="l" rtl="0" eaLnBrk="0">
              <a:lnSpc>
                <a:spcPts val="2434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医疗卫生政策推动等因素是驱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半自</a:t>
            </a:r>
            <a:endParaRPr lang="Microsoft YaHei" altLang="Microsoft YaHei" sz="1300"/>
          </a:p>
          <a:p>
            <a:pPr marL="229925" algn="l" rtl="0" eaLnBrk="0">
              <a:lnSpc>
                <a:spcPts val="2427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动血凝仪市场需求增长的主要因素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3" name="textbox 73"/>
          <p:cNvSpPr/>
          <p:nvPr/>
        </p:nvSpPr>
        <p:spPr>
          <a:xfrm>
            <a:off x="642878" y="1460739"/>
            <a:ext cx="2905760" cy="1626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99"/>
              </a:lnSpc>
            </a:pPr>
            <a:endParaRPr lang="Arial" altLang="Arial" sz="100"/>
          </a:p>
          <a:p>
            <a:pPr marL="19386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22644" algn="l" rtl="0" eaLnBrk="0">
              <a:lnSpc>
                <a:spcPct val="95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随着医疗水平的提高和人们健康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endParaRPr lang="Microsoft YaHei" altLang="Microsoft YaHei" sz="1300"/>
          </a:p>
          <a:p>
            <a:pPr marL="21786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的增强，对血液检测的需求不断增加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56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半自动血凝仪作为血液检测的重要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9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备之一，市场需求持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续增长。</a:t>
            </a:r>
            <a:endParaRPr lang="Microsoft YaHei" altLang="Microsoft YaHei" sz="1300"/>
          </a:p>
        </p:txBody>
      </p:sp>
      <p:sp>
        <p:nvSpPr>
          <p:cNvPr id="74" name="textbox 74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994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驱动因素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picture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97" name="picture 9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98" name="textbox 98"/>
          <p:cNvSpPr/>
          <p:nvPr/>
        </p:nvSpPr>
        <p:spPr>
          <a:xfrm>
            <a:off x="4157688" y="3550525"/>
            <a:ext cx="3894454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54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800"/>
          </a:p>
        </p:txBody>
      </p:sp>
      <p:pic>
        <p:nvPicPr>
          <p:cNvPr id="99" name="picture 9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01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0" name="textbox 110"/>
          <p:cNvSpPr/>
          <p:nvPr/>
        </p:nvSpPr>
        <p:spPr>
          <a:xfrm>
            <a:off x="4820261" y="1754173"/>
            <a:ext cx="2839085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6595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3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7619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以高速、高效率为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特点，注重用   </a:t>
            </a:r>
            <a:r>
              <a:rPr sz="1500" spc="-1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户体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验和智能化操作，提供个性   </a:t>
            </a:r>
            <a:r>
              <a:rPr sz="1500" spc="-4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化的解决方案</a:t>
            </a:r>
            <a:r>
              <a:rPr sz="1500" spc="-2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1" name="textbox 111"/>
          <p:cNvSpPr/>
          <p:nvPr/>
        </p:nvSpPr>
        <p:spPr>
          <a:xfrm>
            <a:off x="8340446" y="1754173"/>
            <a:ext cx="2764789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5835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4191" algn="l" rtl="0" eaLnBrk="0">
              <a:lnSpc>
                <a:spcPct val="14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强调产品的便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携性和易用性，适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不同规模的实验室和医疗机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构。</a:t>
            </a:r>
            <a:endParaRPr lang="Microsoft YaHei" altLang="Microsoft YaHei" sz="1500"/>
          </a:p>
        </p:txBody>
      </p:sp>
      <p:sp>
        <p:nvSpPr>
          <p:cNvPr id="112" name="textbox 112"/>
          <p:cNvSpPr/>
          <p:nvPr/>
        </p:nvSpPr>
        <p:spPr>
          <a:xfrm>
            <a:off x="1283822" y="1752420"/>
            <a:ext cx="2690495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6023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3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2286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精度、高稳定性的半自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凝仪，拥有先进的检测技术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和丰富的产品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3" name="textbox 113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主要厂商及产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品特点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4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7" name="picture 1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6375273" y="1680424"/>
            <a:ext cx="4481195" cy="1176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9"/>
              </a:lnSpc>
            </a:pPr>
            <a:endParaRPr lang="Arial" altLang="Arial" sz="100"/>
          </a:p>
          <a:p>
            <a:pPr marL="19507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</a:t>
            </a:r>
            <a:endParaRPr lang="Microsoft YaHei" altLang="Microsoft YaHei" sz="20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19901" indent="-7201" algn="l" rtl="0" eaLnBrk="0">
              <a:lnSpc>
                <a:spcPct val="192000"/>
              </a:lnSpc>
              <a:spcBef>
                <a:spcPts val="1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根据最近的市场调研数据，厂商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分别占据市场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的30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%、  25%和15%，其余份额由众多小厂商瓜分。</a:t>
            </a:r>
            <a:endParaRPr lang="Microsoft YaHei" altLang="Microsoft YaHei" sz="1300"/>
          </a:p>
        </p:txBody>
      </p:sp>
      <p:sp>
        <p:nvSpPr>
          <p:cNvPr id="139" name="textbox 139"/>
          <p:cNvSpPr/>
          <p:nvPr/>
        </p:nvSpPr>
        <p:spPr>
          <a:xfrm>
            <a:off x="6375444" y="4198294"/>
            <a:ext cx="4480559" cy="1151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98"/>
              </a:lnSpc>
            </a:pPr>
            <a:endParaRPr lang="Arial" altLang="Arial" sz="100"/>
          </a:p>
          <a:p>
            <a:pPr marL="13964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</a:t>
            </a:r>
            <a:endParaRPr lang="Microsoft YaHei" altLang="Microsoft YaHei" sz="2000"/>
          </a:p>
          <a:p>
            <a:pPr algn="l" rtl="0" eaLnBrk="0">
              <a:lnSpc>
                <a:spcPct val="112000"/>
              </a:lnSpc>
            </a:pPr>
            <a:endParaRPr lang="Arial" altLang="Arial" sz="500"/>
          </a:p>
          <a:p>
            <a:pPr marL="12700" indent="22631" algn="l" rtl="0" eaLnBrk="0">
              <a:lnSpc>
                <a:spcPct val="192000"/>
              </a:lnSpc>
              <a:spcBef>
                <a:spcPts val="6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目前市场上形成了以厂商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为主导的竞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争格局，其中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凭借技术优势和品牌影响力处于领先地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0" name="textbox 140"/>
          <p:cNvSpPr/>
          <p:nvPr/>
        </p:nvSpPr>
        <p:spPr>
          <a:xfrm>
            <a:off x="442263" y="318468"/>
            <a:ext cx="4218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994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2" name="picture 1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63" name="textbox 163"/>
          <p:cNvSpPr/>
          <p:nvPr/>
        </p:nvSpPr>
        <p:spPr>
          <a:xfrm>
            <a:off x="877239" y="1590172"/>
            <a:ext cx="5321300" cy="950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94"/>
              </a:lnSpc>
            </a:pPr>
            <a:endParaRPr lang="Arial" altLang="Arial" sz="100"/>
          </a:p>
          <a:p>
            <a:pPr marL="26400" algn="l" rtl="0" eaLnBrk="0">
              <a:lnSpc>
                <a:spcPct val="92000"/>
              </a:lnSpc>
            </a:pPr>
            <a:r>
              <a:rPr sz="2300" spc="6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3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通过不断研发创新，提升产品性能和质量，巩固高端市场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位。</a:t>
            </a:r>
            <a:endParaRPr lang="Microsoft YaHei" altLang="Microsoft YaHei" sz="1500"/>
          </a:p>
        </p:txBody>
      </p:sp>
      <p:sp>
        <p:nvSpPr>
          <p:cNvPr id="164" name="textbox 164"/>
          <p:cNvSpPr/>
          <p:nvPr/>
        </p:nvSpPr>
        <p:spPr>
          <a:xfrm>
            <a:off x="801479" y="4124503"/>
            <a:ext cx="4751070" cy="968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94"/>
              </a:lnSpc>
            </a:pPr>
            <a:endParaRPr lang="Arial" altLang="Arial" sz="100"/>
          </a:p>
          <a:p>
            <a:pPr marL="27924" algn="l" rtl="0" eaLnBrk="0">
              <a:lnSpc>
                <a:spcPct val="92000"/>
              </a:lnSpc>
            </a:pPr>
            <a:r>
              <a:rPr sz="2300" spc="6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3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Microsoft YaHei" altLang="Microsoft YaHei" sz="23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加强市场营销和渠道拓展，提高品牌知名度和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场份额。</a:t>
            </a:r>
            <a:endParaRPr lang="Microsoft YaHei" altLang="Microsoft YaHei" sz="1500"/>
          </a:p>
        </p:txBody>
      </p:sp>
      <p:sp>
        <p:nvSpPr>
          <p:cNvPr id="165" name="textbox 165"/>
          <p:cNvSpPr/>
          <p:nvPr/>
        </p:nvSpPr>
        <p:spPr>
          <a:xfrm>
            <a:off x="442263" y="318468"/>
            <a:ext cx="4599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及差异化优势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6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B6FF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8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1554148" y="3696544"/>
            <a:ext cx="6181974" cy="14288"/>
            <a:chExt cx="6181974" cy="14288"/>
          </a:xfrm>
        </p:grpSpPr>
        <p:sp>
          <p:nvSpPr>
            <p:cNvPr id="189" name="path"/>
            <p:cNvSpPr/>
            <p:nvPr/>
          </p:nvSpPr>
          <p:spPr>
            <a:xfrm>
              <a:off x="0" y="7144"/>
              <a:ext cx="6181974" cy="0"/>
            </a:xfrm>
            <a:custGeom>
              <a:rect l="0" t="0" r="0" b="0"/>
              <a:pathLst>
                <a:path w="9735">
                  <a:moveTo>
                    <a:pt x="0" y="0"/>
                  </a:moveTo>
                  <a:lnTo>
                    <a:pt x="9735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0"/>
              <a:ext cx="6181974" cy="14288"/>
            </a:xfrm>
            <a:custGeom>
              <a:rect l="0" t="0" r="0" b="0"/>
              <a:pathLst>
                <a:path w="9735" h="22">
                  <a:moveTo>
                    <a:pt x="0" y="11"/>
                  </a:moveTo>
                  <a:lnTo>
                    <a:pt x="9735" y="11"/>
                  </a:lnTo>
                </a:path>
              </a:pathLst>
            </a:custGeom>
            <a:noFill/>
            <a:ln w="14287" cap="flat">
              <a:solidFill>
                <a:srgbClr val="00B6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2" name="picture 1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2000" y="2146299"/>
            <a:ext cx="4887636" cy="2739225"/>
          </a:xfrm>
          <a:prstGeom prst="rect">
            <a:avLst/>
          </a:prstGeom>
        </p:spPr>
      </p:pic>
      <p:sp>
        <p:nvSpPr>
          <p:cNvPr id="193" name="textbox 193"/>
          <p:cNvSpPr/>
          <p:nvPr/>
        </p:nvSpPr>
        <p:spPr>
          <a:xfrm>
            <a:off x="442263" y="318468"/>
            <a:ext cx="4599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及差异化优势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4" name="textbox 214"/>
          <p:cNvSpPr/>
          <p:nvPr/>
        </p:nvSpPr>
        <p:spPr>
          <a:xfrm>
            <a:off x="6141242" y="2046103"/>
            <a:ext cx="526224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：注重产品的差异化和个性化，满足特定客户的需求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8227929" y="4129306"/>
            <a:ext cx="755905" cy="755904"/>
            <a:chExt cx="755905" cy="755904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755905" cy="755904"/>
            </a:xfrm>
            <a:custGeom>
              <a:rect l="0" t="0" r="0" b="0"/>
              <a:pathLst>
                <a:path w="1190" h="1190">
                  <a:moveTo>
                    <a:pt x="0" y="198"/>
                  </a:moveTo>
                  <a:cubicBezTo>
                    <a:pt x="0" y="88"/>
                    <a:pt x="88" y="0"/>
                    <a:pt x="198" y="0"/>
                  </a:cubicBezTo>
                  <a:lnTo>
                    <a:pt x="198" y="0"/>
                  </a:lnTo>
                  <a:lnTo>
                    <a:pt x="991" y="0"/>
                  </a:lnTo>
                  <a:lnTo>
                    <a:pt x="991" y="0"/>
                  </a:lnTo>
                  <a:lnTo>
                    <a:pt x="991" y="0"/>
                  </a:lnTo>
                  <a:cubicBezTo>
                    <a:pt x="1101" y="0"/>
                    <a:pt x="1190" y="88"/>
                    <a:pt x="1190" y="198"/>
                  </a:cubicBezTo>
                  <a:lnTo>
                    <a:pt x="1190" y="198"/>
                  </a:lnTo>
                  <a:cubicBezTo>
                    <a:pt x="1190" y="198"/>
                    <a:pt x="1190" y="198"/>
                    <a:pt x="1190" y="198"/>
                  </a:cubicBezTo>
                  <a:lnTo>
                    <a:pt x="1190" y="198"/>
                  </a:lnTo>
                  <a:lnTo>
                    <a:pt x="1190" y="991"/>
                  </a:lnTo>
                  <a:lnTo>
                    <a:pt x="1190" y="991"/>
                  </a:lnTo>
                  <a:lnTo>
                    <a:pt x="1190" y="991"/>
                  </a:lnTo>
                  <a:cubicBezTo>
                    <a:pt x="1190" y="1101"/>
                    <a:pt x="1101" y="1190"/>
                    <a:pt x="991" y="1190"/>
                  </a:cubicBezTo>
                  <a:lnTo>
                    <a:pt x="991" y="1190"/>
                  </a:lnTo>
                  <a:lnTo>
                    <a:pt x="198" y="1190"/>
                  </a:lnTo>
                  <a:lnTo>
                    <a:pt x="198" y="1190"/>
                  </a:lnTo>
                  <a:lnTo>
                    <a:pt x="198" y="1190"/>
                  </a:lnTo>
                  <a:cubicBezTo>
                    <a:pt x="88" y="1190"/>
                    <a:pt x="0" y="1101"/>
                    <a:pt x="0" y="991"/>
                  </a:cubicBezTo>
                  <a:lnTo>
                    <a:pt x="0" y="198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96803" y="226604"/>
              <a:ext cx="345033" cy="345033"/>
            </a:xfrm>
            <a:custGeom>
              <a:rect l="0" t="0" r="0" b="0"/>
              <a:pathLst>
                <a:path w="543" h="543">
                  <a:moveTo>
                    <a:pt x="190" y="461"/>
                  </a:moveTo>
                  <a:lnTo>
                    <a:pt x="54" y="461"/>
                  </a:lnTo>
                  <a:lnTo>
                    <a:pt x="54" y="461"/>
                  </a:lnTo>
                  <a:cubicBezTo>
                    <a:pt x="24" y="461"/>
                    <a:pt x="0" y="437"/>
                    <a:pt x="0" y="407"/>
                  </a:cubicBezTo>
                  <a:lnTo>
                    <a:pt x="0" y="407"/>
                  </a:lnTo>
                  <a:lnTo>
                    <a:pt x="0" y="407"/>
                  </a:lnTo>
                  <a:lnTo>
                    <a:pt x="0" y="54"/>
                  </a:lnTo>
                  <a:lnTo>
                    <a:pt x="0" y="54"/>
                  </a:ln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489" y="0"/>
                  </a:lnTo>
                  <a:lnTo>
                    <a:pt x="489" y="0"/>
                  </a:lnTo>
                  <a:cubicBezTo>
                    <a:pt x="519" y="0"/>
                    <a:pt x="543" y="24"/>
                    <a:pt x="543" y="54"/>
                  </a:cubicBezTo>
                  <a:lnTo>
                    <a:pt x="543" y="54"/>
                  </a:lnTo>
                  <a:lnTo>
                    <a:pt x="543" y="54"/>
                  </a:lnTo>
                  <a:lnTo>
                    <a:pt x="543" y="407"/>
                  </a:lnTo>
                  <a:lnTo>
                    <a:pt x="543" y="407"/>
                  </a:lnTo>
                  <a:cubicBezTo>
                    <a:pt x="543" y="437"/>
                    <a:pt x="519" y="461"/>
                    <a:pt x="489" y="461"/>
                  </a:cubicBezTo>
                  <a:lnTo>
                    <a:pt x="489" y="461"/>
                  </a:lnTo>
                  <a:lnTo>
                    <a:pt x="489" y="461"/>
                  </a:lnTo>
                  <a:lnTo>
                    <a:pt x="353" y="461"/>
                  </a:lnTo>
                  <a:lnTo>
                    <a:pt x="461" y="516"/>
                  </a:lnTo>
                  <a:lnTo>
                    <a:pt x="461" y="543"/>
                  </a:lnTo>
                  <a:lnTo>
                    <a:pt x="81" y="543"/>
                  </a:lnTo>
                  <a:lnTo>
                    <a:pt x="81" y="516"/>
                  </a:lnTo>
                  <a:lnTo>
                    <a:pt x="190" y="461"/>
                  </a:lnTo>
                  <a:close/>
                  <a:moveTo>
                    <a:pt x="54" y="54"/>
                  </a:moveTo>
                  <a:lnTo>
                    <a:pt x="54" y="353"/>
                  </a:lnTo>
                  <a:lnTo>
                    <a:pt x="489" y="353"/>
                  </a:lnTo>
                  <a:lnTo>
                    <a:pt x="489" y="54"/>
                  </a:lnTo>
                  <a:lnTo>
                    <a:pt x="54" y="5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10042869" y="4129306"/>
            <a:ext cx="755905" cy="755904"/>
            <a:chExt cx="755905" cy="755904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755905" cy="755904"/>
            </a:xfrm>
            <a:custGeom>
              <a:rect l="0" t="0" r="0" b="0"/>
              <a:pathLst>
                <a:path w="1190" h="1190">
                  <a:moveTo>
                    <a:pt x="0" y="198"/>
                  </a:moveTo>
                  <a:cubicBezTo>
                    <a:pt x="0" y="88"/>
                    <a:pt x="88" y="0"/>
                    <a:pt x="198" y="0"/>
                  </a:cubicBezTo>
                  <a:lnTo>
                    <a:pt x="198" y="0"/>
                  </a:lnTo>
                  <a:lnTo>
                    <a:pt x="991" y="0"/>
                  </a:lnTo>
                  <a:lnTo>
                    <a:pt x="991" y="0"/>
                  </a:lnTo>
                  <a:lnTo>
                    <a:pt x="991" y="0"/>
                  </a:lnTo>
                  <a:cubicBezTo>
                    <a:pt x="1101" y="0"/>
                    <a:pt x="1190" y="88"/>
                    <a:pt x="1190" y="198"/>
                  </a:cubicBezTo>
                  <a:lnTo>
                    <a:pt x="1190" y="198"/>
                  </a:lnTo>
                  <a:cubicBezTo>
                    <a:pt x="1190" y="198"/>
                    <a:pt x="1190" y="198"/>
                    <a:pt x="1190" y="198"/>
                  </a:cubicBezTo>
                  <a:lnTo>
                    <a:pt x="1190" y="198"/>
                  </a:lnTo>
                  <a:lnTo>
                    <a:pt x="1190" y="991"/>
                  </a:lnTo>
                  <a:lnTo>
                    <a:pt x="1190" y="991"/>
                  </a:lnTo>
                  <a:lnTo>
                    <a:pt x="1190" y="991"/>
                  </a:lnTo>
                  <a:cubicBezTo>
                    <a:pt x="1190" y="1101"/>
                    <a:pt x="1101" y="1190"/>
                    <a:pt x="991" y="1190"/>
                  </a:cubicBezTo>
                  <a:lnTo>
                    <a:pt x="991" y="1190"/>
                  </a:lnTo>
                  <a:lnTo>
                    <a:pt x="198" y="1190"/>
                  </a:lnTo>
                  <a:lnTo>
                    <a:pt x="198" y="1190"/>
                  </a:lnTo>
                  <a:lnTo>
                    <a:pt x="198" y="1190"/>
                  </a:lnTo>
                  <a:cubicBezTo>
                    <a:pt x="88" y="1190"/>
                    <a:pt x="0" y="1101"/>
                    <a:pt x="0" y="991"/>
                  </a:cubicBezTo>
                  <a:lnTo>
                    <a:pt x="0" y="198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79697" y="204080"/>
              <a:ext cx="371856" cy="359664"/>
            </a:xfrm>
            <a:custGeom>
              <a:rect l="0" t="0" r="0" b="0"/>
              <a:pathLst>
                <a:path w="585" h="566">
                  <a:moveTo>
                    <a:pt x="0" y="169"/>
                  </a:moveTo>
                  <a:lnTo>
                    <a:pt x="292" y="0"/>
                  </a:lnTo>
                  <a:lnTo>
                    <a:pt x="585" y="169"/>
                  </a:lnTo>
                  <a:lnTo>
                    <a:pt x="585" y="226"/>
                  </a:lnTo>
                  <a:lnTo>
                    <a:pt x="0" y="226"/>
                  </a:lnTo>
                  <a:lnTo>
                    <a:pt x="0" y="169"/>
                  </a:lnTo>
                  <a:close/>
                  <a:moveTo>
                    <a:pt x="0" y="509"/>
                  </a:moveTo>
                  <a:lnTo>
                    <a:pt x="585" y="509"/>
                  </a:lnTo>
                  <a:lnTo>
                    <a:pt x="585" y="566"/>
                  </a:lnTo>
                  <a:lnTo>
                    <a:pt x="0" y="566"/>
                  </a:lnTo>
                  <a:lnTo>
                    <a:pt x="0" y="509"/>
                  </a:lnTo>
                  <a:close/>
                  <a:moveTo>
                    <a:pt x="58" y="453"/>
                  </a:moveTo>
                  <a:lnTo>
                    <a:pt x="527" y="453"/>
                  </a:lnTo>
                  <a:lnTo>
                    <a:pt x="527" y="509"/>
                  </a:lnTo>
                  <a:lnTo>
                    <a:pt x="58" y="509"/>
                  </a:lnTo>
                  <a:lnTo>
                    <a:pt x="58" y="453"/>
                  </a:lnTo>
                  <a:close/>
                  <a:moveTo>
                    <a:pt x="58" y="226"/>
                  </a:moveTo>
                  <a:lnTo>
                    <a:pt x="175" y="226"/>
                  </a:lnTo>
                  <a:lnTo>
                    <a:pt x="175" y="453"/>
                  </a:lnTo>
                  <a:lnTo>
                    <a:pt x="58" y="453"/>
                  </a:lnTo>
                  <a:lnTo>
                    <a:pt x="58" y="226"/>
                  </a:lnTo>
                  <a:close/>
                  <a:moveTo>
                    <a:pt x="234" y="226"/>
                  </a:moveTo>
                  <a:lnTo>
                    <a:pt x="351" y="226"/>
                  </a:lnTo>
                  <a:lnTo>
                    <a:pt x="351" y="453"/>
                  </a:lnTo>
                  <a:lnTo>
                    <a:pt x="234" y="453"/>
                  </a:lnTo>
                  <a:lnTo>
                    <a:pt x="234" y="226"/>
                  </a:lnTo>
                  <a:close/>
                  <a:moveTo>
                    <a:pt x="409" y="226"/>
                  </a:moveTo>
                  <a:lnTo>
                    <a:pt x="527" y="226"/>
                  </a:lnTo>
                  <a:lnTo>
                    <a:pt x="527" y="453"/>
                  </a:lnTo>
                  <a:lnTo>
                    <a:pt x="409" y="453"/>
                  </a:lnTo>
                  <a:lnTo>
                    <a:pt x="409" y="22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6412991" y="4129306"/>
            <a:ext cx="755904" cy="755904"/>
            <a:chExt cx="755904" cy="755904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755904" cy="755904"/>
            </a:xfrm>
            <a:custGeom>
              <a:rect l="0" t="0" r="0" b="0"/>
              <a:pathLst>
                <a:path w="1190" h="1190">
                  <a:moveTo>
                    <a:pt x="0" y="198"/>
                  </a:moveTo>
                  <a:cubicBezTo>
                    <a:pt x="0" y="88"/>
                    <a:pt x="88" y="0"/>
                    <a:pt x="198" y="0"/>
                  </a:cubicBezTo>
                  <a:lnTo>
                    <a:pt x="198" y="0"/>
                  </a:lnTo>
                  <a:lnTo>
                    <a:pt x="991" y="0"/>
                  </a:lnTo>
                  <a:lnTo>
                    <a:pt x="991" y="0"/>
                  </a:lnTo>
                  <a:lnTo>
                    <a:pt x="991" y="0"/>
                  </a:lnTo>
                  <a:cubicBezTo>
                    <a:pt x="1101" y="0"/>
                    <a:pt x="1190" y="88"/>
                    <a:pt x="1190" y="198"/>
                  </a:cubicBezTo>
                  <a:lnTo>
                    <a:pt x="1190" y="198"/>
                  </a:lnTo>
                  <a:cubicBezTo>
                    <a:pt x="1190" y="198"/>
                    <a:pt x="1190" y="198"/>
                    <a:pt x="1190" y="198"/>
                  </a:cubicBezTo>
                  <a:lnTo>
                    <a:pt x="1190" y="198"/>
                  </a:lnTo>
                  <a:lnTo>
                    <a:pt x="1190" y="991"/>
                  </a:lnTo>
                  <a:lnTo>
                    <a:pt x="1190" y="991"/>
                  </a:lnTo>
                  <a:lnTo>
                    <a:pt x="1190" y="991"/>
                  </a:lnTo>
                  <a:cubicBezTo>
                    <a:pt x="1190" y="1101"/>
                    <a:pt x="1101" y="1190"/>
                    <a:pt x="991" y="1190"/>
                  </a:cubicBezTo>
                  <a:lnTo>
                    <a:pt x="991" y="1190"/>
                  </a:lnTo>
                  <a:lnTo>
                    <a:pt x="198" y="1190"/>
                  </a:lnTo>
                  <a:lnTo>
                    <a:pt x="198" y="1190"/>
                  </a:lnTo>
                  <a:cubicBezTo>
                    <a:pt x="88" y="1190"/>
                    <a:pt x="0" y="1101"/>
                    <a:pt x="0" y="991"/>
                  </a:cubicBezTo>
                  <a:lnTo>
                    <a:pt x="0" y="198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1400" y="182777"/>
              <a:ext cx="294901" cy="383983"/>
            </a:xfrm>
            <a:custGeom>
              <a:rect l="0" t="0" r="0" b="0"/>
              <a:pathLst>
                <a:path w="462" h="604">
                  <a:moveTo>
                    <a:pt x="454" y="489"/>
                  </a:moveTo>
                  <a:lnTo>
                    <a:pt x="454" y="526"/>
                  </a:lnTo>
                  <a:lnTo>
                    <a:pt x="9" y="526"/>
                  </a:lnTo>
                  <a:lnTo>
                    <a:pt x="9" y="489"/>
                  </a:lnTo>
                  <a:lnTo>
                    <a:pt x="9" y="489"/>
                  </a:lnTo>
                  <a:cubicBezTo>
                    <a:pt x="9" y="489"/>
                    <a:pt x="0" y="469"/>
                    <a:pt x="51" y="420"/>
                  </a:cubicBezTo>
                  <a:lnTo>
                    <a:pt x="51" y="420"/>
                  </a:lnTo>
                  <a:cubicBezTo>
                    <a:pt x="103" y="371"/>
                    <a:pt x="96" y="245"/>
                    <a:pt x="96" y="159"/>
                  </a:cubicBezTo>
                  <a:lnTo>
                    <a:pt x="96" y="159"/>
                  </a:lnTo>
                  <a:cubicBezTo>
                    <a:pt x="96" y="74"/>
                    <a:pt x="216" y="72"/>
                    <a:pt x="216" y="72"/>
                  </a:cubicBezTo>
                  <a:lnTo>
                    <a:pt x="216" y="72"/>
                  </a:lnTo>
                  <a:lnTo>
                    <a:pt x="220" y="72"/>
                  </a:lnTo>
                  <a:lnTo>
                    <a:pt x="220" y="72"/>
                  </a:lnTo>
                  <a:cubicBezTo>
                    <a:pt x="220" y="72"/>
                    <a:pt x="220" y="71"/>
                    <a:pt x="220" y="58"/>
                  </a:cubicBezTo>
                  <a:lnTo>
                    <a:pt x="220" y="58"/>
                  </a:lnTo>
                  <a:cubicBezTo>
                    <a:pt x="220" y="49"/>
                    <a:pt x="192" y="18"/>
                    <a:pt x="192" y="18"/>
                  </a:cubicBezTo>
                  <a:lnTo>
                    <a:pt x="192" y="18"/>
                  </a:lnTo>
                  <a:lnTo>
                    <a:pt x="191" y="0"/>
                  </a:lnTo>
                  <a:lnTo>
                    <a:pt x="272" y="0"/>
                  </a:lnTo>
                  <a:lnTo>
                    <a:pt x="272" y="19"/>
                  </a:lnTo>
                  <a:lnTo>
                    <a:pt x="272" y="19"/>
                  </a:lnTo>
                  <a:cubicBezTo>
                    <a:pt x="272" y="19"/>
                    <a:pt x="241" y="50"/>
                    <a:pt x="241" y="59"/>
                  </a:cubicBezTo>
                  <a:lnTo>
                    <a:pt x="241" y="59"/>
                  </a:lnTo>
                  <a:cubicBezTo>
                    <a:pt x="241" y="68"/>
                    <a:pt x="241" y="71"/>
                    <a:pt x="241" y="72"/>
                  </a:cubicBezTo>
                  <a:lnTo>
                    <a:pt x="241" y="72"/>
                  </a:lnTo>
                  <a:lnTo>
                    <a:pt x="247" y="72"/>
                  </a:lnTo>
                  <a:lnTo>
                    <a:pt x="247" y="72"/>
                  </a:lnTo>
                  <a:cubicBezTo>
                    <a:pt x="247" y="72"/>
                    <a:pt x="367" y="73"/>
                    <a:pt x="367" y="159"/>
                  </a:cubicBezTo>
                  <a:lnTo>
                    <a:pt x="367" y="159"/>
                  </a:lnTo>
                  <a:cubicBezTo>
                    <a:pt x="367" y="245"/>
                    <a:pt x="361" y="371"/>
                    <a:pt x="412" y="420"/>
                  </a:cubicBezTo>
                  <a:lnTo>
                    <a:pt x="412" y="420"/>
                  </a:lnTo>
                  <a:cubicBezTo>
                    <a:pt x="464" y="469"/>
                    <a:pt x="454" y="489"/>
                    <a:pt x="454" y="489"/>
                  </a:cubicBezTo>
                  <a:moveTo>
                    <a:pt x="283" y="546"/>
                  </a:moveTo>
                  <a:cubicBezTo>
                    <a:pt x="283" y="574"/>
                    <a:pt x="260" y="604"/>
                    <a:pt x="232" y="604"/>
                  </a:cubicBezTo>
                  <a:lnTo>
                    <a:pt x="232" y="604"/>
                  </a:lnTo>
                  <a:cubicBezTo>
                    <a:pt x="204" y="604"/>
                    <a:pt x="181" y="574"/>
                    <a:pt x="181" y="546"/>
                  </a:cubicBezTo>
                  <a:lnTo>
                    <a:pt x="181" y="546"/>
                  </a:lnTo>
                  <a:cubicBezTo>
                    <a:pt x="181" y="547"/>
                    <a:pt x="283" y="545"/>
                    <a:pt x="283" y="54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1" name="rect"/>
          <p:cNvSpPr/>
          <p:nvPr/>
        </p:nvSpPr>
        <p:spPr>
          <a:xfrm>
            <a:off x="6137995" y="3765556"/>
            <a:ext cx="4941823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223" name="picture 22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24" name="textbox 224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225" name="picture 22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26" name="textbox 226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227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8" name="picture 2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229" name="textbox 229"/>
          <p:cNvSpPr/>
          <p:nvPr/>
        </p:nvSpPr>
        <p:spPr>
          <a:xfrm>
            <a:off x="442263" y="318468"/>
            <a:ext cx="4599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及差异化优势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0" name="textbox 250"/>
          <p:cNvSpPr/>
          <p:nvPr/>
        </p:nvSpPr>
        <p:spPr>
          <a:xfrm>
            <a:off x="4774992" y="4735300"/>
            <a:ext cx="211899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用户体验和智能化操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提供便捷、高效的解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决方案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1" name="textbox 251"/>
          <p:cNvSpPr/>
          <p:nvPr/>
        </p:nvSpPr>
        <p:spPr>
          <a:xfrm>
            <a:off x="8475759" y="4736062"/>
            <a:ext cx="2120264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206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便携、易用，适用于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同场景和需求，具有较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强的市场适应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2" name="textbox 252"/>
          <p:cNvSpPr/>
          <p:nvPr/>
        </p:nvSpPr>
        <p:spPr>
          <a:xfrm>
            <a:off x="1094165" y="4736443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94"/>
              </a:lnSpc>
            </a:pPr>
            <a:endParaRPr lang="Arial" altLang="Arial" sz="100"/>
          </a:p>
          <a:p>
            <a:pPr marL="13843" indent="-1143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先进的检测技术和专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业的研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发团队，能够提供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高品质的产品和服务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3" name="textbox 253"/>
          <p:cNvSpPr/>
          <p:nvPr/>
        </p:nvSpPr>
        <p:spPr>
          <a:xfrm>
            <a:off x="1105655" y="3894744"/>
            <a:ext cx="92265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10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000" spc="9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Microsoft YaHei" altLang="Microsoft YaHei" sz="2000"/>
          </a:p>
        </p:txBody>
      </p:sp>
      <p:sp>
        <p:nvSpPr>
          <p:cNvPr id="254" name="textbox 254"/>
          <p:cNvSpPr/>
          <p:nvPr/>
        </p:nvSpPr>
        <p:spPr>
          <a:xfrm>
            <a:off x="4786864" y="3894744"/>
            <a:ext cx="90487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1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0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Microsoft YaHei" altLang="Microsoft YaHei" sz="2000"/>
          </a:p>
        </p:txBody>
      </p:sp>
      <p:sp>
        <p:nvSpPr>
          <p:cNvPr id="255" name="textbox 255"/>
          <p:cNvSpPr/>
          <p:nvPr/>
        </p:nvSpPr>
        <p:spPr>
          <a:xfrm>
            <a:off x="8488582" y="3894744"/>
            <a:ext cx="90233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8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0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Microsoft YaHei" altLang="Microsoft YaHei" sz="2000"/>
          </a:p>
        </p:txBody>
      </p:sp>
      <p:sp>
        <p:nvSpPr>
          <p:cNvPr id="256" name="textbox 256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257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259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261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63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89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6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24E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6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89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9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0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1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73" name="textbox 273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274" name="picture 2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275" name="textbox 275"/>
          <p:cNvSpPr/>
          <p:nvPr/>
        </p:nvSpPr>
        <p:spPr>
          <a:xfrm>
            <a:off x="3905084" y="3551497"/>
            <a:ext cx="4389754" cy="553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9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技术创新与研发动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</a:t>
            </a:r>
            <a:endParaRPr lang="Microsoft YaHei" altLang="Microsoft YaHei" sz="3800"/>
          </a:p>
        </p:txBody>
      </p:sp>
      <p:pic>
        <p:nvPicPr>
          <p:cNvPr id="276" name="picture 2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278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2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3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0024E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284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textbox 285"/>
            <p:cNvSpPr/>
            <p:nvPr/>
          </p:nvSpPr>
          <p:spPr>
            <a:xfrm>
              <a:off x="347233" y="323332"/>
              <a:ext cx="3832859" cy="10610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52"/>
                </a:lnSpc>
              </a:pPr>
              <a:endParaRPr lang="Arial" altLang="Arial" sz="100"/>
            </a:p>
            <a:p>
              <a:pPr marL="13500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光学检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测技术的提升</a:t>
              </a:r>
              <a:endParaRPr lang="Microsoft YaHei" altLang="Microsoft YaHei" sz="2100"/>
            </a:p>
            <a:p>
              <a:pPr algn="l" rtl="0" eaLnBrk="0">
                <a:lnSpc>
                  <a:spcPct val="108000"/>
                </a:lnSpc>
              </a:pPr>
              <a:endParaRPr lang="Arial" altLang="Arial" sz="1100"/>
            </a:p>
            <a:p>
              <a:pPr marL="12700" indent="1143" algn="l" rtl="0" eaLnBrk="0">
                <a:lnSpc>
                  <a:spcPct val="123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高精度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、高稳定性的光学检测系统，提高了血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凝仪的测量准确性和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复性。</a:t>
              </a:r>
              <a:endParaRPr lang="Microsoft YaHei" altLang="Microsoft YaHei" sz="1500"/>
            </a:p>
          </p:txBody>
        </p:sp>
        <p:sp>
          <p:nvSpPr>
            <p:cNvPr id="286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7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8" name="textbox 288"/>
          <p:cNvSpPr/>
          <p:nvPr/>
        </p:nvSpPr>
        <p:spPr>
          <a:xfrm>
            <a:off x="2675493" y="5062923"/>
            <a:ext cx="65004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04"/>
              </a:lnSpc>
            </a:pPr>
            <a:endParaRPr lang="Arial" altLang="Arial" sz="100"/>
          </a:p>
          <a:p>
            <a:pPr marL="13462" indent="-762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引入机器学习、深度学习等算法，实现了血凝仪的自动化操作和智能化数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据分析。</a:t>
            </a:r>
            <a:endParaRPr lang="Microsoft YaHei" altLang="Microsoft YaHei" sz="1500"/>
          </a:p>
        </p:txBody>
      </p:sp>
      <p:sp>
        <p:nvSpPr>
          <p:cNvPr id="289" name="textbox 289"/>
          <p:cNvSpPr/>
          <p:nvPr/>
        </p:nvSpPr>
        <p:spPr>
          <a:xfrm>
            <a:off x="442263" y="318468"/>
            <a:ext cx="4980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突破及创新成果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0" name="textbox 310"/>
          <p:cNvSpPr/>
          <p:nvPr/>
        </p:nvSpPr>
        <p:spPr>
          <a:xfrm>
            <a:off x="7199318" y="2623572"/>
            <a:ext cx="3834129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131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微量样本的快速、准确检测，降低了试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剂消耗和检测成本。</a:t>
            </a:r>
            <a:endParaRPr lang="Microsoft YaHei" altLang="Microsoft YaHei" sz="15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311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3" name="textbox 313"/>
          <p:cNvSpPr/>
          <p:nvPr/>
        </p:nvSpPr>
        <p:spPr>
          <a:xfrm>
            <a:off x="2700945" y="4536106"/>
            <a:ext cx="3198495" cy="314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5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自动化与智能化技术的</a:t>
            </a: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endParaRPr lang="Microsoft YaHei" altLang="Microsoft YaHei" sz="2100"/>
          </a:p>
        </p:txBody>
      </p:sp>
      <p:sp>
        <p:nvSpPr>
          <p:cNvPr id="314" name="textbox 314"/>
          <p:cNvSpPr/>
          <p:nvPr/>
        </p:nvSpPr>
        <p:spPr>
          <a:xfrm>
            <a:off x="7198861" y="2086848"/>
            <a:ext cx="2158364" cy="314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3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流控技术的应用</a:t>
            </a:r>
            <a:endParaRPr lang="Microsoft YaHei" altLang="Microsoft YaHei" sz="2100"/>
          </a:p>
        </p:txBody>
      </p:sp>
      <p:sp>
        <p:nvSpPr>
          <p:cNvPr id="315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https://d.book118.com/036052230135010101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2024-09-26T03:00:39.183</cp:lastPrinted>
  <dcterms:created xsi:type="dcterms:W3CDTF">2024-09-25T19:00:39Z</dcterms:created>
  <dcterms:modified xsi:type="dcterms:W3CDTF">2024-09-25T19:00:40Z</dcterms:modified>
</cp:coreProperties>
</file>