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09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99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E0837-8112-4AC7-B9A3-92CE77A86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9B8D8-A77E-467D-B263-CCD76A373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BC650-D459-4F01-B2C9-46D45DB3A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0D63C-C079-4043-A43D-A37C80443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9780EE-754B-47DD-BF36-366E281C7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E91AE1-F93B-4289-936B-861851698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DA23DC-A50B-41FE-A303-ED7D78413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A52D37-E36D-4EF7-8C6B-1CF66CFEC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1E739B-276D-4CB9-A509-E037CC5AF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DCD8A-CAF6-487C-93BB-7FA348971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DAD92-CBA9-4664-B264-1AD955F55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082" r:id="rId2"/>
    <p:sldLayoutId id="2147496083" r:id="rId3"/>
    <p:sldLayoutId id="2147496084" r:id="rId4"/>
    <p:sldLayoutId id="2147496085" r:id="rId5"/>
    <p:sldLayoutId id="2147496086" r:id="rId6"/>
    <p:sldLayoutId id="2147496087" r:id="rId7"/>
    <p:sldLayoutId id="2147496088" r:id="rId8"/>
    <p:sldLayoutId id="2147496089" r:id="rId9"/>
    <p:sldLayoutId id="2147496090" r:id="rId10"/>
    <p:sldLayoutId id="214749609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18" Type="http://schemas.openxmlformats.org/officeDocument/2006/relationships/tags" Target="../tags/tag251.xml" /><Relationship Id="rId19" Type="http://schemas.openxmlformats.org/officeDocument/2006/relationships/tags" Target="../tags/tag252.xml" /><Relationship Id="rId2" Type="http://schemas.openxmlformats.org/officeDocument/2006/relationships/tags" Target="../tags/tag235.xml" /><Relationship Id="rId20" Type="http://schemas.openxmlformats.org/officeDocument/2006/relationships/tags" Target="../tags/tag253.xml" /><Relationship Id="rId21" Type="http://schemas.openxmlformats.org/officeDocument/2006/relationships/tags" Target="../tags/tag254.xml" /><Relationship Id="rId22" Type="http://schemas.openxmlformats.org/officeDocument/2006/relationships/tags" Target="../tags/tag255.xml" /><Relationship Id="rId23" Type="http://schemas.openxmlformats.org/officeDocument/2006/relationships/tags" Target="../tags/tag256.xml" /><Relationship Id="rId24" Type="http://schemas.openxmlformats.org/officeDocument/2006/relationships/tags" Target="../tags/tag257.xml" /><Relationship Id="rId25" Type="http://schemas.openxmlformats.org/officeDocument/2006/relationships/tags" Target="../tags/tag258.xml" /><Relationship Id="rId26" Type="http://schemas.openxmlformats.org/officeDocument/2006/relationships/tags" Target="../tags/tag259.xml" /><Relationship Id="rId27" Type="http://schemas.openxmlformats.org/officeDocument/2006/relationships/tags" Target="../tags/tag260.xml" /><Relationship Id="rId28" Type="http://schemas.openxmlformats.org/officeDocument/2006/relationships/tags" Target="../tags/tag261.xml" /><Relationship Id="rId29" Type="http://schemas.openxmlformats.org/officeDocument/2006/relationships/tags" Target="../tags/tag262.xml" /><Relationship Id="rId3" Type="http://schemas.openxmlformats.org/officeDocument/2006/relationships/tags" Target="../tags/tag236.xml" /><Relationship Id="rId30" Type="http://schemas.openxmlformats.org/officeDocument/2006/relationships/tags" Target="../tags/tag263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5.xml" /><Relationship Id="rId11" Type="http://schemas.openxmlformats.org/officeDocument/2006/relationships/tags" Target="../tags/tag276.xml" /><Relationship Id="rId12" Type="http://schemas.openxmlformats.org/officeDocument/2006/relationships/tags" Target="../tags/tag277.xml" /><Relationship Id="rId13" Type="http://schemas.openxmlformats.org/officeDocument/2006/relationships/tags" Target="../tags/tag278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tags" Target="../tags/tag273.xml" /><Relationship Id="rId9" Type="http://schemas.openxmlformats.org/officeDocument/2006/relationships/tags" Target="../tags/tag27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tags" Target="../tags/tag285.xml" /><Relationship Id="rId9" Type="http://schemas.openxmlformats.org/officeDocument/2006/relationships/tags" Target="../tags/tag28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5.xml" /><Relationship Id="rId11" Type="http://schemas.openxmlformats.org/officeDocument/2006/relationships/tags" Target="../tags/tag296.xml" /><Relationship Id="rId12" Type="http://schemas.openxmlformats.org/officeDocument/2006/relationships/tags" Target="../tags/tag297.xml" /><Relationship Id="rId13" Type="http://schemas.openxmlformats.org/officeDocument/2006/relationships/tags" Target="../tags/tag298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tags" Target="../tags/tag292.xml" /><Relationship Id="rId8" Type="http://schemas.openxmlformats.org/officeDocument/2006/relationships/tags" Target="../tags/tag293.xml" /><Relationship Id="rId9" Type="http://schemas.openxmlformats.org/officeDocument/2006/relationships/tags" Target="../tags/tag29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05322401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兴安杜鹃温室播种育苗技术规程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育苗前准备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播种技术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苗期管理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移植技术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养护管理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育苗前准备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温室选择与准备</a:t>
            </a:r>
            <a:endParaRPr lang="zh-CN" altLang="en-US"/>
          </a:p>
        </p:txBody>
      </p:sp>
      <p:sp>
        <p:nvSpPr>
          <p:cNvPr id="1049216" name="任意多边形 12"/>
          <p:cNvSpPr/>
          <p:nvPr>
            <p:custDataLst>
              <p:tags r:id="rId2"/>
            </p:custDataLst>
          </p:nvPr>
        </p:nvSpPr>
        <p:spPr>
          <a:xfrm rot="2700000">
            <a:off x="4072889" y="1455984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标题"/>
          <p:cNvSpPr txBox="1"/>
          <p:nvPr>
            <p:custDataLst>
              <p:tags r:id="rId3"/>
            </p:custDataLst>
          </p:nvPr>
        </p:nvSpPr>
        <p:spPr>
          <a:xfrm>
            <a:off x="4533406" y="1630180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220" name="文本框 25"/>
          <p:cNvSpPr txBox="1"/>
          <p:nvPr>
            <p:custDataLst>
              <p:tags r:id="rId4"/>
            </p:custDataLst>
          </p:nvPr>
        </p:nvSpPr>
        <p:spPr>
          <a:xfrm>
            <a:off x="4533406" y="2445095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温室结构：温室结构应坚固耐用，具有良好的保温、通风和采光性能。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222" name="任意多边形 22"/>
          <p:cNvSpPr/>
          <p:nvPr>
            <p:custDataLst>
              <p:tags r:id="rId5"/>
            </p:custDataLst>
          </p:nvPr>
        </p:nvSpPr>
        <p:spPr>
          <a:xfrm rot="2700000">
            <a:off x="1345158" y="1455984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标题"/>
          <p:cNvSpPr txBox="1"/>
          <p:nvPr>
            <p:custDataLst>
              <p:tags r:id="rId6"/>
            </p:custDataLst>
          </p:nvPr>
        </p:nvSpPr>
        <p:spPr>
          <a:xfrm>
            <a:off x="1805675" y="1630180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226" name="文本框 25"/>
          <p:cNvSpPr txBox="1"/>
          <p:nvPr>
            <p:custDataLst>
              <p:tags r:id="rId7"/>
            </p:custDataLst>
          </p:nvPr>
        </p:nvSpPr>
        <p:spPr>
          <a:xfrm>
            <a:off x="1805675" y="2445095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温室类型：选择适合兴安杜鹃生长的温室类型，如日光温室、塑料大棚等。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228" name="任意多边形 27"/>
          <p:cNvSpPr/>
          <p:nvPr>
            <p:custDataLst>
              <p:tags r:id="rId8"/>
            </p:custDataLst>
          </p:nvPr>
        </p:nvSpPr>
        <p:spPr>
          <a:xfrm rot="2700000">
            <a:off x="9528352" y="1455984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标题"/>
          <p:cNvSpPr txBox="1"/>
          <p:nvPr>
            <p:custDataLst>
              <p:tags r:id="rId9"/>
            </p:custDataLst>
          </p:nvPr>
        </p:nvSpPr>
        <p:spPr>
          <a:xfrm>
            <a:off x="9988869" y="1630180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232" name="文本框 25"/>
          <p:cNvSpPr txBox="1"/>
          <p:nvPr>
            <p:custDataLst>
              <p:tags r:id="rId10"/>
            </p:custDataLst>
          </p:nvPr>
        </p:nvSpPr>
        <p:spPr>
          <a:xfrm>
            <a:off x="9988869" y="2445095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温室设备：配备必要的温室设备，如加温、降温、通风、灌溉等设备。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234" name="任意多边形 32"/>
          <p:cNvSpPr/>
          <p:nvPr>
            <p:custDataLst>
              <p:tags r:id="rId11"/>
            </p:custDataLst>
          </p:nvPr>
        </p:nvSpPr>
        <p:spPr>
          <a:xfrm rot="2700000">
            <a:off x="6800620" y="1455984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标题"/>
          <p:cNvSpPr txBox="1"/>
          <p:nvPr>
            <p:custDataLst>
              <p:tags r:id="rId12"/>
            </p:custDataLst>
          </p:nvPr>
        </p:nvSpPr>
        <p:spPr>
          <a:xfrm>
            <a:off x="7261138" y="1630180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238" name="文本框 36"/>
          <p:cNvSpPr txBox="1"/>
          <p:nvPr>
            <p:custDataLst>
              <p:tags r:id="rId13"/>
            </p:custDataLst>
          </p:nvPr>
        </p:nvSpPr>
        <p:spPr>
          <a:xfrm>
            <a:off x="7261138" y="2445095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温室面积：根据育苗规模和品种特性，选择合适的温室面积。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240" name="标题"/>
          <p:cNvSpPr txBox="1"/>
          <p:nvPr>
            <p:custDataLst>
              <p:tags r:id="rId14"/>
            </p:custDataLst>
          </p:nvPr>
        </p:nvSpPr>
        <p:spPr>
          <a:xfrm>
            <a:off x="3641071" y="1430622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2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42" name="标题"/>
          <p:cNvSpPr txBox="1"/>
          <p:nvPr>
            <p:custDataLst>
              <p:tags r:id="rId15"/>
            </p:custDataLst>
          </p:nvPr>
        </p:nvSpPr>
        <p:spPr>
          <a:xfrm>
            <a:off x="913339" y="1430622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1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44" name="标题"/>
          <p:cNvSpPr txBox="1"/>
          <p:nvPr>
            <p:custDataLst>
              <p:tags r:id="rId16"/>
            </p:custDataLst>
          </p:nvPr>
        </p:nvSpPr>
        <p:spPr>
          <a:xfrm>
            <a:off x="9096533" y="1430622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4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46" name="标题"/>
          <p:cNvSpPr txBox="1"/>
          <p:nvPr>
            <p:custDataLst>
              <p:tags r:id="rId17"/>
            </p:custDataLst>
          </p:nvPr>
        </p:nvSpPr>
        <p:spPr>
          <a:xfrm>
            <a:off x="6368802" y="1430622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3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48" name="任意多边形 3"/>
          <p:cNvSpPr/>
          <p:nvPr>
            <p:custDataLst>
              <p:tags r:id="rId18"/>
            </p:custDataLst>
          </p:nvPr>
        </p:nvSpPr>
        <p:spPr>
          <a:xfrm rot="2700000">
            <a:off x="4072889" y="3897393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标题"/>
          <p:cNvSpPr txBox="1"/>
          <p:nvPr>
            <p:custDataLst>
              <p:tags r:id="rId19"/>
            </p:custDataLst>
          </p:nvPr>
        </p:nvSpPr>
        <p:spPr>
          <a:xfrm>
            <a:off x="4533406" y="4071589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252" name="文本框 25"/>
          <p:cNvSpPr txBox="1"/>
          <p:nvPr>
            <p:custDataLst>
              <p:tags r:id="rId20"/>
            </p:custDataLst>
          </p:nvPr>
        </p:nvSpPr>
        <p:spPr>
          <a:xfrm>
            <a:off x="4533406" y="4886505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基质准备：选择适合兴安杜鹃生长的基质，如草炭土、珍珠岩、蛭石等，并做好消毒处理。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254" name="任意多边形 6"/>
          <p:cNvSpPr/>
          <p:nvPr>
            <p:custDataLst>
              <p:tags r:id="rId21"/>
            </p:custDataLst>
          </p:nvPr>
        </p:nvSpPr>
        <p:spPr>
          <a:xfrm rot="2700000">
            <a:off x="1345158" y="3897393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标题"/>
          <p:cNvSpPr txBox="1"/>
          <p:nvPr>
            <p:custDataLst>
              <p:tags r:id="rId22"/>
            </p:custDataLst>
          </p:nvPr>
        </p:nvSpPr>
        <p:spPr>
          <a:xfrm>
            <a:off x="1805675" y="4071589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258" name="文本框 8"/>
          <p:cNvSpPr txBox="1"/>
          <p:nvPr>
            <p:custDataLst>
              <p:tags r:id="rId23"/>
            </p:custDataLst>
          </p:nvPr>
        </p:nvSpPr>
        <p:spPr>
          <a:xfrm>
            <a:off x="1805675" y="4886505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温室消毒：在播种前对温室进行彻底消毒，防止病虫害的发生。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260" name="任意多边形 10"/>
          <p:cNvSpPr/>
          <p:nvPr>
            <p:custDataLst>
              <p:tags r:id="rId24"/>
            </p:custDataLst>
          </p:nvPr>
        </p:nvSpPr>
        <p:spPr>
          <a:xfrm rot="2700000">
            <a:off x="9528352" y="3897393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标题"/>
          <p:cNvSpPr txBox="1"/>
          <p:nvPr>
            <p:custDataLst>
              <p:tags r:id="rId25"/>
            </p:custDataLst>
          </p:nvPr>
        </p:nvSpPr>
        <p:spPr>
          <a:xfrm>
            <a:off x="9988869" y="4071589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264" name="文本框 25"/>
          <p:cNvSpPr txBox="1"/>
          <p:nvPr>
            <p:custDataLst>
              <p:tags r:id="rId26"/>
            </p:custDataLst>
          </p:nvPr>
        </p:nvSpPr>
        <p:spPr>
          <a:xfrm>
            <a:off x="9988869" y="4886505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播种前处理：对种子进行消毒、浸种、催芽等处理，以提高发芽率和成活率。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266" name="任意多边形 15"/>
          <p:cNvSpPr/>
          <p:nvPr>
            <p:custDataLst>
              <p:tags r:id="rId27"/>
            </p:custDataLst>
          </p:nvPr>
        </p:nvSpPr>
        <p:spPr>
          <a:xfrm rot="2700000">
            <a:off x="6800620" y="3897393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标题"/>
          <p:cNvSpPr txBox="1"/>
          <p:nvPr>
            <p:custDataLst>
              <p:tags r:id="rId28"/>
            </p:custDataLst>
          </p:nvPr>
        </p:nvSpPr>
        <p:spPr>
          <a:xfrm>
            <a:off x="7261138" y="4071589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270" name="文本框 19"/>
          <p:cNvSpPr txBox="1"/>
          <p:nvPr>
            <p:custDataLst>
              <p:tags r:id="rId29"/>
            </p:custDataLst>
          </p:nvPr>
        </p:nvSpPr>
        <p:spPr>
          <a:xfrm>
            <a:off x="7261138" y="4886505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播种容器：选择适合兴安杜鹃生长的播种容器，如穴盘、育苗盘等。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272" name="标题"/>
          <p:cNvSpPr txBox="1"/>
          <p:nvPr>
            <p:custDataLst>
              <p:tags r:id="rId30"/>
            </p:custDataLst>
          </p:nvPr>
        </p:nvSpPr>
        <p:spPr>
          <a:xfrm>
            <a:off x="3641071" y="3872032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6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74" name="标题"/>
          <p:cNvSpPr txBox="1"/>
          <p:nvPr>
            <p:custDataLst>
              <p:tags r:id="rId31"/>
            </p:custDataLst>
          </p:nvPr>
        </p:nvSpPr>
        <p:spPr>
          <a:xfrm>
            <a:off x="913339" y="3872032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5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76" name="标题"/>
          <p:cNvSpPr txBox="1"/>
          <p:nvPr>
            <p:custDataLst>
              <p:tags r:id="rId32"/>
            </p:custDataLst>
          </p:nvPr>
        </p:nvSpPr>
        <p:spPr>
          <a:xfrm>
            <a:off x="9096533" y="3872032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8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78" name="标题"/>
          <p:cNvSpPr txBox="1"/>
          <p:nvPr>
            <p:custDataLst>
              <p:tags r:id="rId33"/>
            </p:custDataLst>
          </p:nvPr>
        </p:nvSpPr>
        <p:spPr>
          <a:xfrm>
            <a:off x="6368802" y="3872032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7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土壤消毒与施肥</a:t>
            </a:r>
            <a:endParaRPr lang="zh-CN" altLang="en-US"/>
          </a:p>
        </p:txBody>
      </p:sp>
      <p:sp>
        <p:nvSpPr>
          <p:cNvPr id="1049338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土壤消毒：使用化学药剂或高温蒸汽进行消毒，防止病虫害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施肥：根据植物生长需求，合理施用有机肥和无机肥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土壤湿度：保持土壤湿润，但不要过于潮湿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土壤酸碱度：调整土壤酸碱度，使其适合植物生长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种子选择与处理</a:t>
            </a:r>
            <a:endParaRPr lang="zh-CN" altLang="en-US"/>
          </a:p>
        </p:txBody>
      </p:sp>
      <p:sp>
        <p:nvSpPr>
          <p:cNvPr id="1049404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选择优质种子：选择饱满、无病虫害、发芽率高的种子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消毒处理：用高锰酸钾溶液浸泡种子，消毒杀菌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催芽处理：将种子放在湿润的纱布上，保持温度和湿度，促进发芽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播种前处理：将种子均匀撒在育苗盘上，覆盖一层薄土，保持土壤湿润。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48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播种技术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1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播种时间与温度</a:t>
            </a:r>
            <a:endParaRPr lang="zh-CN" altLang="en-US"/>
          </a:p>
        </p:txBody>
      </p:sp>
      <p:sp>
        <p:nvSpPr>
          <p:cNvPr id="104961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52700" y="3920490"/>
            <a:ext cx="3458273" cy="223157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矩形 4"/>
          <p:cNvSpPr/>
          <p:nvPr>
            <p:custDataLst>
              <p:tags r:id="rId3"/>
            </p:custDataLst>
          </p:nvPr>
        </p:nvSpPr>
        <p:spPr>
          <a:xfrm>
            <a:off x="2463165" y="4280535"/>
            <a:ext cx="178862" cy="18023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8" name="文本框 5"/>
          <p:cNvSpPr txBox="1"/>
          <p:nvPr>
            <p:custDataLst>
              <p:tags r:id="rId4"/>
            </p:custDataLst>
          </p:nvPr>
        </p:nvSpPr>
        <p:spPr>
          <a:xfrm>
            <a:off x="2761615" y="4236720"/>
            <a:ext cx="3040084" cy="126199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播种深度：1-2cm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2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3640" y="3920490"/>
            <a:ext cx="3458273" cy="223157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22" name="矩形 57"/>
          <p:cNvSpPr/>
          <p:nvPr>
            <p:custDataLst>
              <p:tags r:id="rId6"/>
            </p:custDataLst>
          </p:nvPr>
        </p:nvSpPr>
        <p:spPr>
          <a:xfrm>
            <a:off x="6174105" y="4280535"/>
            <a:ext cx="178862" cy="18023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文本框 58"/>
          <p:cNvSpPr txBox="1"/>
          <p:nvPr>
            <p:custDataLst>
              <p:tags r:id="rId7"/>
            </p:custDataLst>
          </p:nvPr>
        </p:nvSpPr>
        <p:spPr>
          <a:xfrm>
            <a:off x="6472555" y="4236720"/>
            <a:ext cx="3040084" cy="126199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播种后管理：保持土壤湿润，避免阳光直射。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26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697230" y="1417320"/>
            <a:ext cx="3458273" cy="223157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28" name="矩形 65"/>
          <p:cNvSpPr/>
          <p:nvPr>
            <p:custDataLst>
              <p:tags r:id="rId9"/>
            </p:custDataLst>
          </p:nvPr>
        </p:nvSpPr>
        <p:spPr>
          <a:xfrm>
            <a:off x="608330" y="1776730"/>
            <a:ext cx="178862" cy="18023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文本框 66"/>
          <p:cNvSpPr txBox="1"/>
          <p:nvPr>
            <p:custDataLst>
              <p:tags r:id="rId10"/>
            </p:custDataLst>
          </p:nvPr>
        </p:nvSpPr>
        <p:spPr>
          <a:xfrm>
            <a:off x="906780" y="1732915"/>
            <a:ext cx="3040084" cy="126199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播种时间：春季和秋季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32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08170" y="1417320"/>
            <a:ext cx="3458273" cy="223157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矩形 69"/>
          <p:cNvSpPr/>
          <p:nvPr>
            <p:custDataLst>
              <p:tags r:id="rId12"/>
            </p:custDataLst>
          </p:nvPr>
        </p:nvSpPr>
        <p:spPr>
          <a:xfrm>
            <a:off x="4318635" y="1776730"/>
            <a:ext cx="178862" cy="18023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文本框 70"/>
          <p:cNvSpPr txBox="1"/>
          <p:nvPr>
            <p:custDataLst>
              <p:tags r:id="rId13"/>
            </p:custDataLst>
          </p:nvPr>
        </p:nvSpPr>
        <p:spPr>
          <a:xfrm>
            <a:off x="4617085" y="1732915"/>
            <a:ext cx="3040084" cy="126199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温度要求：15-25℃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38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19110" y="1417320"/>
            <a:ext cx="3458273" cy="223157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40" name="文本框 74"/>
          <p:cNvSpPr txBox="1"/>
          <p:nvPr>
            <p:custDataLst>
              <p:tags r:id="rId15"/>
            </p:custDataLst>
          </p:nvPr>
        </p:nvSpPr>
        <p:spPr>
          <a:xfrm>
            <a:off x="8328025" y="1732915"/>
            <a:ext cx="3040084" cy="126199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播种方式：条播或撒播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42" name="矩形 73"/>
          <p:cNvSpPr/>
          <p:nvPr>
            <p:custDataLst>
              <p:tags r:id="rId16"/>
            </p:custDataLst>
          </p:nvPr>
        </p:nvSpPr>
        <p:spPr>
          <a:xfrm>
            <a:off x="8029575" y="1776730"/>
            <a:ext cx="178862" cy="18023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0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播种方法与深度</a:t>
            </a:r>
            <a:endParaRPr lang="zh-CN" altLang="en-US"/>
          </a:p>
        </p:txBody>
      </p:sp>
      <p:sp>
        <p:nvSpPr>
          <p:cNvPr id="1049702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播种方法：采用条播或点播，条播行距10-15cm，点播间距10-15cm。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播种深度：播种深度为2-3cm，播种后覆土，保持土壤湿润。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播种时间：春季或秋季播种，春季播种在3-4月，秋季播种在9-10月。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播种量：每亩播种量为10-15kg，根据土壤肥力和品种特性适当调整。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播种后管理</a:t>
            </a:r>
            <a:endParaRPr lang="zh-CN" altLang="en-US"/>
          </a:p>
        </p:txBody>
      </p:sp>
      <p:sp>
        <p:nvSpPr>
          <p:cNvPr id="1049768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70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72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74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76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78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8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82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84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8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88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90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92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94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96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98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00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02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04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温度控制：保持适宜的温度，促进种子发芽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6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病虫害防治：及时观察苗情，发现病虫害及时采取措施防治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8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光照管理：提供适当的光照，促进种子发芽和生长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0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水分管理：保持土壤湿润，避免过湿或过干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68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870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苗期管理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99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温度与湿度控制</a:t>
            </a:r>
            <a:endParaRPr lang="zh-CN" altLang="en-US"/>
          </a:p>
        </p:txBody>
      </p:sp>
      <p:sp>
        <p:nvSpPr>
          <p:cNvPr id="10499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000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2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温度控制：保持温度在20-25℃，避免过高或过低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500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6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8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湿度控制：保持湿度在60-80%，避免过湿或过干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500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012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通风换气：定期通风换气，保持空气流通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50014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8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20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光照控制：保持光照充足，避免光照不足或过强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007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光照调节</a:t>
            </a:r>
            <a:endParaRPr lang="zh-CN" altLang="en-US"/>
          </a:p>
        </p:txBody>
      </p:sp>
      <p:sp>
        <p:nvSpPr>
          <p:cNvPr id="1050080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82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84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86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8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光照时间：根据不同生长阶段调整光照时间，保证幼苗正常生长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90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光照强度：根据不同生长阶段调整光照强度，保证幼苗正常生长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9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光照均匀度：保证光照均匀，避免出现光照不均导致的生长不良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9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光照方向：根据不同生长阶段调整光照方向，保证幼苗正常生长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015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病虫害防治</a:t>
            </a:r>
            <a:endParaRPr lang="zh-CN" altLang="en-US"/>
          </a:p>
        </p:txBody>
      </p:sp>
      <p:sp>
        <p:nvSpPr>
          <p:cNvPr id="1050154" name="圆角矩形 26"/>
          <p:cNvSpPr/>
          <p:nvPr>
            <p:custDataLst>
              <p:tags r:id="rId2"/>
            </p:custDataLst>
          </p:nvPr>
        </p:nvSpPr>
        <p:spPr>
          <a:xfrm>
            <a:off x="60833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156" name="圆角矩形 28"/>
          <p:cNvSpPr/>
          <p:nvPr>
            <p:custDataLst>
              <p:tags r:id="rId3"/>
            </p:custDataLst>
          </p:nvPr>
        </p:nvSpPr>
        <p:spPr>
          <a:xfrm>
            <a:off x="610871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0158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0498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病害：主要病害有灰霉病、白粉病、炭疽病等，可用杀菌剂进行防治。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60" name="圆角矩形 29"/>
          <p:cNvSpPr/>
          <p:nvPr>
            <p:custDataLst>
              <p:tags r:id="rId5"/>
            </p:custDataLst>
          </p:nvPr>
        </p:nvSpPr>
        <p:spPr>
          <a:xfrm>
            <a:off x="3400437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162" name="圆角矩形 32"/>
          <p:cNvSpPr/>
          <p:nvPr>
            <p:custDataLst>
              <p:tags r:id="rId6"/>
            </p:custDataLst>
          </p:nvPr>
        </p:nvSpPr>
        <p:spPr>
          <a:xfrm>
            <a:off x="3402977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164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虫害：主要虫害有蚜虫、红蜘蛛、蓟马等，可用杀虫剂进行防治。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66" name="圆角矩形 3"/>
          <p:cNvSpPr/>
          <p:nvPr>
            <p:custDataLst>
              <p:tags r:id="rId8"/>
            </p:custDataLst>
          </p:nvPr>
        </p:nvSpPr>
        <p:spPr>
          <a:xfrm>
            <a:off x="6192543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168" name="圆角矩形 4"/>
          <p:cNvSpPr/>
          <p:nvPr>
            <p:custDataLst>
              <p:tags r:id="rId9"/>
            </p:custDataLst>
          </p:nvPr>
        </p:nvSpPr>
        <p:spPr>
          <a:xfrm>
            <a:off x="6195084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170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预防措施：加强通风，降低湿度，保持土壤疏松，减少病虫害发生。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72" name="圆角矩形 8"/>
          <p:cNvSpPr/>
          <p:nvPr>
            <p:custDataLst>
              <p:tags r:id="rId11"/>
            </p:custDataLst>
          </p:nvPr>
        </p:nvSpPr>
        <p:spPr>
          <a:xfrm>
            <a:off x="898465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174" name="圆角矩形 9"/>
          <p:cNvSpPr/>
          <p:nvPr>
            <p:custDataLst>
              <p:tags r:id="rId12"/>
            </p:custDataLst>
          </p:nvPr>
        </p:nvSpPr>
        <p:spPr>
          <a:xfrm>
            <a:off x="8987190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176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治疗方法：发现病虫害后，及时采取相应措施进行防治，避免病情扩散。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https://d.book118.com/036053224011010032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2_1"/>
  <p:tag name="KSO_WM_UNIT_INDEX" val="1_2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1_1"/>
  <p:tag name="KSO_WM_UNIT_INDEX" val="1_1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4_1"/>
  <p:tag name="KSO_WM_UNIT_INDEX" val="1_4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3_1"/>
  <p:tag name="KSO_WM_UNIT_INDEX" val="1_3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2"/>
  <p:tag name="KSO_WM_UNIT_SUBTYPE" val="d"/>
  <p:tag name="KSO_WM_UNIT_TEXT_FILL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1"/>
  <p:tag name="KSO_WM_UNIT_SUBTYPE" val="d"/>
  <p:tag name="KSO_WM_UNIT_TEXT_FILL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4"/>
  <p:tag name="KSO_WM_UNIT_SUBTYPE" val="d"/>
  <p:tag name="KSO_WM_UNIT_TEXT_FILL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3"/>
  <p:tag name="KSO_WM_UNIT_SUBTYPE" val="d"/>
  <p:tag name="KSO_WM_UNIT_TEXT_FILL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6_2"/>
  <p:tag name="KSO_WM_UNIT_INDEX" val="1_6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6_1"/>
  <p:tag name="KSO_WM_UNIT_INDEX" val="1_6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5_2"/>
  <p:tag name="KSO_WM_UNIT_INDEX" val="1_5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5_1"/>
  <p:tag name="KSO_WM_UNIT_INDEX" val="1_5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8_2"/>
  <p:tag name="KSO_WM_UNIT_INDEX" val="1_8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8_1"/>
  <p:tag name="KSO_WM_UNIT_INDEX" val="1_8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  <p:tag name="KSO_WM_UNIT_VALUE" val="4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7_2"/>
  <p:tag name="KSO_WM_UNIT_INDEX" val="1_7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7_1"/>
  <p:tag name="KSO_WM_UNIT_INDEX" val="1_7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6"/>
  <p:tag name="KSO_WM_UNIT_SUBTYPE" val="d"/>
  <p:tag name="KSO_WM_UNIT_TEXT_FILL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5"/>
  <p:tag name="KSO_WM_UNIT_SUBTYPE" val="d"/>
  <p:tag name="KSO_WM_UNIT_TEXT_FILL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8"/>
  <p:tag name="KSO_WM_UNIT_SUBTYPE" val="d"/>
  <p:tag name="KSO_WM_UNIT_TEXT_FILL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7"/>
  <p:tag name="KSO_WM_UNIT_SUBTYPE" val="d"/>
  <p:tag name="KSO_WM_UNIT_TEXT_FILL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5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6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兴安杜鹃温室播种育苗技术规程</vt:lpstr>
      <vt:lpstr>目录</vt:lpstr>
      <vt:lpstr>添加章节标题</vt:lpstr>
      <vt:lpstr>育苗前准备</vt:lpstr>
      <vt:lpstr>温室选择与准备</vt:lpstr>
      <vt:lpstr>土壤消毒与施肥</vt:lpstr>
      <vt:lpstr>种子选择与处理</vt:lpstr>
      <vt:lpstr>播种技术</vt:lpstr>
      <vt:lpstr>播种时间与温度</vt:lpstr>
      <vt:lpstr>播种方法与深度</vt:lpstr>
      <vt:lpstr>播种后管理</vt:lpstr>
      <vt:lpstr>苗期管理</vt:lpstr>
      <vt:lpstr>温度与湿度控制</vt:lpstr>
      <vt:lpstr>光照调节</vt:lpstr>
      <vt:lpstr>病虫害防治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2024-08-30T21:51:43.850</cp:lastPrinted>
  <dcterms:created xsi:type="dcterms:W3CDTF">2024-08-30T13:51:43Z</dcterms:created>
  <dcterms:modified xsi:type="dcterms:W3CDTF">2024-08-30T13:51:46Z</dcterms:modified>
</cp:coreProperties>
</file>