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SHUAUU+MS-UIGothic"/>
      <p:regular r:id="rId17"/>
    </p:embeddedFont>
    <p:embeddedFont>
      <p:font typeface="VHFCVH+VTJTLT+ArialMT"/>
      <p:regular r:id="rId18"/>
    </p:embeddedFont>
    <p:embeddedFont>
      <p:font typeface="TGNVET+CQAINL+MicrosoftYaHei"/>
      <p:regular r:id="rId19"/>
    </p:embeddedFont>
    <p:embeddedFont>
      <p:font typeface="GRGWJI+GOJBNF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91056-F2B2-46EC-A1F7-BA92C856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C86F0-2A1C-49A4-8DC2-9C4661A6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30F3B-8298-40F5-9EBB-F79EB7D3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1BB07-998F-4378-9FC7-9F3218A9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1798F-3FB6-4D08-BF78-A7D58ED5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FB0E3-F18A-4336-BF61-B5244E58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36A5D-E157-4170-8A5D-269A4BEC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707E9-C8CB-46E4-AA8D-F8633E58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19E06-C395-4989-B671-06C2944E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6533-1ABB-423A-A911-24EF3911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79BD-2AA6-444A-B5E2-A58DCF777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510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5150" spc="23">
                <a:solidFill>
                  <a:srgbClr val="00B6FF"/>
                </a:solidFill>
                <a:latin typeface="SHUAUU+MS-UIGothic"/>
                <a:cs typeface="SHUAUU+MS-UIGothic"/>
              </a:rPr>
              <a:t>保与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5150" spc="25">
                <a:solidFill>
                  <a:srgbClr val="00B6FF"/>
                </a:solidFill>
                <a:latin typeface="SHUAUU+MS-UIGothic"/>
                <a:cs typeface="SHUAUU+MS-UIGothic"/>
              </a:rPr>
              <a:t>能基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HUAUU+MS-UIGothic"/>
                <a:cs typeface="SHUAUU+MS-UIGothic"/>
              </a:rPr>
              <a:t>本知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5150" spc="20">
                <a:solidFill>
                  <a:srgbClr val="00B6FF"/>
                </a:solidFill>
                <a:latin typeface="SHUAUU+MS-UIGothic"/>
                <a:cs typeface="SHUAUU+MS-UIGothic"/>
              </a:rPr>
              <a:t>培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5150" spc="25">
                <a:solidFill>
                  <a:srgbClr val="00B6FF"/>
                </a:solidFill>
                <a:latin typeface="SHUAUU+MS-UIGothic"/>
                <a:cs typeface="SHUAUU+MS-UIGothic"/>
              </a:rPr>
              <a:t>教程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0B6FF"/>
                </a:solidFill>
                <a:latin typeface="SHUAUU+MS-UIGothic"/>
                <a:cs typeface="SHUAU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HFCVH+VTJTLT+ArialMT"/>
                <a:cs typeface="VHFCVH+VTJTL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保基本知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TGNVET+CQAINL+MicrosoftYaHei"/>
                <a:cs typeface="TGNVET+CQAIN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HFCVH+VTJTLT+ArialMT"/>
                <a:cs typeface="VHFCVH+VTJTL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能基本知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314890"/>
            <a:ext cx="5140901" cy="1880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HFCVH+VTJTLT+ArialMT"/>
                <a:cs typeface="VHFCVH+VTJTL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保与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HFCVH+VTJTLT+ArialMT"/>
                <a:cs typeface="VHFCVH+VTJTL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保与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能案例分析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HFCVH+VTJTLT+ArialMT"/>
                <a:cs typeface="VHFCVH+VTJTL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保与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SHUAUU+MS-UIGothic"/>
                <a:cs typeface="SHUAUU+MS-UIGothic"/>
              </a:rPr>
              <a:t>与展望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HUAUU+MS-UIGothic"/>
                <a:cs typeface="SHUAUU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RGWJI+GOJBNF+MicrosoftYaHei-Bold"/>
                <a:cs typeface="GRGWJI+GOJBNF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800" spc="25">
                <a:solidFill>
                  <a:srgbClr val="00B6FF"/>
                </a:solidFill>
                <a:latin typeface="SHUAUU+MS-UIGothic"/>
                <a:cs typeface="SHUAUU+MS-UIGothic"/>
              </a:rPr>
              <a:t>保基本知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保概念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保定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保意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保法律法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国家安全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保法律法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HUAUU+MS-UIGothic"/>
                <a:cs typeface="SHUAUU+MS-UIGothic"/>
              </a:rPr>
              <a:t>地方安全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FFFF"/>
                </a:solidFill>
                <a:latin typeface="SHUAUU+MS-UIGothic"/>
                <a:cs typeface="SHUAUU+MS-UIGothic"/>
              </a:rPr>
              <a:t>保法律法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各地也根据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情况制定了相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的安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保法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，如《北京市安全生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例》和《上海市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条例》等。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保管理制度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保管理机构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保管理制度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RGWJI+GOJBNF+MicrosoftYaHei-Bold"/>
                <a:cs typeface="GRGWJI+GOJBNF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3800" spc="25">
                <a:solidFill>
                  <a:srgbClr val="00B6FF"/>
                </a:solidFill>
                <a:latin typeface="SHUAUU+MS-UIGothic"/>
                <a:cs typeface="SHUAUU+MS-UIGothic"/>
              </a:rPr>
              <a:t>能基本知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能概念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SHUAUU+MS-UIGothic"/>
                <a:cs typeface="SHUAUU+MS-UIGothic"/>
              </a:rPr>
              <a:t>能定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SHUAUU+MS-UIGothic"/>
                <a:cs typeface="SHUAUU+MS-UIGothic"/>
              </a:rPr>
              <a:t>能的意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能是指通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采取技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上可行、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上合理、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境和社会可接受的措施，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有效地利用能源，不断提高能源利用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能可以减少能源消耗，降低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染，提高能源利用效率，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SHUAUU+MS-UIGothic"/>
                <a:cs typeface="SHUAUU+MS-UIGothic"/>
              </a:rPr>
              <a:t>能的必要性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展和人口的增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，能源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需求不断增加，能源短缺和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日益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能已成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全社会共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同关注的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SHUAUU+MS-UIGothic"/>
                <a:cs typeface="SHUAU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能法律法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能法的主要内容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能法律法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体系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00B6FF"/>
                </a:solidFill>
                <a:latin typeface="SHUAUU+MS-UIGothic"/>
                <a:cs typeface="SHUAUU+MS-UIGothic"/>
              </a:rPr>
              <a:t>能法的作用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能管理制度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能目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标责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任制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能源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审计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制度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HUAUU+MS-UIGothic"/>
                <a:cs typeface="SHUAU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能耗定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额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能效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标识</a:t>
            </a:r>
            <a:r>
              <a:rPr sz="1550" spc="25">
                <a:solidFill>
                  <a:srgbClr val="00B6FF"/>
                </a:solidFill>
                <a:latin typeface="SHUAUU+MS-UIGothic"/>
                <a:cs typeface="SHUAUU+MS-UIGothic"/>
              </a:rPr>
              <a:t>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RGWJI+GOJBNF+MicrosoftYaHei-Bold"/>
                <a:cs typeface="GRGWJI+GOJBNF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800" spc="25">
                <a:solidFill>
                  <a:srgbClr val="00B6FF"/>
                </a:solidFill>
                <a:latin typeface="SHUAUU+MS-UIGothic"/>
                <a:cs typeface="SHUAUU+MS-UIGothic"/>
              </a:rPr>
              <a:t>保与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3800" spc="27">
                <a:solidFill>
                  <a:srgbClr val="00B6FF"/>
                </a:solidFill>
                <a:latin typeface="SHUAUU+MS-UIGothic"/>
                <a:cs typeface="SHUAUU+MS-UIGothic"/>
              </a:rPr>
              <a:t>能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800" spc="23">
                <a:solidFill>
                  <a:srgbClr val="00B6FF"/>
                </a:solidFill>
                <a:latin typeface="SHUAUU+MS-UIGothic"/>
                <a:cs typeface="SHUAUU+MS-UIGothic"/>
              </a:rPr>
              <a:t>践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B6FF"/>
                </a:solidFill>
                <a:latin typeface="SHUAUU+MS-UIGothic"/>
                <a:cs typeface="SHUAUU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安全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SHUAUU+MS-UIGothic"/>
                <a:cs typeface="SHUAUU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WJI+GOJBNF+MicrosoftYaHei-Bold"/>
                <a:cs typeface="GRGWJI+GOJBN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WJI+GOJBNF+MicrosoftYaHei-Bold"/>
                <a:cs typeface="GRGWJI+GOJBN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WJI+GOJBNF+MicrosoftYaHei-Bold"/>
                <a:cs typeface="GRGWJI+GOJBN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HUAUU+MS-UIGothic"/>
                <a:cs typeface="SHUAUU+MS-UIGothic"/>
              </a:rPr>
              <a:t>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B6FF"/>
                </a:solidFill>
                <a:latin typeface="SHUAUU+MS-UIGothic"/>
                <a:cs typeface="SHUAUU+MS-UIGothic"/>
              </a:rPr>
              <a:t>安全意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000" spc="23">
                <a:solidFill>
                  <a:srgbClr val="00B6FF"/>
                </a:solidFill>
                <a:latin typeface="SHUAUU+MS-UIGothic"/>
                <a:cs typeface="SHUAUU+MS-UIGothic"/>
              </a:rPr>
              <a:t>提高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B6FF"/>
                </a:solidFill>
                <a:latin typeface="SHUAUU+MS-UIGothic"/>
                <a:cs typeface="SHUAUU+MS-UIGothic"/>
              </a:rPr>
              <a:t>保法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00B6FF"/>
                </a:solidFill>
                <a:latin typeface="SHUAUU+MS-UIGothic"/>
                <a:cs typeface="SHUAUU+MS-UIGothic"/>
              </a:rPr>
              <a:t>的遵守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B6FF"/>
                </a:solidFill>
                <a:latin typeface="SHUAUU+MS-UIGothic"/>
                <a:cs typeface="SHUAUU+MS-UIGothic"/>
              </a:rPr>
              <a:t>保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00B6FF"/>
                </a:solidFill>
                <a:latin typeface="SHUAUU+MS-UIGothic"/>
                <a:cs typeface="SHUAUU+MS-UIGothic"/>
              </a:rPr>
              <a:t>践操作技巧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https://d.book118.com/036055102140010040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SHUAUU+MS-UIGothic</vt:lpstr>
      <vt:lpstr>SimSun</vt:lpstr>
      <vt:lpstr>VHFCVH+VTJTLT+ArialMT</vt:lpstr>
      <vt:lpstr>Times New Roman</vt:lpstr>
      <vt:lpstr>TGNVET+CQAINL+MicrosoftYaHei</vt:lpstr>
      <vt:lpstr>GRGWJI+GOJBNF+MicrosoftYaHei-Bold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2024-09-07T02:37:49.156</cp:lastPrinted>
  <dcterms:created xsi:type="dcterms:W3CDTF">2024-09-06T18:37:49Z</dcterms:created>
  <dcterms:modified xsi:type="dcterms:W3CDTF">2024-09-06T18:37:50Z</dcterms:modified>
</cp:coreProperties>
</file>