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179BB-2E83-448D-AFC6-2D0758307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A5A54-2AFE-43B3-BC7B-848244651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9E01E-AEDB-4F7D-8F0A-DB693B4D0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270C5-5B87-4B66-B4BA-B2D968A29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5F7B0-40AE-4F97-9A49-F39805C62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3424D-7971-421D-B96E-57E29E83E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7204A9-560A-4431-BFDC-8FAC1791D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C3B28-3B1F-4FAB-A220-612BC9A80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75E9C-D4CA-41FF-A00D-158FD6777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470C3-AC69-4A4E-BEC9-B4AAAB3F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44F5F-B519-4394-84A0-51F020F45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2049"/>
          <p:cNvSpPr>
            <a:spLocks noGrp="1"/>
          </p:cNvSpPr>
          <p:nvPr>
            <p:ph type="ctrTitle" sz="quarter"/>
          </p:nvPr>
        </p:nvSpPr>
        <p:spPr>
          <a:xfrm>
            <a:off x="685800" y="2130425"/>
            <a:ext cx="7772400" cy="1163638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 algn="ctr">
              <a:buClrTx/>
              <a:buSzTx/>
              <a:buFontTx/>
              <a:defRPr sz="4000" b="1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副标题 2050"/>
          <p:cNvSpPr>
            <a:spLocks noGrp="1"/>
          </p:cNvSpPr>
          <p:nvPr>
            <p:ph type="subTitle" sz="quarter" idx="1"/>
          </p:nvPr>
        </p:nvSpPr>
        <p:spPr>
          <a:xfrm>
            <a:off x="1376363" y="3519488"/>
            <a:ext cx="6400800" cy="11239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ClrTx/>
              <a:buSzTx/>
              <a:buFontTx/>
              <a:buNone/>
              <a:defRPr sz="3200"/>
            </a:lvl1pPr>
            <a:lvl2pPr marL="457200" lvl="1" indent="0" algn="ctr">
              <a:buClrTx/>
              <a:buSzTx/>
              <a:buFontTx/>
              <a:buNone/>
              <a:defRPr sz="3200"/>
            </a:lvl2pPr>
            <a:lvl3pPr marL="914400" lvl="2" indent="0" algn="ctr">
              <a:buClrTx/>
              <a:buSzTx/>
              <a:buFontTx/>
              <a:buNone/>
              <a:defRPr sz="3200"/>
            </a:lvl3pPr>
            <a:lvl4pPr marL="1371600" lvl="3" indent="0" algn="ctr">
              <a:buClrTx/>
              <a:buSzTx/>
              <a:buFontTx/>
              <a:buNone/>
              <a:defRPr sz="3200"/>
            </a:lvl4pPr>
            <a:lvl5pPr marL="1828800" lvl="4" indent="0" algn="ctr">
              <a:buClrTx/>
              <a:buSzTx/>
              <a:buFontTx/>
              <a:buNone/>
              <a:defRPr sz="3200"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68413"/>
            <a:ext cx="4032504" cy="48577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268413"/>
            <a:ext cx="4032504" cy="48577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43688" y="188913"/>
            <a:ext cx="2062163" cy="59372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88913"/>
            <a:ext cx="6066942" cy="59372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188913"/>
            <a:ext cx="8248650" cy="59372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2.png" /><Relationship Id="rId16" Type="http://schemas.openxmlformats.org/officeDocument/2006/relationships/image" Target="../media/image3.pn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未知"/>
          <p:cNvSpPr/>
          <p:nvPr/>
        </p:nvSpPr>
        <p:spPr>
          <a:xfrm>
            <a:off x="1633538" y="2016125"/>
            <a:ext cx="7510462" cy="4592638"/>
          </a:xfrm>
          <a:custGeom>
            <a:rect l="l" t="t" r="r" b="b"/>
            <a:pathLst>
              <a:path w="898" h="519">
                <a:moveTo>
                  <a:pt x="0" y="519"/>
                </a:moveTo>
                <a:lnTo>
                  <a:pt x="0" y="20"/>
                </a:lnTo>
                <a:cubicBezTo>
                  <a:pt x="0" y="9"/>
                  <a:pt x="8" y="0"/>
                  <a:pt x="17" y="0"/>
                </a:cubicBezTo>
                <a:lnTo>
                  <a:pt x="898" y="0"/>
                </a:lnTo>
              </a:path>
            </a:pathLst>
          </a:custGeom>
          <a:noFill/>
          <a:ln w="25400" cap="flat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7" name="标题 1026"/>
          <p:cNvSpPr>
            <a:spLocks noGrp="1"/>
          </p:cNvSpPr>
          <p:nvPr>
            <p:ph type="title"/>
          </p:nvPr>
        </p:nvSpPr>
        <p:spPr>
          <a:xfrm>
            <a:off x="476250" y="188913"/>
            <a:ext cx="8229600" cy="814387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8" name="文本占位符 1027"/>
          <p:cNvSpPr>
            <a:spLocks noGrp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029" name="图片 1073743875" descr="学科网 zxxk.com" title="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l" defTabSz="914400" rtl="0" eaLnBrk="1" fontAlgn="base" latinLnBrk="1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2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1" hangingPunct="1">
        <a:lnSpc>
          <a:spcPts val="2400"/>
        </a:lnSpc>
        <a:spcBef>
          <a:spcPct val="20000"/>
        </a:spcBef>
        <a:spcAft>
          <a:spcPct val="0"/>
        </a:spcAft>
        <a:buChar char="•"/>
        <a:defRPr sz="1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方正舒体" pitchFamily="2" charset="-122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audio" Target="../media/audio111111.wav" /><Relationship Id="rId4" Type="http://schemas.openxmlformats.org/officeDocument/2006/relationships/audio" Target="../media/audio222222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hyperlink" Target="0001.&#22303;&#35910;&#32593;-&#33521;&#35821;&#23567;&#22825;&#25165;-&#33521;&#35821;&#23383;&#27597;&#27468;.flv" TargetMode="External" /><Relationship Id="rId4" Type="http://schemas.openxmlformats.org/officeDocument/2006/relationships/audio" Target="../media/applause3.wav" /><Relationship Id="rId5" Type="http://schemas.openxmlformats.org/officeDocument/2006/relationships/hyperlink" Target="&#23383;&#27597;&#23398;&#20064;/0001.&#22303;&#35910;&#32593;-&#33521;&#35821;&#23567;&#22825;&#25165;-&#33521;&#35821;&#23383;&#27597;&#27468;.flv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Relationship Id="rId3" Type="http://schemas.openxmlformats.org/officeDocument/2006/relationships/image" Target="../media/image2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030252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650558" y="2727960"/>
            <a:ext cx="7842885" cy="110680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Welcome to my class!</a:t>
            </a:r>
            <a:endParaRPr lang="en-US" altLang="zh-CN" sz="6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899795" y="2493645"/>
            <a:ext cx="7802880" cy="10147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000066"/>
                </a:solidFill>
                <a:ea typeface="华文新魏" pitchFamily="2" charset="-122"/>
                <a:sym typeface="+mn-ea"/>
              </a:rPr>
              <a:t>为什么要学习英语呢？</a:t>
            </a:r>
            <a:endParaRPr lang="zh-CN" altLang="en-US" sz="6000">
              <a:solidFill>
                <a:srgbClr val="000066"/>
              </a:solidFill>
              <a:ea typeface="华文新魏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" y="1154430"/>
            <a:ext cx="9144635" cy="4157980"/>
          </a:xfrm>
          <a:prstGeom prst="rect">
            <a:avLst/>
          </a:prstGeom>
        </p:spPr>
      </p:pic>
      <p:sp>
        <p:nvSpPr>
          <p:cNvPr id="3" name="矩形 2" title=""/>
          <p:cNvSpPr/>
          <p:nvPr/>
        </p:nvSpPr>
        <p:spPr>
          <a:xfrm>
            <a:off x="-635" y="2080260"/>
            <a:ext cx="8836025" cy="23069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学好英语，走遍世界都不怕！！！</a:t>
            </a:r>
            <a:endParaRPr lang="zh-CN" altLang="en-US" sz="7200" b="1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4" name="图片 512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8610" y="1826260"/>
            <a:ext cx="3476625" cy="27133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文本占位符 5122" title=""/>
          <p:cNvSpPr>
            <a:spLocks noGrp="1"/>
          </p:cNvSpPr>
          <p:nvPr>
            <p:ph type="body" idx="4294967295"/>
          </p:nvPr>
        </p:nvSpPr>
        <p:spPr>
          <a:xfrm>
            <a:off x="457200" y="1173798"/>
            <a:ext cx="8229600" cy="4857750"/>
          </a:xfrm>
        </p:spPr>
        <p:txBody>
          <a:bodyPr/>
          <a:lstStyle/>
          <a:p>
            <a:endParaRPr lang="zh-CN" altLang="en-US" sz="3600">
              <a:solidFill>
                <a:schemeClr val="accent1"/>
              </a:solidFill>
            </a:endParaRPr>
          </a:p>
          <a:p>
            <a:r>
              <a:rPr lang="zh-CN" altLang="en-US" sz="3200">
                <a:solidFill>
                  <a:schemeClr val="accent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字母是英语的符号，相当于汉字的部首！</a:t>
            </a:r>
            <a:endParaRPr lang="zh-CN" altLang="en-US" sz="3200">
              <a:solidFill>
                <a:schemeClr val="accent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endParaRPr lang="zh-CN" altLang="en-US" sz="3200">
              <a:solidFill>
                <a:schemeClr val="accent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r>
              <a:rPr lang="zh-CN" altLang="en-US" sz="3200">
                <a:solidFill>
                  <a:schemeClr val="accent1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是学习英语的第一步！</a:t>
            </a:r>
            <a:endParaRPr lang="zh-CN" altLang="en-US" sz="3200">
              <a:solidFill>
                <a:schemeClr val="accent1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  <a:p>
            <a:endParaRPr lang="zh-CN" altLang="en-US">
              <a:solidFill>
                <a:schemeClr val="accent1"/>
              </a:solidFill>
            </a:endParaRPr>
          </a:p>
          <a:p>
            <a:endParaRPr lang="zh-CN" altLang="en-US" sz="4000" i="1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zh-CN" altLang="en-US" sz="4000" i="1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br>
              <a:rPr lang="zh-CN" altLang="en-US" sz="4000" i="1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zh-CN" altLang="en-US" sz="4000" i="1">
                <a:solidFill>
                  <a:srgbClr val="FF0000"/>
                </a:solidFill>
                <a:latin typeface="Comic Sans MS" panose="030f0702030302020204" pitchFamily="66" charset="0"/>
              </a:rPr>
              <a:t>一起 happy English</a:t>
            </a:r>
            <a:endParaRPr lang="zh-CN" altLang="en-US" sz="4000" i="1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Box 3" title=""/>
          <p:cNvSpPr txBox="1"/>
          <p:nvPr/>
        </p:nvSpPr>
        <p:spPr>
          <a:xfrm>
            <a:off x="2530475" y="1673225"/>
            <a:ext cx="635825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7200" b="1" i="1" u="sng">
                <a:solidFill>
                  <a:schemeClr val="accent2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? </a:t>
            </a:r>
            <a:r>
              <a:rPr lang="zh-CN" altLang="en-US" sz="7200" b="1" i="1">
                <a:solidFill>
                  <a:srgbClr val="FFCC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个英语字母</a:t>
            </a:r>
            <a:endParaRPr lang="zh-CN" altLang="en-US" sz="7200" b="1" i="1">
              <a:solidFill>
                <a:srgbClr val="FFCC00"/>
              </a:solidFill>
              <a:effectLst>
                <a:outerShdw blurRad="38100" dist="38100" dir="2700000">
                  <a:srgbClr val="000000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099" name="文本框 4098" title=""/>
          <p:cNvSpPr txBox="1"/>
          <p:nvPr/>
        </p:nvSpPr>
        <p:spPr>
          <a:xfrm>
            <a:off x="4495800" y="3948113"/>
            <a:ext cx="4181475" cy="11988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 i="1">
                <a:solidFill>
                  <a:srgbClr val="FF0000"/>
                </a:solidFill>
                <a:latin typeface="Trebuchet MS" panose="020b0603020202020204" pitchFamily="34" charset="0"/>
              </a:rPr>
              <a:t>let's go!</a:t>
            </a:r>
            <a:endParaRPr lang="zh-CN" altLang="en-US" sz="7200" b="1" i="1">
              <a:solidFill>
                <a:srgbClr val="FF0000"/>
              </a:solidFill>
              <a:latin typeface="Trebuchet MS" panose="020b0603020202020204" pitchFamily="34" charset="0"/>
            </a:endParaRPr>
          </a:p>
        </p:txBody>
      </p:sp>
      <p:pic>
        <p:nvPicPr>
          <p:cNvPr id="4100" name="图片 409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95" y="3770630"/>
            <a:ext cx="2933065" cy="25698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/>
        </p:nvSpPr>
        <p:spPr>
          <a:xfrm>
            <a:off x="2411730" y="1673225"/>
            <a:ext cx="1369695" cy="1014730"/>
          </a:xfrm>
          <a:prstGeom prst="rect">
            <a:avLst/>
          </a:prstGeom>
          <a:solidFill>
            <a:srgbClr val="00B0F0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 i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  <a:sym typeface="+mn-ea"/>
              </a:rPr>
              <a:t>26</a:t>
            </a:r>
            <a:endParaRPr lang="en-US" altLang="zh-CN" sz="6000" b="1" i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楷体_GB2312" pitchFamily="49" charset="-122"/>
              <a:ea typeface="楷体_GB2312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文本框 53249" title=""/>
          <p:cNvSpPr txBox="1"/>
          <p:nvPr/>
        </p:nvSpPr>
        <p:spPr>
          <a:xfrm>
            <a:off x="2908300" y="769938"/>
            <a:ext cx="3248025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Tahoma" panose="020b0604030504040204" pitchFamily="34" charset="0"/>
              </a:rPr>
              <a:t>字　母　表</a:t>
            </a:r>
            <a:endParaRPr lang="zh-CN" altLang="en-US" sz="4800" b="1">
              <a:solidFill>
                <a:srgbClr val="FF0000"/>
              </a:solidFill>
              <a:latin typeface="Tahoma" panose="020b0604030504040204" pitchFamily="34" charset="0"/>
            </a:endParaRPr>
          </a:p>
        </p:txBody>
      </p:sp>
      <p:graphicFrame>
        <p:nvGraphicFramePr>
          <p:cNvPr id="53295" name="内容占位符 53294" title=""/>
          <p:cNvGraphicFramePr>
            <a:graphicFrameLocks noGrp="1"/>
          </p:cNvGraphicFramePr>
          <p:nvPr>
            <p:ph idx="4294967295"/>
          </p:nvPr>
        </p:nvGraphicFramePr>
        <p:xfrm>
          <a:off x="490538" y="2843213"/>
          <a:ext cx="8129588" cy="2649538"/>
        </p:xfrm>
        <a:graphic>
          <a:graphicData uri="http://schemas.openxmlformats.org/drawingml/2006/table">
            <a:tbl>
              <a:tblPr/>
              <a:tblGrid>
                <a:gridCol w="1162050"/>
                <a:gridCol w="1160463"/>
                <a:gridCol w="1162050"/>
                <a:gridCol w="1160462"/>
                <a:gridCol w="1162050"/>
                <a:gridCol w="1160463"/>
                <a:gridCol w="1162050"/>
              </a:tblGrid>
              <a:tr h="6762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Aa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Bb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Cc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Dd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Ee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Ff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Gg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23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Hh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Ii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Jj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Kk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Ll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Mm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Nn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4688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Oo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Pp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Qq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Rr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Ss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Tt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62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Uu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Vv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Ww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Xx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Yy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2800" b="1">
                          <a:solidFill>
                            <a:schemeClr val="accent2"/>
                          </a:solidFill>
                          <a:latin typeface="宋体" panose="02010600030101010101" pitchFamily="2" charset="-122"/>
                        </a:rPr>
                        <a:t>Zz</a:t>
                      </a:r>
                      <a:endParaRPr lang="en-US" altLang="zh-CN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1pPr>
                      <a:lvl2pPr marL="742950" lvl="1" indent="-28575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2pPr>
                      <a:lvl3pPr marL="1143000" lvl="2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3pPr>
                      <a:lvl4pPr marL="1600200" lvl="3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6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4pPr>
                      <a:lvl5pPr marL="2057400" lvl="4" indent="-228600" algn="l" defTabSz="914400" rtl="0" eaLnBrk="1" fontAlgn="base" latinLnBrk="1" hangingPunct="1">
                        <a:lnSpc>
                          <a:spcPts val="24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400" b="0" i="0" u="none" kern="1200" baseline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 sz="2800" b="1">
                        <a:solidFill>
                          <a:schemeClr val="accent2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90000" marR="90000" marT="46800" marB="46800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3293" name="文本框 53292" title=""/>
          <p:cNvSpPr txBox="1"/>
          <p:nvPr/>
        </p:nvSpPr>
        <p:spPr>
          <a:xfrm>
            <a:off x="2671763" y="2025650"/>
            <a:ext cx="377190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990000"/>
                </a:solidFill>
                <a:latin typeface="Tahoma" panose="020b0604030504040204" pitchFamily="34" charset="0"/>
              </a:rPr>
              <a:t>（共计</a:t>
            </a:r>
            <a:r>
              <a:rPr lang="en-US" altLang="zh-CN" sz="2800">
                <a:solidFill>
                  <a:srgbClr val="990000"/>
                </a:solidFill>
                <a:latin typeface="Tahoma" panose="020b0604030504040204" pitchFamily="34" charset="0"/>
              </a:rPr>
              <a:t>26</a:t>
            </a:r>
            <a:r>
              <a:rPr lang="zh-CN" altLang="en-US" sz="2800">
                <a:solidFill>
                  <a:srgbClr val="990000"/>
                </a:solidFill>
                <a:latin typeface="Tahoma" panose="020b0604030504040204" pitchFamily="34" charset="0"/>
              </a:rPr>
              <a:t>个英文字母）</a:t>
            </a:r>
            <a:endParaRPr lang="zh-CN" altLang="en-US" sz="2800">
              <a:solidFill>
                <a:srgbClr val="990000"/>
              </a:solidFill>
              <a:latin typeface="Tahoma" panose="020b0604030504040204" pitchFamily="34" charset="0"/>
            </a:endParaRPr>
          </a:p>
        </p:txBody>
      </p:sp>
      <p:pic>
        <p:nvPicPr>
          <p:cNvPr id="53294" name="图片 5329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304800"/>
            <a:ext cx="1587500" cy="23114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532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32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226" name="图片 52225" title="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2227" name="标题 52226" title=""/>
          <p:cNvSpPr>
            <a:spLocks noGrp="1"/>
          </p:cNvSpPr>
          <p:nvPr>
            <p:ph type="ctrTitle"/>
          </p:nvPr>
        </p:nvSpPr>
        <p:spPr>
          <a:xfrm>
            <a:off x="1066800" y="457200"/>
            <a:ext cx="4191000" cy="1470025"/>
          </a:xfrm>
        </p:spPr>
        <p:txBody>
          <a:bodyPr anchor="ctr"/>
          <a:lstStyle/>
          <a:p>
            <a:pPr defTabSz="914400">
              <a:buSzTx/>
            </a:pPr>
            <a:r>
              <a:rPr lang="en-US" altLang="zh-CN" b="0" kern="1200" baseline="0">
                <a:latin typeface="Comic Sans MS" panose="030f0702030302020204" pitchFamily="66" charset="0"/>
                <a:ea typeface="微软雅黑" panose="020b0503020204020204" pitchFamily="34" charset="-122"/>
              </a:rPr>
              <a:t>ABC Song</a:t>
            </a:r>
            <a:endParaRPr lang="en-US" altLang="zh-CN" b="0" kern="1200" baseline="0">
              <a:latin typeface="Comic Sans MS" panose="030f0702030302020204" pitchFamily="66" charset="0"/>
              <a:ea typeface="微软雅黑" panose="020b0503020204020204" pitchFamily="34" charset="-122"/>
            </a:endParaRPr>
          </a:p>
        </p:txBody>
      </p:sp>
      <p:sp>
        <p:nvSpPr>
          <p:cNvPr id="52228" name="副标题 52227" title=""/>
          <p:cNvSpPr>
            <a:spLocks noGrp="1"/>
          </p:cNvSpPr>
          <p:nvPr>
            <p:ph type="subTitle" idx="1"/>
          </p:nvPr>
        </p:nvSpPr>
        <p:spPr>
          <a:xfrm>
            <a:off x="1219200" y="2590800"/>
            <a:ext cx="6400800" cy="3657600"/>
          </a:xfrm>
        </p:spPr>
        <p:txBody>
          <a:bodyPr anchor="t"/>
          <a:lstStyle/>
          <a:p>
            <a:pPr defTabSz="914400">
              <a:buSzTx/>
            </a:pPr>
            <a:r>
              <a:rPr lang="en-US" altLang="zh-CN" b="1" kern="1200" baseline="0">
                <a:latin typeface="Comic Sans MS" panose="030f0702030302020204" pitchFamily="66" charset="0"/>
                <a:ea typeface="微软简隶书" pitchFamily="2" charset="-122"/>
              </a:rPr>
              <a:t>A B C D E F G</a:t>
            </a:r>
            <a:endParaRPr lang="en-US" altLang="zh-CN" b="1" kern="1200" baseline="0">
              <a:latin typeface="Comic Sans MS" panose="030f0702030302020204" pitchFamily="66" charset="0"/>
              <a:ea typeface="微软简隶书" pitchFamily="2" charset="-122"/>
            </a:endParaRPr>
          </a:p>
          <a:p>
            <a:pPr defTabSz="914400">
              <a:buSzTx/>
            </a:pPr>
            <a:r>
              <a:rPr lang="en-US" altLang="zh-CN" b="1" kern="1200" baseline="0">
                <a:latin typeface="Comic Sans MS" panose="030f0702030302020204" pitchFamily="66" charset="0"/>
                <a:ea typeface="微软简隶书" pitchFamily="2" charset="-122"/>
              </a:rPr>
              <a:t>H I J K L M N</a:t>
            </a:r>
            <a:endParaRPr lang="en-US" altLang="zh-CN" b="1" kern="1200" baseline="0">
              <a:latin typeface="Comic Sans MS" panose="030f0702030302020204" pitchFamily="66" charset="0"/>
              <a:ea typeface="微软简隶书" pitchFamily="2" charset="-122"/>
            </a:endParaRPr>
          </a:p>
          <a:p>
            <a:pPr defTabSz="914400">
              <a:buSzTx/>
            </a:pPr>
            <a:r>
              <a:rPr lang="en-US" altLang="zh-CN" b="1" kern="1200" baseline="0">
                <a:latin typeface="Comic Sans MS" panose="030f0702030302020204" pitchFamily="66" charset="0"/>
                <a:ea typeface="微软简隶书" pitchFamily="2" charset="-122"/>
              </a:rPr>
              <a:t>O P Q   R S T</a:t>
            </a:r>
            <a:endParaRPr lang="en-US" altLang="zh-CN" b="1" kern="1200" baseline="0">
              <a:latin typeface="Comic Sans MS" panose="030f0702030302020204" pitchFamily="66" charset="0"/>
              <a:ea typeface="微软简隶书" pitchFamily="2" charset="-122"/>
            </a:endParaRPr>
          </a:p>
          <a:p>
            <a:pPr defTabSz="914400">
              <a:buSzTx/>
            </a:pPr>
            <a:r>
              <a:rPr lang="en-US" altLang="zh-CN" b="1" kern="1200" baseline="0">
                <a:latin typeface="Comic Sans MS" panose="030f0702030302020204" pitchFamily="66" charset="0"/>
                <a:ea typeface="微软简隶书" pitchFamily="2" charset="-122"/>
              </a:rPr>
              <a:t>U V W   X Y Z</a:t>
            </a:r>
            <a:endParaRPr lang="en-US" altLang="zh-CN" b="1" kern="1200" baseline="0">
              <a:latin typeface="Comic Sans MS" panose="030f0702030302020204" pitchFamily="66" charset="0"/>
              <a:ea typeface="微软简隶书" pitchFamily="2" charset="-122"/>
            </a:endParaRPr>
          </a:p>
          <a:p>
            <a:pPr defTabSz="914400">
              <a:buSzTx/>
            </a:pPr>
            <a:r>
              <a:rPr lang="en-US" altLang="zh-CN" b="1" kern="1200" baseline="0">
                <a:latin typeface="Comic Sans MS" panose="030f0702030302020204" pitchFamily="66" charset="0"/>
                <a:ea typeface="微软简隶书" pitchFamily="2" charset="-122"/>
              </a:rPr>
              <a:t>X Y Z   Now you see.</a:t>
            </a:r>
            <a:endParaRPr lang="en-US" altLang="zh-CN" b="1" kern="1200" baseline="0">
              <a:latin typeface="Comic Sans MS" panose="030f0702030302020204" pitchFamily="66" charset="0"/>
              <a:ea typeface="微软简隶书" pitchFamily="2" charset="-122"/>
            </a:endParaRPr>
          </a:p>
          <a:p>
            <a:pPr defTabSz="914400">
              <a:buSzTx/>
            </a:pPr>
            <a:r>
              <a:rPr lang="en-US" altLang="zh-CN" b="1" kern="1200" baseline="0">
                <a:latin typeface="Comic Sans MS" panose="030f0702030302020204" pitchFamily="66" charset="0"/>
                <a:ea typeface="微软简隶书" pitchFamily="2" charset="-122"/>
              </a:rPr>
              <a:t>I can sing my ABC.</a:t>
            </a:r>
            <a:endParaRPr lang="en-US" altLang="zh-CN" b="1" kern="1200" baseline="0">
              <a:latin typeface="Comic Sans MS" panose="030f0702030302020204" pitchFamily="66" charset="0"/>
              <a:ea typeface="微软简隶书" pitchFamily="2" charset="-122"/>
            </a:endParaRPr>
          </a:p>
        </p:txBody>
      </p:sp>
      <p:sp>
        <p:nvSpPr>
          <p:cNvPr id="52229" name="动作按钮: 声音 52228" title="">
            <a:hlinkClick r:id="rId5" action="ppaction://hlinkfile">
              <a:snd r:embed="rId4" name="applause.wav"/>
            </a:hlinkClick>
          </p:cNvPr>
          <p:cNvSpPr/>
          <p:nvPr/>
        </p:nvSpPr>
        <p:spPr>
          <a:xfrm>
            <a:off x="395288" y="1700213"/>
            <a:ext cx="914400" cy="762000"/>
          </a:xfrm>
          <a:prstGeom prst="actionButtonSound">
            <a:avLst/>
          </a:pr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5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/>
      <p:bldP spid="52228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矩形 3" title=""/>
          <p:cNvSpPr/>
          <p:nvPr/>
        </p:nvSpPr>
        <p:spPr>
          <a:xfrm>
            <a:off x="825500" y="2740660"/>
            <a:ext cx="7531100" cy="82994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学习</a:t>
            </a:r>
            <a:r>
              <a:rPr lang="en-US" altLang="zh-CN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26</a:t>
            </a:r>
            <a:r>
              <a:rPr lang="zh-CN" altLang="en-US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个字母的读音与</a:t>
            </a:r>
            <a:r>
              <a:rPr lang="zh-CN" altLang="en-US" sz="48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书写</a:t>
            </a:r>
            <a:endParaRPr lang="zh-CN" altLang="en-US" sz="4800" b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9" title=""/>
          <p:cNvSpPr txBox="1"/>
          <p:nvPr/>
        </p:nvSpPr>
        <p:spPr>
          <a:xfrm>
            <a:off x="1547813" y="3860800"/>
            <a:ext cx="4451350" cy="15541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大 写 的 </a:t>
            </a:r>
            <a:r>
              <a:rPr lang="en-US" altLang="zh-CN" sz="3200" b="1">
                <a:solidFill>
                  <a:srgbClr val="CC0000"/>
                </a:solidFill>
                <a:latin typeface="华文中宋" pitchFamily="2" charset="-122"/>
                <a:ea typeface="华文中宋" pitchFamily="2" charset="-122"/>
              </a:rPr>
              <a:t>A </a:t>
            </a:r>
            <a:r>
              <a:rPr lang="zh-CN" altLang="en-US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像 圆 规，</a:t>
            </a:r>
            <a:endParaRPr lang="zh-CN" altLang="en-US" sz="3200" b="1">
              <a:solidFill>
                <a:srgbClr val="0000FF"/>
              </a:solidFill>
              <a:latin typeface="华文中宋" pitchFamily="2" charset="-122"/>
              <a:ea typeface="华文中宋" pitchFamily="2" charset="-122"/>
            </a:endParaRPr>
          </a:p>
          <a:p>
            <a:endParaRPr lang="zh-CN" altLang="en-US" sz="3200" b="1">
              <a:solidFill>
                <a:srgbClr val="0000FF"/>
              </a:solidFill>
              <a:latin typeface="华文中宋" pitchFamily="2" charset="-122"/>
              <a:ea typeface="华文中宋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小 写 的 </a:t>
            </a:r>
            <a:r>
              <a:rPr lang="en-US" altLang="zh-CN" sz="3200" b="1">
                <a:solidFill>
                  <a:srgbClr val="CC0000"/>
                </a:solidFill>
                <a:latin typeface="Comic Sans MS" panose="030f0702030302020204" pitchFamily="66" charset="0"/>
                <a:ea typeface="华文中宋" pitchFamily="2" charset="-122"/>
              </a:rPr>
              <a:t>a</a:t>
            </a:r>
            <a:r>
              <a:rPr lang="en-US" altLang="zh-CN" sz="3200" b="1">
                <a:solidFill>
                  <a:srgbClr val="CC0000"/>
                </a:solidFill>
                <a:latin typeface="Century Gothic" pitchFamily="34" charset="0"/>
                <a:ea typeface="华文中宋" pitchFamily="2" charset="-122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像 蜗 牛。</a:t>
            </a:r>
            <a:endParaRPr lang="zh-CN" altLang="en-US" sz="3200" b="1">
              <a:solidFill>
                <a:srgbClr val="0000FF"/>
              </a:solidFill>
              <a:latin typeface="华文中宋" pitchFamily="2" charset="-122"/>
              <a:ea typeface="华文中宋" pitchFamily="2" charset="-122"/>
            </a:endParaRPr>
          </a:p>
        </p:txBody>
      </p:sp>
      <p:pic>
        <p:nvPicPr>
          <p:cNvPr id="6147" name="Picture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488" y="2060575"/>
            <a:ext cx="1897062" cy="1622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Picture 1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9925" y="4149725"/>
            <a:ext cx="1905000" cy="1600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9" name="Picture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1913" y="1341438"/>
            <a:ext cx="4714875" cy="2479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50" name="文本框 6149" title=""/>
          <p:cNvSpPr txBox="1"/>
          <p:nvPr/>
        </p:nvSpPr>
        <p:spPr>
          <a:xfrm>
            <a:off x="6300788" y="1268413"/>
            <a:ext cx="1420812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Comic Sans MS" panose="030f0702030302020204" pitchFamily="66" charset="0"/>
              </a:rPr>
              <a:t>/</a:t>
            </a:r>
            <a:r>
              <a:rPr lang="en-US" altLang="zh-CN" sz="3200" b="1" err="1">
                <a:solidFill>
                  <a:srgbClr val="FF66FF"/>
                </a:solidFill>
                <a:latin typeface="Comic Sans MS" panose="030f0702030302020204" pitchFamily="66" charset="0"/>
              </a:rPr>
              <a:t>e</a:t>
            </a:r>
            <a:r>
              <a:rPr lang="en-US" altLang="zh-CN" sz="3200" b="1" err="1">
                <a:solidFill>
                  <a:srgbClr val="FF66FF"/>
                </a:solidFill>
                <a:latin typeface="Comic Sans MS" panose="030f0702030302020204" pitchFamily="66" charset="0"/>
                <a:sym typeface="Kingsoft Phonetic Plain" pitchFamily="2" charset="2"/>
              </a:rPr>
              <a:t>i</a:t>
            </a:r>
            <a:r>
              <a:rPr lang="en-US" altLang="zh-CN" sz="3200" b="1">
                <a:latin typeface="Comic Sans MS" panose="030f0702030302020204" pitchFamily="66" charset="0"/>
              </a:rPr>
              <a:t>/</a:t>
            </a:r>
            <a:endParaRPr lang="en-US" altLang="zh-CN" sz="3200" b="1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6" title=""/>
          <p:cNvSpPr txBox="1"/>
          <p:nvPr/>
        </p:nvSpPr>
        <p:spPr>
          <a:xfrm>
            <a:off x="1752600" y="117475"/>
            <a:ext cx="309563" cy="1189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x-none" sz="7200">
              <a:solidFill>
                <a:srgbClr val="CC0000"/>
              </a:solidFill>
              <a:latin typeface="Century Gothic" pitchFamily="34" charset="0"/>
            </a:endParaRPr>
          </a:p>
        </p:txBody>
      </p:sp>
      <p:sp>
        <p:nvSpPr>
          <p:cNvPr id="7171" name="Text Box 7" title=""/>
          <p:cNvSpPr txBox="1"/>
          <p:nvPr/>
        </p:nvSpPr>
        <p:spPr>
          <a:xfrm>
            <a:off x="971550" y="4149725"/>
            <a:ext cx="5086350" cy="15525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i="1">
                <a:solidFill>
                  <a:srgbClr val="0000FF"/>
                </a:solidFill>
                <a:latin typeface="Comic Sans MS" panose="030f0702030302020204" pitchFamily="66" charset="0"/>
                <a:ea typeface="幼圆" pitchFamily="49" charset="-122"/>
              </a:rPr>
              <a:t>大</a:t>
            </a:r>
            <a:r>
              <a:rPr lang="en-US" altLang="zh-CN" sz="3200" b="1" i="1">
                <a:solidFill>
                  <a:srgbClr val="CC0000"/>
                </a:solidFill>
                <a:latin typeface="Comic Sans MS" panose="030f0702030302020204" pitchFamily="66" charset="0"/>
                <a:ea typeface="幼圆" pitchFamily="49" charset="-122"/>
              </a:rPr>
              <a:t>B  </a:t>
            </a:r>
            <a:r>
              <a:rPr lang="zh-CN" altLang="en-US" sz="32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像 耳 朵 听 声 音，</a:t>
            </a:r>
            <a:endParaRPr lang="zh-CN" altLang="en-US" sz="3200" b="1" i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  <a:p>
            <a:r>
              <a:rPr lang="zh-CN" altLang="en-US" sz="32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 </a:t>
            </a:r>
            <a:endParaRPr lang="zh-CN" altLang="en-US" sz="3200" b="1" i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  <a:p>
            <a:r>
              <a:rPr lang="zh-CN" altLang="en-US" sz="32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小 </a:t>
            </a:r>
            <a:r>
              <a:rPr lang="en-US" altLang="zh-CN" sz="3200" b="1" i="1">
                <a:solidFill>
                  <a:srgbClr val="CC0000"/>
                </a:solidFill>
                <a:latin typeface="Comic Sans MS" panose="030f0702030302020204" pitchFamily="66" charset="0"/>
                <a:ea typeface="幼圆" pitchFamily="49" charset="-122"/>
              </a:rPr>
              <a:t>b </a:t>
            </a:r>
            <a:r>
              <a:rPr lang="zh-CN" altLang="en-US" sz="32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像 </a:t>
            </a:r>
            <a:r>
              <a:rPr lang="en-US" altLang="zh-CN" sz="32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6 </a:t>
            </a:r>
            <a:r>
              <a:rPr lang="zh-CN" altLang="en-US" sz="32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直 起 腰 。</a:t>
            </a:r>
            <a:endParaRPr lang="zh-CN" altLang="en-US" sz="3200" b="1" i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</p:txBody>
      </p:sp>
      <p:pic>
        <p:nvPicPr>
          <p:cNvPr id="7172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688" y="2205038"/>
            <a:ext cx="1069975" cy="2209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3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775" y="1196975"/>
            <a:ext cx="5286375" cy="28654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4" name="文本框 7173" title=""/>
          <p:cNvSpPr txBox="1"/>
          <p:nvPr/>
        </p:nvSpPr>
        <p:spPr>
          <a:xfrm>
            <a:off x="6532563" y="1190625"/>
            <a:ext cx="1281112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Comic Sans MS" panose="030f0702030302020204" pitchFamily="66" charset="0"/>
              </a:rPr>
              <a:t>/</a:t>
            </a:r>
            <a:r>
              <a:rPr lang="en-US" altLang="zh-CN" sz="3600" b="1">
                <a:solidFill>
                  <a:srgbClr val="FF66FF"/>
                </a:solidFill>
                <a:latin typeface="Comic Sans MS" panose="030f0702030302020204" pitchFamily="66" charset="0"/>
              </a:rPr>
              <a:t>b</a:t>
            </a:r>
            <a:r>
              <a:rPr lang="en-US" altLang="zh-CN" sz="3600" b="1">
                <a:latin typeface="Comic Sans MS" panose="030f0702030302020204" pitchFamily="66" charset="0"/>
              </a:rPr>
              <a:t>i:/</a:t>
            </a:r>
            <a:endParaRPr lang="en-US" altLang="zh-CN" sz="3600" b="1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7" title=""/>
          <p:cNvSpPr txBox="1"/>
          <p:nvPr/>
        </p:nvSpPr>
        <p:spPr>
          <a:xfrm>
            <a:off x="900113" y="4221163"/>
            <a:ext cx="5060950" cy="130968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 i="1">
                <a:solidFill>
                  <a:srgbClr val="0000FF"/>
                </a:solidFill>
                <a:latin typeface="Comic Sans MS" panose="030f0702030302020204" pitchFamily="66" charset="0"/>
              </a:rPr>
              <a:t>大</a:t>
            </a:r>
            <a:r>
              <a:rPr lang="en-US" altLang="zh-CN" sz="3200" b="1" i="1">
                <a:solidFill>
                  <a:srgbClr val="CC0000"/>
                </a:solidFill>
                <a:latin typeface="幼圆" pitchFamily="49" charset="-122"/>
                <a:ea typeface="幼圆" pitchFamily="49" charset="-122"/>
              </a:rPr>
              <a:t>C </a:t>
            </a:r>
            <a:r>
              <a:rPr lang="zh-CN" altLang="en-US" sz="24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像月亮弯弯腰</a:t>
            </a:r>
            <a:r>
              <a:rPr lang="en-US" altLang="zh-CN" sz="24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,</a:t>
            </a:r>
            <a:endParaRPr lang="en-US" altLang="zh-CN" sz="2400" b="1" i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  <a:p>
            <a:endParaRPr lang="en-US" altLang="zh-CN" sz="2400" b="1" i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  <a:p>
            <a:r>
              <a:rPr lang="zh-CN" altLang="en-US" sz="2400" b="1" i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大写小写一个样，只是大写个头高。</a:t>
            </a:r>
            <a:endParaRPr lang="zh-CN" altLang="en-US" sz="2400" b="1" i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</p:txBody>
      </p:sp>
      <p:pic>
        <p:nvPicPr>
          <p:cNvPr id="8195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988" y="1773238"/>
            <a:ext cx="2070100" cy="26844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1412875"/>
            <a:ext cx="5143500" cy="25003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7" name="文本框 8196" title=""/>
          <p:cNvSpPr txBox="1"/>
          <p:nvPr/>
        </p:nvSpPr>
        <p:spPr>
          <a:xfrm>
            <a:off x="6143625" y="927100"/>
            <a:ext cx="152558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Comic Sans MS" panose="030f0702030302020204" pitchFamily="66" charset="0"/>
              </a:rPr>
              <a:t>/</a:t>
            </a:r>
            <a:r>
              <a:rPr lang="en-US" altLang="zh-CN" sz="3600" b="1" err="1">
                <a:solidFill>
                  <a:srgbClr val="FF66FF"/>
                </a:solidFill>
                <a:latin typeface="Comic Sans MS" panose="030f0702030302020204" pitchFamily="66" charset="0"/>
              </a:rPr>
              <a:t>s</a:t>
            </a:r>
            <a:r>
              <a:rPr lang="en-US" altLang="zh-CN" sz="3600" b="1" err="1">
                <a:latin typeface="Comic Sans MS" panose="030f0702030302020204" pitchFamily="66" charset="0"/>
              </a:rPr>
              <a:t>i:/</a:t>
            </a:r>
            <a:endParaRPr lang="en-US" altLang="zh-CN" sz="3600" b="1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 Box 7" title=""/>
          <p:cNvSpPr txBox="1"/>
          <p:nvPr/>
        </p:nvSpPr>
        <p:spPr>
          <a:xfrm>
            <a:off x="1187450" y="4292600"/>
            <a:ext cx="4657725" cy="17399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大 </a:t>
            </a:r>
            <a:r>
              <a:rPr lang="en-US" altLang="zh-CN" sz="2800" b="1">
                <a:solidFill>
                  <a:srgbClr val="CC0000"/>
                </a:solidFill>
                <a:latin typeface="幼圆" pitchFamily="49" charset="-122"/>
                <a:ea typeface="幼圆" pitchFamily="49" charset="-122"/>
              </a:rPr>
              <a:t>D  </a:t>
            </a:r>
            <a:r>
              <a:rPr lang="zh-CN" altLang="en-US" sz="2800" b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像 月 饼 切 一 半，</a:t>
            </a:r>
            <a:endParaRPr lang="zh-CN" altLang="en-US" sz="2800" b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  <a:p>
            <a:endParaRPr lang="zh-CN" altLang="en-US" sz="2800" b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小 写 的  </a:t>
            </a:r>
            <a:r>
              <a:rPr lang="en-US" altLang="zh-CN" sz="2800" b="1">
                <a:solidFill>
                  <a:srgbClr val="CC0000"/>
                </a:solidFill>
                <a:latin typeface="幼圆" pitchFamily="49" charset="-122"/>
                <a:ea typeface="幼圆" pitchFamily="49" charset="-122"/>
              </a:rPr>
              <a:t>d</a:t>
            </a:r>
            <a:r>
              <a:rPr lang="en-US" altLang="zh-CN" sz="2800" b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  </a:t>
            </a:r>
            <a:r>
              <a:rPr lang="zh-CN" altLang="en-US" sz="2800" b="1">
                <a:solidFill>
                  <a:srgbClr val="0000FF"/>
                </a:solidFill>
                <a:latin typeface="幼圆" pitchFamily="49" charset="-122"/>
                <a:ea typeface="幼圆" pitchFamily="49" charset="-122"/>
              </a:rPr>
              <a:t>像 汤 勺，</a:t>
            </a:r>
            <a:endParaRPr lang="zh-CN" altLang="en-US" sz="2800" b="1">
              <a:solidFill>
                <a:srgbClr val="0000FF"/>
              </a:solidFill>
              <a:latin typeface="幼圆" pitchFamily="49" charset="-122"/>
              <a:ea typeface="幼圆" pitchFamily="49" charset="-122"/>
            </a:endParaRPr>
          </a:p>
          <a:p>
            <a:endParaRPr lang="en-US" altLang="zh-CN" sz="2400">
              <a:solidFill>
                <a:srgbClr val="00CC66"/>
              </a:solidFill>
              <a:latin typeface="幼圆" pitchFamily="49" charset="-122"/>
              <a:ea typeface="幼圆" pitchFamily="49" charset="-122"/>
            </a:endParaRPr>
          </a:p>
        </p:txBody>
      </p:sp>
      <p:pic>
        <p:nvPicPr>
          <p:cNvPr id="9219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688" y="2133600"/>
            <a:ext cx="1752600" cy="16049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0" name="Picture 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9925" y="4076700"/>
            <a:ext cx="990600" cy="2209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1" name="Picture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750" y="1123950"/>
            <a:ext cx="5143500" cy="2578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2" name="文本框 9221" title=""/>
          <p:cNvSpPr txBox="1"/>
          <p:nvPr/>
        </p:nvSpPr>
        <p:spPr>
          <a:xfrm>
            <a:off x="5795963" y="1052513"/>
            <a:ext cx="1784350" cy="6397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Comic Sans MS" panose="030f0702030302020204" pitchFamily="66" charset="0"/>
              </a:rPr>
              <a:t>/</a:t>
            </a:r>
            <a:r>
              <a:rPr lang="en-US" altLang="zh-CN" sz="3600" b="1" err="1">
                <a:solidFill>
                  <a:srgbClr val="FF66FF"/>
                </a:solidFill>
                <a:latin typeface="Comic Sans MS" panose="030f0702030302020204" pitchFamily="66" charset="0"/>
              </a:rPr>
              <a:t>d</a:t>
            </a:r>
            <a:r>
              <a:rPr lang="en-US" altLang="zh-CN" sz="3600" b="1" err="1">
                <a:latin typeface="Comic Sans MS" panose="030f0702030302020204" pitchFamily="66" charset="0"/>
              </a:rPr>
              <a:t>i:/</a:t>
            </a:r>
            <a:endParaRPr lang="en-US" altLang="zh-CN" sz="3600" b="1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7" title=""/>
          <p:cNvSpPr txBox="1"/>
          <p:nvPr/>
        </p:nvSpPr>
        <p:spPr>
          <a:xfrm>
            <a:off x="1331913" y="4581525"/>
            <a:ext cx="6248400" cy="1371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 i="1">
                <a:solidFill>
                  <a:srgbClr val="CC0000"/>
                </a:solidFill>
                <a:latin typeface="Comic Sans MS" panose="030f0702030302020204" pitchFamily="66" charset="0"/>
                <a:ea typeface="幼圆" pitchFamily="49" charset="-122"/>
              </a:rPr>
              <a:t> </a:t>
            </a:r>
            <a:r>
              <a:rPr lang="en-US" altLang="zh-CN" sz="2800" b="1">
                <a:solidFill>
                  <a:srgbClr val="CC0000"/>
                </a:solidFill>
                <a:latin typeface="Comic Sans MS" panose="030f0702030302020204" pitchFamily="66" charset="0"/>
                <a:ea typeface="幼圆" pitchFamily="49" charset="-122"/>
              </a:rPr>
              <a:t>E </a:t>
            </a:r>
            <a:r>
              <a:rPr lang="zh-CN" altLang="en-US" sz="2800" b="1">
                <a:solidFill>
                  <a:srgbClr val="0000FF"/>
                </a:solidFill>
                <a:latin typeface="Comic Sans MS" panose="030f0702030302020204" pitchFamily="66" charset="0"/>
                <a:ea typeface="幼圆" pitchFamily="49" charset="-122"/>
              </a:rPr>
              <a:t>像“山”字向右偏，</a:t>
            </a:r>
            <a:endParaRPr lang="zh-CN" altLang="en-US" sz="2800" b="1">
              <a:solidFill>
                <a:srgbClr val="0000FF"/>
              </a:solidFill>
              <a:latin typeface="Comic Sans MS" panose="030f0702030302020204" pitchFamily="66" charset="0"/>
              <a:ea typeface="幼圆" pitchFamily="49" charset="-122"/>
            </a:endParaRPr>
          </a:p>
          <a:p>
            <a:endParaRPr lang="zh-CN" altLang="en-US" sz="2800" b="1">
              <a:solidFill>
                <a:srgbClr val="0000FF"/>
              </a:solidFill>
              <a:latin typeface="Comic Sans MS" panose="030f0702030302020204" pitchFamily="66" charset="0"/>
              <a:ea typeface="幼圆" pitchFamily="49" charset="-122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Comic Sans MS" panose="030f0702030302020204" pitchFamily="66" charset="0"/>
                <a:ea typeface="幼圆" pitchFamily="49" charset="-122"/>
              </a:rPr>
              <a:t> 小 </a:t>
            </a:r>
            <a:r>
              <a:rPr lang="en-US" altLang="zh-CN" sz="2800" b="1">
                <a:solidFill>
                  <a:srgbClr val="CC0000"/>
                </a:solidFill>
                <a:latin typeface="Comic Sans MS" panose="030f0702030302020204" pitchFamily="66" charset="0"/>
                <a:ea typeface="幼圆" pitchFamily="49" charset="-122"/>
              </a:rPr>
              <a:t>e </a:t>
            </a:r>
            <a:r>
              <a:rPr lang="zh-CN" altLang="en-US" sz="2800" b="1">
                <a:solidFill>
                  <a:srgbClr val="0000FF"/>
                </a:solidFill>
                <a:latin typeface="Comic Sans MS" panose="030f0702030302020204" pitchFamily="66" charset="0"/>
                <a:ea typeface="幼圆" pitchFamily="49" charset="-122"/>
              </a:rPr>
              <a:t>像只小眼睛。</a:t>
            </a:r>
            <a:endParaRPr lang="zh-CN" altLang="en-US" sz="2800" b="1">
              <a:solidFill>
                <a:srgbClr val="0000FF"/>
              </a:solidFill>
              <a:latin typeface="Comic Sans MS" panose="030f0702030302020204" pitchFamily="66" charset="0"/>
              <a:ea typeface="幼圆" pitchFamily="49" charset="-122"/>
            </a:endParaRPr>
          </a:p>
        </p:txBody>
      </p:sp>
      <p:pic>
        <p:nvPicPr>
          <p:cNvPr id="10243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3450" y="2781300"/>
            <a:ext cx="2895600" cy="1479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550" y="1052513"/>
            <a:ext cx="4857750" cy="3019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5" name="文本框 10244" title=""/>
          <p:cNvSpPr txBox="1"/>
          <p:nvPr/>
        </p:nvSpPr>
        <p:spPr>
          <a:xfrm>
            <a:off x="6213475" y="1177925"/>
            <a:ext cx="1743075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Comic Sans MS" panose="030f0702030302020204" pitchFamily="66" charset="0"/>
              </a:rPr>
              <a:t>/ </a:t>
            </a:r>
            <a:r>
              <a:rPr lang="en-US" altLang="zh-CN" sz="3600" b="1">
                <a:solidFill>
                  <a:srgbClr val="FF66FF"/>
                </a:solidFill>
                <a:latin typeface="Comic Sans MS" panose="030f0702030302020204" pitchFamily="66" charset="0"/>
              </a:rPr>
              <a:t>i:</a:t>
            </a:r>
            <a:r>
              <a:rPr lang="en-US" altLang="zh-CN" sz="3600" b="1">
                <a:latin typeface="Comic Sans MS" panose="030f0702030302020204" pitchFamily="66" charset="0"/>
              </a:rPr>
              <a:t>/</a:t>
            </a:r>
            <a:endParaRPr lang="en-US" altLang="zh-CN" sz="3600" b="1">
              <a:latin typeface="Comic Sans MS" panose="030f0702030302020204" pitchFamily="66" charset="0"/>
            </a:endParaRPr>
          </a:p>
          <a:p>
            <a:endParaRPr lang="en-US" altLang="zh-CN" sz="3600" b="1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3030220" y="650240"/>
            <a:ext cx="1866900" cy="110680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考点</a:t>
            </a:r>
            <a:endParaRPr lang="zh-CN" altLang="en-US" sz="6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30250" y="1402080"/>
            <a:ext cx="7684135" cy="4053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200" b="1">
                <a:solidFill>
                  <a:srgbClr val="FF0000"/>
                </a:solidFill>
              </a:rPr>
              <a:t>1.</a:t>
            </a:r>
            <a:r>
              <a:rPr lang="zh-CN" altLang="en-US" sz="3200" b="1">
                <a:solidFill>
                  <a:srgbClr val="FF0000"/>
                </a:solidFill>
              </a:rPr>
              <a:t>笔数：</a:t>
            </a:r>
            <a:endParaRPr lang="zh-CN" altLang="en-US" sz="3200" b="1">
              <a:solidFill>
                <a:srgbClr val="FF0000"/>
              </a:solidFill>
            </a:endParaRPr>
          </a:p>
          <a:p>
            <a:pPr>
              <a:lnSpc>
                <a:spcPct val="140000"/>
              </a:lnSpc>
            </a:pPr>
            <a:r>
              <a:rPr lang="zh-CN" altLang="en-US" sz="2800"/>
              <a:t>一笔写完的小写字母有</a:t>
            </a:r>
            <a:r>
              <a:rPr lang="en-US" altLang="zh-CN" sz="2800"/>
              <a:t>...</a:t>
            </a:r>
            <a:r>
              <a:rPr lang="zh-CN" altLang="en-US" sz="2800"/>
              <a:t>，大写字母</a:t>
            </a:r>
            <a:r>
              <a:rPr lang="en-US" altLang="zh-CN" sz="2800"/>
              <a:t>K</a:t>
            </a:r>
            <a:r>
              <a:rPr lang="zh-CN" altLang="en-US" sz="2800"/>
              <a:t>的第二笔是</a:t>
            </a:r>
            <a:r>
              <a:rPr lang="en-US" altLang="zh-CN" sz="2800"/>
              <a:t>...</a:t>
            </a:r>
            <a:endParaRPr lang="en-US" altLang="zh-CN" sz="2800"/>
          </a:p>
          <a:p>
            <a:pPr>
              <a:lnSpc>
                <a:spcPct val="140000"/>
              </a:lnSpc>
            </a:pPr>
            <a:r>
              <a:rPr lang="en-US" altLang="zh-CN" sz="3200" b="1">
                <a:solidFill>
                  <a:srgbClr val="FF0000"/>
                </a:solidFill>
              </a:rPr>
              <a:t>2.</a:t>
            </a:r>
            <a:r>
              <a:rPr lang="zh-CN" altLang="en-US" sz="3200" b="1">
                <a:solidFill>
                  <a:srgbClr val="FF0000"/>
                </a:solidFill>
              </a:rPr>
              <a:t>占格：</a:t>
            </a:r>
            <a:endParaRPr lang="zh-CN" altLang="en-US" sz="3200" b="1">
              <a:solidFill>
                <a:srgbClr val="FF0000"/>
              </a:solidFill>
            </a:endParaRPr>
          </a:p>
          <a:p>
            <a:pPr>
              <a:lnSpc>
                <a:spcPct val="140000"/>
              </a:lnSpc>
            </a:pPr>
            <a:r>
              <a:rPr lang="zh-CN" altLang="en-US" sz="3200"/>
              <a:t>占上中两格的字母有</a:t>
            </a:r>
            <a:r>
              <a:rPr lang="en-US" altLang="zh-CN" sz="3200"/>
              <a:t>...</a:t>
            </a:r>
            <a:endParaRPr lang="en-US" altLang="zh-CN" sz="3200"/>
          </a:p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chemeClr val="accent2"/>
                </a:solidFill>
              </a:rPr>
              <a:t>易错：</a:t>
            </a:r>
            <a:r>
              <a:rPr lang="en-US" altLang="zh-CN" sz="3200" b="1">
                <a:solidFill>
                  <a:schemeClr val="accent2"/>
                </a:solidFill>
              </a:rPr>
              <a:t>b,d,E,F,G,k,M,N,p,Q,t,</a:t>
            </a:r>
            <a:endParaRPr lang="en-US" altLang="zh-CN" sz="3200" b="1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文本占位符 33793" title=""/>
          <p:cNvSpPr>
            <a:spLocks noGrp="1"/>
          </p:cNvSpPr>
          <p:nvPr>
            <p:ph type="body" idx="4294967295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>
              <a:lnSpc>
                <a:spcPct val="100000"/>
              </a:lnSpc>
              <a:buNone/>
            </a:pPr>
            <a:r>
              <a:rPr lang="zh-CN" altLang="en-US"/>
              <a:t> </a:t>
            </a:r>
            <a:endParaRPr lang="zh-CN" altLang="en-US"/>
          </a:p>
          <a:p>
            <a:pPr marL="0" indent="0" algn="ctr">
              <a:lnSpc>
                <a:spcPct val="160000"/>
              </a:lnSpc>
              <a:buFont typeface="+mj-lt"/>
              <a:buNone/>
            </a:pP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大写一律上两格，上不顶线为准则</a:t>
            </a:r>
            <a:r>
              <a:rPr lang="zh-CN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sz="24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lnSpc>
                <a:spcPct val="160000"/>
              </a:lnSpc>
              <a:buFont typeface="+mj-lt"/>
              <a:buNone/>
            </a:pP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小写有头上两格，</a:t>
            </a:r>
            <a:r>
              <a: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bd h k</a:t>
            </a: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；</a:t>
            </a:r>
            <a:endParaRPr sz="24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lnSpc>
                <a:spcPct val="160000"/>
              </a:lnSpc>
              <a:buFont typeface="+mj-lt"/>
              <a:buNone/>
            </a:pP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有尾下面两格托，</a:t>
            </a:r>
            <a:r>
              <a: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gqyp</a:t>
            </a: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莫写错</a:t>
            </a:r>
            <a:r>
              <a:rPr lang="zh-CN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sz="24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lnSpc>
                <a:spcPct val="160000"/>
              </a:lnSpc>
              <a:buFont typeface="+mj-lt"/>
              <a:buNone/>
            </a:pP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无头无尾中间格，十三个字母勿漏写</a:t>
            </a:r>
            <a:r>
              <a:rPr lang="zh-CN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acemnorsuvwxz</a:t>
            </a:r>
            <a:endParaRPr sz="24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lnSpc>
                <a:spcPct val="160000"/>
              </a:lnSpc>
              <a:buFont typeface="+mj-lt"/>
              <a:buNone/>
            </a:pPr>
            <a:r>
              <a: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 t</a:t>
            </a: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中上一格半，还有</a:t>
            </a:r>
            <a:r>
              <a:rPr sz="24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f j</a:t>
            </a: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三格点</a:t>
            </a:r>
            <a:r>
              <a:rPr lang="zh-CN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sz="24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lnSpc>
                <a:spcPct val="160000"/>
              </a:lnSpc>
              <a:buFont typeface="+mj-lt"/>
              <a:buNone/>
            </a:pPr>
            <a:r>
              <a: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所有字母略右斜，笔顺笔画须记得</a:t>
            </a:r>
            <a:r>
              <a:rPr lang="zh-CN"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sz="24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3795" name="横卷形 33794" title=""/>
          <p:cNvSpPr/>
          <p:nvPr/>
        </p:nvSpPr>
        <p:spPr>
          <a:xfrm>
            <a:off x="156845" y="96520"/>
            <a:ext cx="8829675" cy="1760855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rgbClr val="CC0000"/>
                </a:solidFill>
                <a:latin typeface="Comic Sans MS" panose="030f0702030302020204" pitchFamily="66" charset="0"/>
                <a:ea typeface="楷体_GB2312" pitchFamily="49" charset="-122"/>
              </a:rPr>
              <a:t>26</a:t>
            </a:r>
            <a:r>
              <a:rPr lang="zh-CN" altLang="en-US" sz="6600">
                <a:solidFill>
                  <a:srgbClr val="CC0000"/>
                </a:solidFill>
                <a:latin typeface="Comic Sans MS" panose="030f0702030302020204" pitchFamily="66" charset="0"/>
                <a:ea typeface="楷体_GB2312" pitchFamily="49" charset="-122"/>
              </a:rPr>
              <a:t>个英文字母书写规则</a:t>
            </a:r>
            <a:endParaRPr lang="zh-CN" altLang="en-US" sz="6600">
              <a:solidFill>
                <a:srgbClr val="CC0000"/>
              </a:solidFill>
              <a:latin typeface="Comic Sans MS" panose="030f0702030302020204" pitchFamily="66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5" name="文本框 40964" title=""/>
          <p:cNvSpPr txBox="1"/>
          <p:nvPr/>
        </p:nvSpPr>
        <p:spPr>
          <a:xfrm>
            <a:off x="1187450" y="4365625"/>
            <a:ext cx="66246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方正舒体" pitchFamily="2" charset="-122"/>
              </a:rPr>
              <a:t>大</a:t>
            </a:r>
            <a:r>
              <a:rPr lang="en-US" altLang="zh-CN" sz="3200" b="1">
                <a:solidFill>
                  <a:srgbClr val="FF0000"/>
                </a:solidFill>
                <a:latin typeface="方正舒体" pitchFamily="2" charset="-122"/>
              </a:rPr>
              <a:t>F</a:t>
            </a:r>
            <a:r>
              <a:rPr lang="zh-CN" altLang="en-US" sz="3200" b="1">
                <a:solidFill>
                  <a:schemeClr val="accent2"/>
                </a:solidFill>
                <a:latin typeface="方正舒体" pitchFamily="2" charset="-122"/>
              </a:rPr>
              <a:t>像梳两个齿</a:t>
            </a:r>
            <a:r>
              <a:rPr lang="en-US" altLang="zh-CN" sz="3200" b="1">
                <a:solidFill>
                  <a:schemeClr val="accent2"/>
                </a:solidFill>
                <a:latin typeface="方正舒体" pitchFamily="2" charset="-122"/>
              </a:rPr>
              <a:t>,  </a:t>
            </a:r>
            <a:r>
              <a:rPr lang="zh-CN" altLang="en-US" sz="3200" b="1">
                <a:solidFill>
                  <a:schemeClr val="accent2"/>
                </a:solidFill>
                <a:latin typeface="方正舒体" pitchFamily="2" charset="-122"/>
              </a:rPr>
              <a:t>小</a:t>
            </a:r>
            <a:r>
              <a:rPr lang="en-US" altLang="zh-CN" sz="3200" b="1">
                <a:solidFill>
                  <a:schemeClr val="accent2"/>
                </a:solidFill>
                <a:latin typeface="方正舒体" pitchFamily="2" charset="-122"/>
              </a:rPr>
              <a:t>f</a:t>
            </a:r>
            <a:r>
              <a:rPr lang="zh-CN" altLang="en-US" sz="3200" b="1">
                <a:solidFill>
                  <a:schemeClr val="accent2"/>
                </a:solidFill>
                <a:latin typeface="方正舒体" pitchFamily="2" charset="-122"/>
              </a:rPr>
              <a:t>上钩加一横</a:t>
            </a:r>
            <a:endParaRPr lang="zh-CN" altLang="en-US" sz="3200" b="1">
              <a:solidFill>
                <a:schemeClr val="accent2"/>
              </a:solidFill>
              <a:latin typeface="方正舒体" pitchFamily="2" charset="-122"/>
            </a:endParaRPr>
          </a:p>
        </p:txBody>
      </p:sp>
      <p:sp>
        <p:nvSpPr>
          <p:cNvPr id="40966" name="文本占位符 40965" title=""/>
          <p:cNvSpPr>
            <a:spLocks noGrp="1"/>
          </p:cNvSpPr>
          <p:nvPr>
            <p:ph type="body" idx="4294967295"/>
          </p:nvPr>
        </p:nvSpPr>
        <p:spPr>
          <a:xfrm>
            <a:off x="179388" y="981075"/>
            <a:ext cx="8229600" cy="4857750"/>
          </a:xfrm>
        </p:spPr>
        <p:txBody>
          <a:bodyPr/>
          <a:lstStyle/>
          <a:p>
            <a:endParaRPr lang="zh-CN" altLang="en-US"/>
          </a:p>
        </p:txBody>
      </p:sp>
      <p:pic>
        <p:nvPicPr>
          <p:cNvPr id="40967" name="图片 4096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836613"/>
            <a:ext cx="5905500" cy="30972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407900" y="12141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6" title=""/>
          <p:cNvSpPr txBox="1"/>
          <p:nvPr/>
        </p:nvSpPr>
        <p:spPr>
          <a:xfrm>
            <a:off x="1524000" y="401638"/>
            <a:ext cx="547688" cy="155416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9600">
                <a:latin typeface="Comic Sans MS" panose="030f0702030302020204" pitchFamily="66" charset="0"/>
              </a:rPr>
              <a:t> </a:t>
            </a:r>
            <a:endParaRPr lang="en-US" altLang="zh-CN" sz="8000">
              <a:latin typeface="Comic Sans MS" panose="030f0702030302020204" pitchFamily="66" charset="0"/>
            </a:endParaRPr>
          </a:p>
        </p:txBody>
      </p:sp>
      <p:sp>
        <p:nvSpPr>
          <p:cNvPr id="11267" name="Text Box 8" title=""/>
          <p:cNvSpPr txBox="1"/>
          <p:nvPr/>
        </p:nvSpPr>
        <p:spPr>
          <a:xfrm>
            <a:off x="1042988" y="4365625"/>
            <a:ext cx="5472112" cy="1554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CC0000"/>
                </a:solidFill>
                <a:latin typeface="Comic Sans MS" panose="030f0702030302020204" pitchFamily="66" charset="0"/>
                <a:ea typeface="黑体" panose="02010609060101010101" pitchFamily="2" charset="-122"/>
              </a:rPr>
              <a:t>G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像 一 座 圆 宝 库，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小 写 </a:t>
            </a:r>
            <a:r>
              <a:rPr lang="en-US" altLang="zh-CN" sz="3200" b="1">
                <a:solidFill>
                  <a:srgbClr val="CC0000"/>
                </a:solidFill>
                <a:latin typeface="Comic Sans MS" panose="030f0702030302020204" pitchFamily="66" charset="0"/>
                <a:ea typeface="黑体" panose="02010609060101010101" pitchFamily="2" charset="-122"/>
              </a:rPr>
              <a:t>g</a:t>
            </a:r>
            <a:r>
              <a:rPr lang="en-US" altLang="zh-CN" sz="32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的 像 蝌 蚪。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11268" name="Picture 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225" y="2708275"/>
            <a:ext cx="1600200" cy="1190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9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450" y="1052513"/>
            <a:ext cx="4714875" cy="3175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0" name="文本框 11269" title=""/>
          <p:cNvSpPr txBox="1"/>
          <p:nvPr/>
        </p:nvSpPr>
        <p:spPr>
          <a:xfrm>
            <a:off x="6448425" y="1025525"/>
            <a:ext cx="179705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Comic Sans MS" panose="030f0702030302020204" pitchFamily="66" charset="0"/>
              </a:rPr>
              <a:t>/</a:t>
            </a:r>
            <a:r>
              <a:rPr lang="en-US" altLang="zh-CN" sz="3600" b="1" err="1">
                <a:solidFill>
                  <a:srgbClr val="FF66FF"/>
                </a:solidFill>
                <a:latin typeface="Comic Sans MS" panose="030f0702030302020204" pitchFamily="66" charset="0"/>
              </a:rPr>
              <a:t>ʤ</a:t>
            </a:r>
            <a:r>
              <a:rPr lang="en-US" altLang="zh-CN" sz="3600" b="1" err="1">
                <a:latin typeface="Comic Sans MS" panose="030f0702030302020204" pitchFamily="66" charset="0"/>
              </a:rPr>
              <a:t>i:/</a:t>
            </a:r>
            <a:endParaRPr lang="en-US" altLang="zh-CN" sz="3600" b="1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6" title=""/>
          <p:cNvSpPr txBox="1"/>
          <p:nvPr/>
        </p:nvSpPr>
        <p:spPr>
          <a:xfrm>
            <a:off x="2514600" y="685800"/>
            <a:ext cx="1212850" cy="14319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8800">
                <a:solidFill>
                  <a:srgbClr val="CC0000"/>
                </a:solidFill>
                <a:latin typeface="Comic Sans MS" panose="030f0702030302020204" pitchFamily="66" charset="0"/>
              </a:rPr>
              <a:t> </a:t>
            </a:r>
            <a:r>
              <a:rPr lang="en-US" altLang="zh-CN" sz="2400">
                <a:solidFill>
                  <a:srgbClr val="CC0000"/>
                </a:solidFill>
                <a:latin typeface="Comic Sans MS" panose="030f0702030302020204" pitchFamily="66" charset="0"/>
              </a:rPr>
              <a:t> </a:t>
            </a:r>
            <a:r>
              <a:rPr lang="en-US" altLang="zh-CN" sz="8000">
                <a:solidFill>
                  <a:srgbClr val="CC0000"/>
                </a:solidFill>
                <a:latin typeface="Comic Sans MS" panose="030f0702030302020204" pitchFamily="66" charset="0"/>
              </a:rPr>
              <a:t>  </a:t>
            </a:r>
            <a:endParaRPr lang="en-US" altLang="zh-CN" sz="8000">
              <a:solidFill>
                <a:srgbClr val="CC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2291" name="Text Box 7" title=""/>
          <p:cNvSpPr txBox="1"/>
          <p:nvPr/>
        </p:nvSpPr>
        <p:spPr>
          <a:xfrm>
            <a:off x="1116013" y="4581525"/>
            <a:ext cx="3714750" cy="2060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CC0000"/>
                </a:solidFill>
                <a:latin typeface="Times New Roman" panose="02020603050405020304" pitchFamily="18" charset="0"/>
              </a:rPr>
              <a:t>H</a:t>
            </a:r>
            <a:r>
              <a:rPr lang="en-US" altLang="zh-CN" sz="3600" b="1">
                <a:solidFill>
                  <a:srgbClr val="0000FF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像 河 上 独 木 桥。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小 写 的 </a:t>
            </a:r>
            <a:r>
              <a:rPr lang="en-US" altLang="zh-CN" sz="3600" b="1">
                <a:solidFill>
                  <a:srgbClr val="CC0000"/>
                </a:solidFill>
                <a:latin typeface="Times New Roman" panose="02020603050405020304" pitchFamily="18" charset="0"/>
              </a:rPr>
              <a:t>h</a:t>
            </a:r>
            <a:r>
              <a:rPr lang="en-US" altLang="zh-CN" sz="2800" b="1">
                <a:solidFill>
                  <a:srgbClr val="CC0000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</a:rPr>
              <a:t>像 椅 子。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  <a:p>
            <a:endParaRPr lang="en-US" altLang="zh-CN" sz="28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12292" name="Picture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125" y="3860800"/>
            <a:ext cx="1828800" cy="15636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3" name="Picture 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25" y="1989138"/>
            <a:ext cx="1905000" cy="1425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4" name="Picture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675" y="1123950"/>
            <a:ext cx="5000625" cy="3219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5" name="文本框 12294" title=""/>
          <p:cNvSpPr txBox="1"/>
          <p:nvPr/>
        </p:nvSpPr>
        <p:spPr>
          <a:xfrm>
            <a:off x="6156325" y="981075"/>
            <a:ext cx="2300288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方正舒体" pitchFamily="2" charset="-122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Comic Sans MS" panose="030f0702030302020204" pitchFamily="66" charset="0"/>
              </a:rPr>
              <a:t>/e</a:t>
            </a:r>
            <a:r>
              <a:rPr lang="en-US" altLang="zh-CN" sz="3600" b="1" err="1">
                <a:latin typeface="Comic Sans MS" panose="030f0702030302020204" pitchFamily="66" charset="0"/>
                <a:sym typeface="Kingsoft Phonetic Plain" pitchFamily="2" charset="2"/>
              </a:rPr>
              <a:t>i</a:t>
            </a:r>
            <a:r>
              <a:rPr lang="en-US" altLang="zh-CN" sz="3600" err="1">
                <a:latin typeface="Comic Sans MS" panose="030f0702030302020204" pitchFamily="66" charset="0"/>
              </a:rPr>
              <a:t>ʧ/</a:t>
            </a:r>
            <a:endParaRPr lang="en-US" altLang="zh-CN" sz="360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https://d.book118.com/036103025202010054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清爽色块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CDCDC"/>
        </a:accent4>
        <a:accent5>
          <a:srgbClr val="FFCAAA"/>
        </a:accent5>
        <a:accent6>
          <a:srgbClr val="00E5E5"/>
        </a:accent6>
        <a:hlink>
          <a:srgbClr val="FF000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7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27272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2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9"/>
        </a:accent5>
        <a:accent6>
          <a:srgbClr val="0000E5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BE5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9E5B7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8">
      <vt:lpstr>Arial</vt:lpstr>
      <vt:lpstr>Calibri</vt:lpstr>
      <vt:lpstr>微软雅黑</vt:lpstr>
      <vt:lpstr>方正舒体</vt:lpstr>
      <vt:lpstr>宋体</vt:lpstr>
      <vt:lpstr>Times New Roman</vt:lpstr>
      <vt:lpstr>华文新魏</vt:lpstr>
      <vt:lpstr>方正粗黑宋简体</vt:lpstr>
      <vt:lpstr>Comic Sans MS</vt:lpstr>
      <vt:lpstr>楷体_GB2312</vt:lpstr>
      <vt:lpstr>Trebuchet MS</vt:lpstr>
      <vt:lpstr>Tahoma</vt:lpstr>
      <vt:lpstr>微软简隶书</vt:lpstr>
      <vt:lpstr>华文中宋</vt:lpstr>
      <vt:lpstr>Century Gothic</vt:lpstr>
      <vt:lpstr>Kingsoft Phonetic Plain</vt:lpstr>
      <vt:lpstr>幼圆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ABC Song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2024-09-21T22:35:08.693</cp:lastPrinted>
  <dcterms:created xsi:type="dcterms:W3CDTF">2024-09-21T14:35:08Z</dcterms:created>
  <dcterms:modified xsi:type="dcterms:W3CDTF">2024-09-21T14:35:10Z</dcterms:modified>
</cp:coreProperties>
</file>