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5" r:id="rId32"/>
  </p:sldIdLst>
  <p:sldSz cx="12190730" cy="6859905"/>
  <p:notesSz cx="6858000" cy="9144000"/>
  <p:custDataLst>
    <p:tags r:id="rId3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tags" Target="tags/tag1.xml" /><Relationship Id="rId34" Type="http://schemas.openxmlformats.org/officeDocument/2006/relationships/presProps" Target="presProps.xml" /><Relationship Id="rId35" Type="http://schemas.openxmlformats.org/officeDocument/2006/relationships/viewProps" Target="viewProps.xml" /><Relationship Id="rId36" Type="http://schemas.openxmlformats.org/officeDocument/2006/relationships/theme" Target="theme/theme1.xml" /><Relationship Id="rId37"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6.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9.e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BD7AEC-7C2D-4B89-8FD9-2DC87B62D0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2ADD6F-5B51-4061-B03D-E7584703CF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F7F316-40F4-46CE-AAA8-EB0B4F5961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14D598-8436-46DA-B3C0-5AA8314815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4137F5-64FF-453E-AB27-65427470B4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D62AD1-8C7C-4A89-8168-D3DD5AC4C23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A4D5CC-97DA-457B-8CBB-6F0DA5DF8D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13432D-65C0-4DBB-827D-CC09AD4658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118A6A-EDA8-41B3-8273-C9F24F53A5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BE5E90-5207-45F6-9609-8C81A872C0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766B7B-7A0E-450D-ACA3-8760E07CC4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bg>
      <p:bgPr>
        <a:solidFill>
          <a:schemeClr val="bg1"/>
        </a:solidFill>
        <a:effectLst/>
      </p:bgPr>
    </p:bg>
    <p:spTree>
      <p:nvGrpSpPr>
        <p:cNvPr id="1" name=""/>
        <p:cNvGrpSpPr/>
        <p:nvPr/>
      </p:nvGrpSpPr>
      <p:grpSpPr>
        <a:xfrm>
          <a:off x="0" y="0"/>
          <a:ext cx="0" cy="0"/>
        </a:xfrm>
      </p:grpSpPr>
      <p:sp>
        <p:nvSpPr>
          <p:cNvPr id="3" name="内容占位符 2"/>
          <p:cNvSpPr>
            <a:spLocks noGrp="1"/>
          </p:cNvSpPr>
          <p:nvPr>
            <p:ph idx="1"/>
          </p:nvPr>
        </p:nvSpPr>
        <p:spPr>
          <a:xfrm>
            <a:off x="451604" y="1170096"/>
            <a:ext cx="11376000" cy="784772"/>
          </a:xfrm>
        </p:spPr>
        <p:txBody>
          <a:bodyPr/>
          <a:lstStyle>
            <a:lvl1pPr marL="0" indent="0" eaLnBrk="1">
              <a:buFontTx/>
              <a:buNone/>
              <a:defRPr b="0"/>
            </a:lvl1pPr>
          </a:lstStyle>
          <a:p>
            <a:pPr lvl="0"/>
            <a:r>
              <a:rPr lang="zh-CN" altLang="en-US" noProof="1" smtClean="0"/>
              <a:t>单击此处编辑母版文本样式</a:t>
            </a:r>
            <a:endParaRPr lang="zh-CN" altLang="en-US" noProof="1" smtClean="0"/>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标题和内容">
    <p:bg>
      <p:bgPr>
        <a:solidFill>
          <a:schemeClr val="bg1"/>
        </a:solidFill>
        <a:effectLst/>
      </p:bgPr>
    </p:bg>
    <p:spTree>
      <p:nvGrpSpPr>
        <p:cNvPr id="1" name=""/>
        <p:cNvGrpSpPr/>
        <p:nvPr/>
      </p:nvGrpSpPr>
      <p:grpSpPr>
        <a:xfrm>
          <a:off x="0" y="0"/>
          <a:ext cx="0" cy="0"/>
        </a:xfrm>
      </p:grpSpPr>
      <p:sp>
        <p:nvSpPr>
          <p:cNvPr id="3" name="内容占位符 2"/>
          <p:cNvSpPr>
            <a:spLocks noGrp="1"/>
          </p:cNvSpPr>
          <p:nvPr>
            <p:ph idx="1"/>
          </p:nvPr>
        </p:nvSpPr>
        <p:spPr>
          <a:xfrm>
            <a:off x="380166" y="1170096"/>
            <a:ext cx="11376000" cy="830938"/>
          </a:xfrm>
        </p:spPr>
        <p:txBody>
          <a:bodyPr/>
          <a:lstStyle>
            <a:lvl1pPr marL="0" indent="0" eaLnBrk="1">
              <a:buFontTx/>
              <a:buNone/>
              <a:defRPr/>
            </a:lvl1pPr>
          </a:lstStyle>
          <a:p>
            <a:pPr lvl="0"/>
            <a:r>
              <a:rPr lang="zh-CN" altLang="en-US" noProof="1" smtClean="0"/>
              <a:t>单击此处编辑母版文本样式</a:t>
            </a:r>
            <a:endParaRPr lang="zh-CN" altLang="en-US" noProof="1" smtClean="0"/>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image" Target="../media/image1.png" /><Relationship Id="rId4" Type="http://schemas.openxmlformats.org/officeDocument/2006/relationships/image" Target="file:///D:\qq&#25991;&#20214;\712321467\Image\C2C\Image2\%7b75232B38-A165-1FB7-499C-2E1C792CACB5%7d.png" TargetMode="External" /><Relationship Id="rId5" Type="http://schemas.openxmlformats.org/officeDocument/2006/relationships/image" Target="../media/image2.png"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p:sp>
        <p:nvSpPr>
          <p:cNvPr id="10" name="矩形 9"/>
          <p:cNvSpPr/>
          <p:nvPr/>
        </p:nvSpPr>
        <p:spPr>
          <a:xfrm>
            <a:off x="0" y="0"/>
            <a:ext cx="12192000" cy="6858000"/>
          </a:xfrm>
          <a:prstGeom prst="rect">
            <a:avLst/>
          </a:prstGeom>
          <a:blipFill dpi="0" rotWithShape="1">
            <a:blip r:embed="rId3">
              <a:alphaModFix amt="50000"/>
              <a:grayscl/>
            </a:blip>
            <a:tile tx="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pPr marL="0" marR="0" lvl="0" indent="0" algn="ctr" defTabSz="1219200" rtl="0" eaLnBrk="1" fontAlgn="base" latinLnBrk="0" hangingPunct="1">
              <a:lnSpc>
                <a:spcPct val="100000"/>
              </a:lnSpc>
              <a:spcBef>
                <a:spcPct val="0"/>
              </a:spcBef>
              <a:spcAft>
                <a:spcPct val="0"/>
              </a:spcAft>
              <a:buClrTx/>
              <a:buSzTx/>
              <a:buFont typeface="Arial" pitchFamily="34" charset="0"/>
              <a:buNone/>
              <a:defRPr/>
            </a:pPr>
            <a:endParaRPr kumimoji="0" lang="zh-CN" altLang="en-US" sz="3000" b="0" i="0" u="none" strike="noStrike" kern="1200" cap="none" spc="0" normalizeH="0" baseline="0" noProof="0">
              <a:ln>
                <a:noFill/>
              </a:ln>
              <a:solidFill>
                <a:prstClr val="white"/>
              </a:solidFill>
              <a:effectLst/>
              <a:uLnTx/>
              <a:uFillTx/>
              <a:latin typeface="+mn-lt"/>
              <a:ea typeface="+mn-ea"/>
              <a:cs typeface="+mn-cs"/>
            </a:endParaRPr>
          </a:p>
        </p:txBody>
      </p:sp>
      <p:sp>
        <p:nvSpPr>
          <p:cNvPr id="5123" name="文本占位符 93185"/>
          <p:cNvSpPr>
            <a:spLocks noGrp="1"/>
          </p:cNvSpPr>
          <p:nvPr>
            <p:ph type="body"/>
          </p:nvPr>
        </p:nvSpPr>
        <p:spPr>
          <a:xfrm>
            <a:off x="434975" y="1104900"/>
            <a:ext cx="11376025" cy="784225"/>
          </a:xfrm>
          <a:prstGeom prst="rect">
            <a:avLst/>
          </a:prstGeom>
          <a:noFill/>
          <a:ln w="9525">
            <a:noFill/>
          </a:ln>
        </p:spPr>
        <p:txBody>
          <a:bodyPr lIns="91381" tIns="45691" rIns="91381" bIns="45691">
            <a:spAutoFit/>
          </a:bodyPr>
          <a:lstStyle/>
          <a:p>
            <a:pPr lvl="0"/>
            <a:r>
              <a:rPr lang="zh-CN" altLang="en-US"/>
              <a:t>单击此处编辑母版文本样式</a:t>
            </a:r>
            <a:endParaRPr lang="zh-CN" altLang="en-US"/>
          </a:p>
        </p:txBody>
      </p:sp>
      <p:pic>
        <p:nvPicPr>
          <p:cNvPr id="5124" name="图片 1073743875" descr="学科网 zxxk.com" title=""/>
          <p:cNvPicPr>
            <a:picLocks noChangeAspect="1"/>
          </p:cNvPicPr>
          <p:nvPr/>
        </p:nvPicPr>
        <p:blipFill>
          <a:blip r:embed="rId5" r:link="rId4"/>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Lst>
  <p:transition/>
  <p:timing/>
  <p:txStyles>
    <p:titleStyle>
      <a:lvl1pPr algn="ctr" rtl="0" eaLnBrk="0" fontAlgn="base" hangingPunct="0">
        <a:spcBef>
          <a:spcPct val="0"/>
        </a:spcBef>
        <a:spcAft>
          <a:spcPct val="0"/>
        </a:spcAft>
        <a:buFont typeface="Arial" pitchFamily="34" charset="0"/>
        <a:defRPr sz="4400" kern="1200">
          <a:solidFill>
            <a:schemeClr val="tx1"/>
          </a:solidFill>
          <a:latin typeface="+mj-lt"/>
          <a:ea typeface="+mj-ea"/>
          <a:cs typeface="+mj-cs"/>
        </a:defRPr>
      </a:lvl1pPr>
      <a:lvl2pPr algn="ctr" rtl="0" eaLnBrk="0" fontAlgn="base" hangingPunct="0">
        <a:spcBef>
          <a:spcPct val="0"/>
        </a:spcBef>
        <a:spcAft>
          <a:spcPct val="0"/>
        </a:spcAft>
        <a:buFont typeface="Arial" pitchFamily="34" charset="0"/>
        <a:defRPr sz="4400">
          <a:solidFill>
            <a:schemeClr val="tx1"/>
          </a:solidFill>
          <a:latin typeface="Calibri" panose="020f0502020204030204" pitchFamily="34" charset="0"/>
          <a:ea typeface="宋体" panose="02010600030101010101" pitchFamily="2" charset="-122"/>
        </a:defRPr>
      </a:lvl2pPr>
      <a:lvl3pPr algn="ctr" rtl="0" eaLnBrk="0" fontAlgn="base" hangingPunct="0">
        <a:spcBef>
          <a:spcPct val="0"/>
        </a:spcBef>
        <a:spcAft>
          <a:spcPct val="0"/>
        </a:spcAft>
        <a:buFont typeface="Arial" pitchFamily="34" charset="0"/>
        <a:defRPr sz="4400">
          <a:solidFill>
            <a:schemeClr val="tx1"/>
          </a:solidFill>
          <a:latin typeface="Calibri" panose="020f0502020204030204" pitchFamily="34" charset="0"/>
          <a:ea typeface="宋体" panose="02010600030101010101" pitchFamily="2" charset="-122"/>
        </a:defRPr>
      </a:lvl3pPr>
      <a:lvl4pPr algn="ctr" rtl="0" eaLnBrk="0" fontAlgn="base" hangingPunct="0">
        <a:spcBef>
          <a:spcPct val="0"/>
        </a:spcBef>
        <a:spcAft>
          <a:spcPct val="0"/>
        </a:spcAft>
        <a:buFont typeface="Arial" pitchFamily="34" charset="0"/>
        <a:defRPr sz="4400">
          <a:solidFill>
            <a:schemeClr val="tx1"/>
          </a:solidFill>
          <a:latin typeface="Calibri" panose="020f0502020204030204" pitchFamily="34" charset="0"/>
          <a:ea typeface="宋体" panose="02010600030101010101" pitchFamily="2" charset="-122"/>
        </a:defRPr>
      </a:lvl4pPr>
      <a:lvl5pPr algn="ctr" rtl="0" eaLnBrk="0" fontAlgn="base" hangingPunct="0">
        <a:spcBef>
          <a:spcPct val="0"/>
        </a:spcBef>
        <a:spcAft>
          <a:spcPct val="0"/>
        </a:spcAft>
        <a:buFont typeface="Arial" pitchFamily="34" charset="0"/>
        <a:defRPr sz="4400">
          <a:solidFill>
            <a:schemeClr val="tx1"/>
          </a:solidFill>
          <a:latin typeface="Calibri" panose="020f0502020204030204" pitchFamily="34" charset="0"/>
          <a:ea typeface="宋体" panose="02010600030101010101" pitchFamily="2" charset="-122"/>
        </a:defRPr>
      </a:lvl5pPr>
      <a:lvl6pPr marL="457200" algn="ctr" rtl="0" eaLnBrk="0" fontAlgn="base" hangingPunct="0">
        <a:spcBef>
          <a:spcPct val="0"/>
        </a:spcBef>
        <a:spcAft>
          <a:spcPct val="0"/>
        </a:spcAft>
        <a:buFont typeface="Arial" pitchFamily="34" charset="0"/>
        <a:defRPr sz="4400">
          <a:solidFill>
            <a:schemeClr val="tx1"/>
          </a:solidFill>
          <a:latin typeface="Calibri" panose="020f0502020204030204" pitchFamily="34" charset="0"/>
          <a:ea typeface="宋体" panose="02010600030101010101" pitchFamily="2" charset="-122"/>
        </a:defRPr>
      </a:lvl6pPr>
      <a:lvl7pPr marL="914400" algn="ctr" rtl="0" eaLnBrk="0" fontAlgn="base" hangingPunct="0">
        <a:spcBef>
          <a:spcPct val="0"/>
        </a:spcBef>
        <a:spcAft>
          <a:spcPct val="0"/>
        </a:spcAft>
        <a:buFont typeface="Arial" pitchFamily="34" charset="0"/>
        <a:defRPr sz="4400">
          <a:solidFill>
            <a:schemeClr val="tx1"/>
          </a:solidFill>
          <a:latin typeface="Calibri" panose="020f0502020204030204" pitchFamily="34" charset="0"/>
          <a:ea typeface="宋体" panose="02010600030101010101" pitchFamily="2" charset="-122"/>
        </a:defRPr>
      </a:lvl7pPr>
      <a:lvl8pPr marL="1371600" algn="ctr" rtl="0" eaLnBrk="0" fontAlgn="base" hangingPunct="0">
        <a:spcBef>
          <a:spcPct val="0"/>
        </a:spcBef>
        <a:spcAft>
          <a:spcPct val="0"/>
        </a:spcAft>
        <a:buFont typeface="Arial" pitchFamily="34" charset="0"/>
        <a:defRPr sz="4400">
          <a:solidFill>
            <a:schemeClr val="tx1"/>
          </a:solidFill>
          <a:latin typeface="Calibri" panose="020f0502020204030204" pitchFamily="34" charset="0"/>
          <a:ea typeface="宋体" panose="02010600030101010101" pitchFamily="2" charset="-122"/>
        </a:defRPr>
      </a:lvl8pPr>
      <a:lvl9pPr marL="1828800" algn="ctr" rtl="0" eaLnBrk="0" fontAlgn="base" hangingPunct="0">
        <a:spcBef>
          <a:spcPct val="0"/>
        </a:spcBef>
        <a:spcAft>
          <a:spcPct val="0"/>
        </a:spcAft>
        <a:buFont typeface="Arial" pitchFamily="34" charset="0"/>
        <a:defRPr sz="4400">
          <a:solidFill>
            <a:schemeClr val="tx1"/>
          </a:solidFill>
          <a:latin typeface="Calibri" panose="020f0502020204030204" pitchFamily="34" charset="0"/>
          <a:ea typeface="宋体" panose="02010600030101010101" pitchFamily="2" charset="-122"/>
        </a:defRPr>
      </a:lvl9pPr>
    </p:titleStyle>
    <p:bodyStyle>
      <a:lvl1pPr marL="342900" indent="-342900" algn="l" rtl="0" eaLnBrk="0" fontAlgn="base" hangingPunct="0">
        <a:lnSpc>
          <a:spcPct val="150000"/>
        </a:lnSpc>
        <a:spcBef>
          <a:spcPct val="0"/>
        </a:spcBef>
        <a:spcAft>
          <a:spcPct val="0"/>
        </a:spcAft>
        <a:buChar char="•"/>
        <a:defRPr sz="3000" kern="1200">
          <a:solidFill>
            <a:schemeClr val="tx1"/>
          </a:solidFill>
          <a:latin typeface="Times New Roman" panose="02020603050405020304" pitchFamily="18" charset="0"/>
          <a:ea typeface="+mn-ea"/>
          <a:cs typeface="+mn-cs"/>
        </a:defRPr>
      </a:lvl1pPr>
      <a:lvl2pPr marL="827405" lvl="1" indent="-287655" algn="l" rtl="0" eaLnBrk="0" fontAlgn="base" hangingPunct="0">
        <a:spcBef>
          <a:spcPct val="20000"/>
        </a:spcBef>
        <a:spcAft>
          <a:spcPct val="0"/>
        </a:spcAft>
        <a:buFont typeface="Arial" pitchFamily="34" charset="0"/>
        <a:buChar char="–"/>
        <a:defRPr sz="2900" kern="1200">
          <a:solidFill>
            <a:schemeClr val="tx1"/>
          </a:solidFill>
          <a:latin typeface="+mn-lt"/>
          <a:ea typeface="+mn-ea"/>
          <a:cs typeface="+mn-cs"/>
        </a:defRPr>
      </a:lvl2pPr>
      <a:lvl3pPr marL="1236980" lvl="2" indent="-230505"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41475" lvl="3"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lvl="4"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lvl="5"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6pPr>
      <a:lvl7pPr marL="2971800" lvl="6"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7pPr>
      <a:lvl8pPr marL="3429000" lvl="7"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8pPr>
      <a:lvl9pPr marL="3886200" lvl="8"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Font typeface="Arial" pitchFamily="34" charset="0"/>
        <a:buNone/>
        <a:defRPr sz="2000" b="0" i="0" u="none" kern="1200" baseline="0">
          <a:solidFill>
            <a:srgbClr val="FF0000"/>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rgbClr val="FF0000"/>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rgbClr val="FF0000"/>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rgbClr val="FF0000"/>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rgbClr val="FF0000"/>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rgbClr val="FF0000"/>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rgbClr val="FF0000"/>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rgbClr val="FF0000"/>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rgbClr val="FF0000"/>
          </a:solidFill>
          <a:latin typeface="Calibri" panose="020f0502020204030204" pitchFamily="34" charset="0"/>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1.bin" TargetMode="Internal" /><Relationship Id="rId3" Type="http://schemas.openxmlformats.org/officeDocument/2006/relationships/image" Target="../media/image3.emf" /><Relationship Id="rId4" Type="http://schemas.openxmlformats.org/officeDocument/2006/relationships/vmlDrawing" Target="../drawings/vmlDrawing1.v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2.bin" TargetMode="Internal" /><Relationship Id="rId3" Type="http://schemas.openxmlformats.org/officeDocument/2006/relationships/image" Target="../media/image4.emf" /><Relationship Id="rId4" Type="http://schemas.openxmlformats.org/officeDocument/2006/relationships/vmlDrawing" Target="../drawings/vmlDrawing2.v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3.bin" TargetMode="Internal" /><Relationship Id="rId3" Type="http://schemas.openxmlformats.org/officeDocument/2006/relationships/image" Target="../media/image6.emf" /><Relationship Id="rId4" Type="http://schemas.openxmlformats.org/officeDocument/2006/relationships/vmlDrawing" Target="../drawings/vmlDrawing3.v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4.bin" TargetMode="Internal" /><Relationship Id="rId3" Type="http://schemas.openxmlformats.org/officeDocument/2006/relationships/image" Target="../media/image9.emf" /><Relationship Id="rId4" Type="http://schemas.openxmlformats.org/officeDocument/2006/relationships/vmlDrawing" Target="../drawings/vmlDrawing4.v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6110123054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40" name="标题 24" title=""/>
          <p:cNvSpPr txBox="1"/>
          <p:nvPr/>
        </p:nvSpPr>
        <p:spPr>
          <a:xfrm>
            <a:off x="1076325" y="2303463"/>
            <a:ext cx="10515600" cy="920750"/>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pPr algn="ctr" defTabSz="914400">
              <a:lnSpc>
                <a:spcPct val="150000"/>
              </a:lnSpc>
              <a:tabLst>
                <a:tab pos="2070100"/>
              </a:tabLst>
            </a:pPr>
            <a:r>
              <a:rPr lang="zh-CN" altLang="en-US" sz="4500" b="1">
                <a:solidFill>
                  <a:schemeClr val="tx2">
                    <a:lumMod val="50000"/>
                  </a:schemeClr>
                </a:solidFill>
                <a:latin typeface="Arial" pitchFamily="34" charset="0"/>
                <a:sym typeface="+mn-ea"/>
              </a:rPr>
              <a:t>八年级下册</a:t>
            </a:r>
            <a:endParaRPr lang="zh-CN" altLang="en-US" sz="4500" b="1">
              <a:solidFill>
                <a:schemeClr val="tx2">
                  <a:lumMod val="50000"/>
                </a:schemeClr>
              </a:solidFill>
              <a:latin typeface="Arial" pitchFamily="34" charset="0"/>
            </a:endParaRPr>
          </a:p>
          <a:p>
            <a:pPr algn="ctr" defTabSz="914400">
              <a:lnSpc>
                <a:spcPct val="150000"/>
              </a:lnSpc>
              <a:tabLst>
                <a:tab pos="2070100"/>
              </a:tabLst>
            </a:pPr>
            <a:r>
              <a:rPr lang="en-US" altLang="en-US" sz="4500" b="1">
                <a:solidFill>
                  <a:schemeClr val="tx2">
                    <a:lumMod val="50000"/>
                  </a:schemeClr>
                </a:solidFill>
                <a:latin typeface="Arial" pitchFamily="34" charset="0"/>
              </a:rPr>
              <a:t>Units 5</a:t>
            </a:r>
            <a:r>
              <a:rPr lang="zh-CN" altLang="en-US" sz="4500" b="1">
                <a:solidFill>
                  <a:schemeClr val="tx2">
                    <a:lumMod val="50000"/>
                  </a:schemeClr>
                </a:solidFill>
                <a:latin typeface="Arial" pitchFamily="34" charset="0"/>
              </a:rPr>
              <a:t>～</a:t>
            </a:r>
            <a:r>
              <a:rPr lang="en-US" altLang="en-US" sz="4500" b="1">
                <a:solidFill>
                  <a:schemeClr val="tx2">
                    <a:lumMod val="50000"/>
                  </a:schemeClr>
                </a:solidFill>
                <a:latin typeface="Arial" pitchFamily="34" charset="0"/>
              </a:rPr>
              <a:t>6</a:t>
            </a:r>
            <a:endParaRPr lang="en-US" altLang="en-US" sz="4500" b="1">
              <a:solidFill>
                <a:schemeClr val="tx2">
                  <a:lumMod val="50000"/>
                </a:schemeClr>
              </a:solidFill>
              <a:latin typeface="Arial" pitchFamily="34" charset="0"/>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7" name="矩形 4" title=""/>
          <p:cNvSpPr/>
          <p:nvPr/>
        </p:nvSpPr>
        <p:spPr>
          <a:xfrm>
            <a:off x="443548" y="981710"/>
            <a:ext cx="3997325" cy="52228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zh-CN" altLang="en-US" sz="2800" b="1">
                <a:solidFill>
                  <a:schemeClr val="tx1"/>
                </a:solidFill>
                <a:latin typeface="Times New Roman" panose="02020603050405020304" pitchFamily="18" charset="0"/>
                <a:ea typeface="方正中等线简体" pitchFamily="65" charset="-122"/>
              </a:rPr>
              <a:t>考点一　辨析</a:t>
            </a:r>
            <a:r>
              <a:rPr lang="en-US" altLang="en-US" sz="2800" b="1">
                <a:solidFill>
                  <a:schemeClr val="tx1"/>
                </a:solidFill>
                <a:latin typeface="Times New Roman" panose="02020603050405020304" pitchFamily="18" charset="0"/>
                <a:ea typeface="方正中等线简体" pitchFamily="65" charset="-122"/>
              </a:rPr>
              <a:t>rise</a:t>
            </a:r>
            <a:r>
              <a:rPr lang="zh-CN" altLang="en-US" sz="2800" b="1">
                <a:solidFill>
                  <a:schemeClr val="tx1"/>
                </a:solidFill>
                <a:latin typeface="Times New Roman" panose="02020603050405020304" pitchFamily="18" charset="0"/>
                <a:ea typeface="方正中等线简体" pitchFamily="65" charset="-122"/>
              </a:rPr>
              <a:t>与</a:t>
            </a:r>
            <a:r>
              <a:rPr lang="en-US" altLang="en-US" sz="2800" b="1">
                <a:solidFill>
                  <a:schemeClr val="tx1"/>
                </a:solidFill>
                <a:latin typeface="Times New Roman" panose="02020603050405020304" pitchFamily="18" charset="0"/>
                <a:ea typeface="方正中等线简体" pitchFamily="65" charset="-122"/>
              </a:rPr>
              <a:t>raise</a:t>
            </a:r>
            <a:endParaRPr lang="zh-CN" altLang="en-US" sz="2800" b="1">
              <a:solidFill>
                <a:schemeClr val="tx1"/>
              </a:solidFill>
              <a:latin typeface="Times New Roman" panose="02020603050405020304" pitchFamily="18" charset="0"/>
              <a:ea typeface="方正中等线简体" pitchFamily="65" charset="-122"/>
            </a:endParaRPr>
          </a:p>
        </p:txBody>
      </p:sp>
      <p:sp>
        <p:nvSpPr>
          <p:cNvPr id="1028" name="内容占位符 5" title=""/>
          <p:cNvSpPr>
            <a:spLocks noGrp="1"/>
          </p:cNvSpPr>
          <p:nvPr>
            <p:ph idx="1"/>
          </p:nvPr>
        </p:nvSpPr>
        <p:spPr>
          <a:xfrm>
            <a:off x="408623" y="1388110"/>
            <a:ext cx="11376025" cy="5632450"/>
          </a:xfrm>
        </p:spPr>
        <p:txBody>
          <a:bodyPr vert="horz" wrap="square" lIns="91381" tIns="45691" rIns="91381" bIns="45691" anchor="t" anchorCtr="0">
            <a:spAutoFit/>
          </a:bodyPr>
          <a:lstStyle/>
          <a:p>
            <a:pPr algn="just" defTabSz="914400">
              <a:tabLst>
                <a:tab pos="4500880"/>
              </a:tabLst>
            </a:pPr>
            <a:r>
              <a:rPr lang="en-US" altLang="zh-CN" kern="1200">
                <a:solidFill>
                  <a:srgbClr val="0000FF"/>
                </a:solidFill>
                <a:latin typeface="Times New Roman" panose="02020603050405020304" pitchFamily="18" charset="0"/>
                <a:ea typeface="黑体" panose="02010609060101010101" pitchFamily="49" charset="-122"/>
                <a:cs typeface="+mn-cs"/>
              </a:rPr>
              <a:t>[</a:t>
            </a:r>
            <a:r>
              <a:rPr lang="zh-CN" altLang="en-US" kern="1200">
                <a:solidFill>
                  <a:srgbClr val="0000FF"/>
                </a:solidFill>
                <a:latin typeface="Times New Roman" panose="02020603050405020304" pitchFamily="18" charset="0"/>
                <a:ea typeface="黑体" panose="02010609060101010101" pitchFamily="49" charset="-122"/>
                <a:cs typeface="+mn-cs"/>
              </a:rPr>
              <a:t>考点演练</a:t>
            </a:r>
            <a:r>
              <a:rPr lang="en-US" altLang="zh-CN" kern="1200">
                <a:solidFill>
                  <a:srgbClr val="0000FF"/>
                </a:solidFill>
                <a:latin typeface="Times New Roman" panose="02020603050405020304" pitchFamily="18" charset="0"/>
                <a:ea typeface="黑体" panose="02010609060101010101" pitchFamily="49" charset="-122"/>
                <a:cs typeface="+mn-cs"/>
              </a:rPr>
              <a:t>]</a:t>
            </a:r>
            <a:endParaRPr lang="en-US" altLang="zh-CN" kern="1200">
              <a:solidFill>
                <a:srgbClr val="0000FF"/>
              </a:solidFill>
              <a:latin typeface="Times New Roman" panose="02020603050405020304" pitchFamily="18" charset="0"/>
              <a:ea typeface="黑体" panose="02010609060101010101" pitchFamily="49" charset="-122"/>
              <a:cs typeface="+mn-cs"/>
            </a:endParaRPr>
          </a:p>
          <a:p>
            <a:pPr algn="just" defTabSz="914400">
              <a:tabLst>
                <a:tab pos="4500880"/>
              </a:tabLst>
            </a:pPr>
            <a:endParaRPr lang="en-US" altLang="zh-CN" kern="1200">
              <a:solidFill>
                <a:srgbClr val="0000FF"/>
              </a:solidFill>
              <a:latin typeface="Times New Roman" panose="02020603050405020304" pitchFamily="18" charset="0"/>
              <a:ea typeface="黑体" panose="02010609060101010101" pitchFamily="49" charset="-122"/>
              <a:cs typeface="+mn-cs"/>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1</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As spring comes</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the temperature ____________ higher and the trees begin to turn green.We all can't wait to go for a walk in the countryside.</a:t>
            </a:r>
            <a:endParaRPr lang="zh-CN" altLang="en-US" sz="1000" kern="1200">
              <a:latin typeface="宋体" panose="02010600030101010101" pitchFamily="2" charset="-122"/>
              <a:ea typeface="方正中等线简体" pitchFamily="65" charset="-122"/>
              <a:cs typeface="+mn-cs"/>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2</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There are 100 people in the classroom</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so Mr.Li always ____________ his voice to make himself heard.</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3</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I was fond of ____________ animals when I was a little child.</a:t>
            </a:r>
            <a:endParaRPr lang="en-US" altLang="zh-CN" kern="1200">
              <a:solidFill>
                <a:srgbClr val="0000FF"/>
              </a:solidFill>
              <a:latin typeface="Times New Roman" panose="02020603050405020304" pitchFamily="18" charset="0"/>
              <a:ea typeface="黑体" panose="02010609060101010101" pitchFamily="49" charset="-122"/>
              <a:cs typeface="+mn-cs"/>
            </a:endParaRPr>
          </a:p>
        </p:txBody>
      </p:sp>
      <p:graphicFrame>
        <p:nvGraphicFramePr>
          <p:cNvPr id="1026" name="Object 6" title=""/>
          <p:cNvGraphicFramePr>
            <a:graphicFrameLocks noChangeAspect="1"/>
          </p:cNvGraphicFramePr>
          <p:nvPr/>
        </p:nvGraphicFramePr>
        <p:xfrm>
          <a:off x="745173" y="2232660"/>
          <a:ext cx="10758487" cy="757238"/>
        </p:xfrm>
        <a:graphic>
          <a:graphicData uri="http://schemas.openxmlformats.org/presentationml/2006/ole">
            <mc:AlternateContent>
              <mc:Choice xmlns:v="urn:schemas-microsoft-com:vml" Requires="v">
                <p:oleObj spid="_x0000_s1038" r:id="rId2" imgW="10777220" imgH="760095" progId="Word.Document.12">
                  <p:embed/>
                </p:oleObj>
              </mc:Choice>
              <mc:Fallback>
                <p:oleObj r:id="rId2" imgW="10777220" imgH="760095" progId="Word.Document.12">
                  <p:embed/>
                  <p:pic>
                    <p:nvPicPr>
                      <p:cNvPr id="0" name="OLE substitute image"/>
                      <p:cNvPicPr/>
                      <p:nvPr/>
                    </p:nvPicPr>
                    <p:blipFill>
                      <a:blip r:embed="rId3"/>
                      <a:stretch>
                        <a:fillRect/>
                      </a:stretch>
                    </p:blipFill>
                    <p:spPr>
                      <a:xfrm>
                        <a:off x="745173" y="2232660"/>
                        <a:ext cx="10758487" cy="757238"/>
                      </a:xfrm>
                      <a:prstGeom prst="rect">
                        <a:avLst/>
                      </a:prstGeom>
                      <a:noFill/>
                      <a:ln w="38100">
                        <a:noFill/>
                        <a:miter/>
                      </a:ln>
                    </p:spPr>
                  </p:pic>
                </p:oleObj>
              </mc:Fallback>
            </mc:AlternateContent>
          </a:graphicData>
        </a:graphic>
      </p:graphicFrame>
      <p:sp>
        <p:nvSpPr>
          <p:cNvPr id="8" name="矩形 7" title=""/>
          <p:cNvSpPr/>
          <p:nvPr/>
        </p:nvSpPr>
        <p:spPr>
          <a:xfrm>
            <a:off x="7449185" y="2891473"/>
            <a:ext cx="890588"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rises</a:t>
            </a:r>
            <a:endParaRPr lang="zh-CN" altLang="en-US">
              <a:latin typeface="Times New Roman" panose="02020603050405020304" pitchFamily="18" charset="0"/>
            </a:endParaRPr>
          </a:p>
        </p:txBody>
      </p:sp>
      <p:sp>
        <p:nvSpPr>
          <p:cNvPr id="9" name="矩形 8" title=""/>
          <p:cNvSpPr/>
          <p:nvPr/>
        </p:nvSpPr>
        <p:spPr>
          <a:xfrm>
            <a:off x="1043623" y="5634673"/>
            <a:ext cx="1060450" cy="55245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raises</a:t>
            </a:r>
            <a:endParaRPr lang="zh-CN" altLang="en-US">
              <a:latin typeface="Times New Roman" panose="02020603050405020304" pitchFamily="18" charset="0"/>
            </a:endParaRPr>
          </a:p>
        </p:txBody>
      </p:sp>
      <p:sp>
        <p:nvSpPr>
          <p:cNvPr id="10" name="矩形 9" title=""/>
          <p:cNvSpPr/>
          <p:nvPr/>
        </p:nvSpPr>
        <p:spPr>
          <a:xfrm>
            <a:off x="3624898" y="6277610"/>
            <a:ext cx="1231900" cy="55245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raising</a:t>
            </a:r>
            <a:endParaRPr lang="zh-CN" altLang="en-US">
              <a:latin typeface="Times New Roman" panose="02020603050405020304" pitchFamily="18" charset="0"/>
            </a:endParaRPr>
          </a:p>
        </p:txBody>
      </p:sp>
      <p:sp>
        <p:nvSpPr>
          <p:cNvPr id="7174" name="文本框 1" title=""/>
          <p:cNvSpPr txBox="1"/>
          <p:nvPr/>
        </p:nvSpPr>
        <p:spPr>
          <a:xfrm>
            <a:off x="4583113" y="333375"/>
            <a:ext cx="2897187" cy="64452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pPr algn="ctr"/>
            <a:r>
              <a:rPr lang="zh-CN" altLang="en-US" sz="3600" b="1">
                <a:solidFill>
                  <a:srgbClr val="254061"/>
                </a:solidFill>
                <a:latin typeface="宋体" panose="02010600030101010101" pitchFamily="2" charset="-122"/>
                <a:ea typeface="宋体" panose="02010600030101010101" pitchFamily="2" charset="-122"/>
                <a:sym typeface="宋体" panose="02010600030101010101" pitchFamily="2" charset="-122"/>
              </a:rPr>
              <a:t>考点突破</a:t>
            </a:r>
            <a:endParaRPr lang="en-US" altLang="zh-CN" sz="3600" b="1">
              <a:solidFill>
                <a:srgbClr val="254061"/>
              </a:solidFill>
              <a:latin typeface="宋体" panose="02010600030101010101" pitchFamily="2" charset="-122"/>
              <a:ea typeface="宋体" panose="02010600030101010101" pitchFamily="2" charset="-122"/>
              <a:sym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linds(horizontal)">
                                      <p:cBhvr>
                                        <p:cTn id="7" dur="500"/>
                                        <p:tgtEl>
                                          <p:spTgt spid="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blinds(horizontal)">
                                      <p:cBhvr>
                                        <p:cTn id="12" dur="500"/>
                                        <p:tgtEl>
                                          <p:spTgt spid="9"/>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blinds(horizontal)">
                                      <p:cBhvr>
                                        <p:cTn id="1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379413" y="187325"/>
            <a:ext cx="11376025" cy="1393825"/>
          </a:xfrm>
        </p:spPr>
        <p:txBody>
          <a:bodyPr vert="horz" wrap="square" lIns="91381" tIns="45691" rIns="91381" bIns="45691" numCol="1" anchor="t" anchorCtr="0" compatLnSpc="1">
            <a:spAutoFit/>
          </a:bodyPr>
          <a:lstStyle/>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rPr>
              <a:t>[</a:t>
            </a:r>
            <a:r>
              <a:rPr kumimoji="0" lang="zh-CN" altLang="en-US" sz="300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Times New Roman" panose="02020603050405020304"/>
              </a:rPr>
              <a:t>考点精讲</a:t>
            </a:r>
            <a:r>
              <a:rPr kumimoji="0" lang="en-US" sz="300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rPr>
              <a:t>]</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l" defTabSz="914400" rtl="0" eaLnBrk="1" fontAlgn="base" latinLnBrk="0" hangingPunct="0">
              <a:lnSpc>
                <a:spcPct val="150000"/>
              </a:lnSpc>
              <a:spcBef>
                <a:spcPct val="0"/>
              </a:spcBef>
              <a:spcAft>
                <a:spcPct val="0"/>
              </a:spcAft>
              <a:buClrTx/>
              <a:buSzTx/>
              <a:buFontTx/>
              <a:buNone/>
              <a:defRPr/>
            </a:pPr>
            <a:endParaRPr kumimoji="0" lang="zh-CN" altLang="en-US" sz="3000" b="0" i="0" u="none" strike="noStrike" kern="1200" cap="none" spc="0" normalizeH="0" baseline="0" noProof="0">
              <a:ln>
                <a:noFill/>
              </a:ln>
              <a:solidFill>
                <a:schemeClr val="tx1"/>
              </a:solidFill>
              <a:effectLst/>
              <a:uLnTx/>
              <a:uFillTx/>
              <a:latin typeface="Times New Roman" panose="02020603050405020304" pitchFamily="18" charset="0"/>
              <a:ea typeface="+mn-ea"/>
              <a:cs typeface="+mn-cs"/>
            </a:endParaRPr>
          </a:p>
        </p:txBody>
      </p:sp>
      <p:graphicFrame>
        <p:nvGraphicFramePr>
          <p:cNvPr id="4" name="表格 3" title=""/>
          <p:cNvGraphicFramePr>
            <a:graphicFrameLocks noGrp="1"/>
          </p:cNvGraphicFramePr>
          <p:nvPr/>
        </p:nvGraphicFramePr>
        <p:xfrm>
          <a:off x="522288" y="1125538"/>
          <a:ext cx="11145838" cy="4800600"/>
        </p:xfrm>
        <a:graphic>
          <a:graphicData uri="http://schemas.openxmlformats.org/drawingml/2006/table">
            <a:tbl>
              <a:tblPr/>
              <a:tblGrid>
                <a:gridCol w="3143250"/>
                <a:gridCol w="4000500"/>
                <a:gridCol w="4002087"/>
              </a:tblGrid>
              <a:tr h="504825">
                <a:tc>
                  <a:txBody>
                    <a:bodyPr vert="horz" wrap="square"/>
                    <a:lstStyle/>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单词</a:t>
                      </a:r>
                      <a:endParaRPr kumimoji="0" lang="zh-CN" sz="30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txBody>
                  <a:tcPr marL="50408" marR="50408"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含义</a:t>
                      </a:r>
                      <a:endParaRPr kumimoji="0" lang="zh-CN" sz="30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txBody>
                  <a:tcPr marL="50408" marR="50408"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示例</a:t>
                      </a:r>
                      <a:endParaRPr kumimoji="0" lang="zh-CN" sz="30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txBody>
                  <a:tcPr marL="50408" marR="50408"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016125">
                <a:tc rowSpan="2">
                  <a:txBody>
                    <a:bodyPr vert="horz" wrap="square"/>
                    <a:lstStyle/>
                    <a:p>
                      <a:pPr marL="0" marR="0" lvl="0" indent="0" algn="l"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rise(</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不及物，</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rose</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risen)</a:t>
                      </a:r>
                      <a:endParaRPr kumimoji="0" lang="zh-CN" altLang="zh-CN" sz="3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0408" marR="50408"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上升。强调</a:t>
                      </a:r>
                      <a:r>
                        <a:rPr kumimoji="0" lang="en-US" sz="30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Times New Roman" panose="02020603050405020304" pitchFamily="18" charset="0"/>
                        </a:rPr>
                        <a:t>“</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某人</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某物自己站</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升起来</a:t>
                      </a:r>
                      <a:r>
                        <a:rPr kumimoji="0" lang="en-US" sz="30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Times New Roman" panose="02020603050405020304" pitchFamily="18" charset="0"/>
                        </a:rPr>
                        <a:t>”</a:t>
                      </a:r>
                      <a:endParaRPr kumimoji="0" lang="zh-CN" sz="3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0408" marR="50408"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The sun </a:t>
                      </a:r>
                      <a:r>
                        <a:rPr kumimoji="0" lang="en-US" altLang="zh-CN" sz="3000" b="1"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rises</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a:t>
                      </a:r>
                      <a:endParaRPr kumimoji="0" lang="zh-CN" sz="3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p>
                      <a:pPr marL="0" marR="0" lvl="0" indent="0" algn="l"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rPr>
                        <a:t>太阳升起来了。</a:t>
                      </a:r>
                      <a:endParaRPr kumimoji="0" lang="zh-CN" sz="3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p>
                      <a:pPr marL="0" marR="0" lvl="0" indent="0" algn="l"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rPr>
                        <a:t>The river </a:t>
                      </a:r>
                      <a:r>
                        <a:rPr kumimoji="0" lang="en-US" altLang="zh-CN" sz="3000" b="1" i="0" u="none" strike="noStrike" cap="none" normalizeH="0" baseline="0" smtClean="0">
                          <a:ln>
                            <a:noFill/>
                          </a:ln>
                          <a:solidFill>
                            <a:schemeClr val="tx1"/>
                          </a:solidFill>
                          <a:effectLst/>
                          <a:latin typeface="Times New Roman" panose="02020603050405020304" pitchFamily="18" charset="0"/>
                          <a:ea typeface="方正中等线简体" pitchFamily="65" charset="-122"/>
                        </a:rPr>
                        <a:t>rises</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rPr>
                        <a:t>．</a:t>
                      </a:r>
                      <a:endParaRPr kumimoji="0" lang="zh-CN" sz="3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p>
                      <a:pPr marL="0" marR="0" lvl="0" indent="0" algn="l"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rPr>
                        <a:t>河水上涨。</a:t>
                      </a:r>
                      <a:endParaRPr kumimoji="0" lang="zh-CN" sz="3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0408" marR="50408"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008063">
                <a:tc vMerge="1">
                  <a:txBody>
                    <a:bodyPr vert="horz" wrap="square"/>
                    <a:lstStyle/>
                    <a:p/>
                  </a:txBody>
                  <a:tcPr/>
                </a:tc>
                <a:tc>
                  <a:txBody>
                    <a:bodyPr vert="horz" wrap="square"/>
                    <a:lstStyle/>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增长</a:t>
                      </a:r>
                      <a:endParaRPr kumimoji="0" lang="zh-CN" sz="30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txBody>
                  <a:tcPr marL="50408" marR="50408"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The price </a:t>
                      </a:r>
                      <a:r>
                        <a:rPr kumimoji="0" lang="en-US" altLang="zh-CN" sz="3000" b="1"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rises</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a:t>
                      </a:r>
                      <a:endParaRPr kumimoji="0" lang="zh-CN" sz="3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p>
                      <a:pPr marL="0" marR="0" lvl="0" indent="0" algn="l"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rPr>
                        <a:t>价格上涨。</a:t>
                      </a:r>
                      <a:endParaRPr kumimoji="0" lang="zh-CN" sz="3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0408" marR="50408"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表格 2" title=""/>
          <p:cNvGraphicFramePr>
            <a:graphicFrameLocks noGrp="1"/>
          </p:cNvGraphicFramePr>
          <p:nvPr/>
        </p:nvGraphicFramePr>
        <p:xfrm>
          <a:off x="522288" y="777875"/>
          <a:ext cx="11145838" cy="4800600"/>
        </p:xfrm>
        <a:graphic>
          <a:graphicData uri="http://schemas.openxmlformats.org/drawingml/2006/table">
            <a:tbl>
              <a:tblPr/>
              <a:tblGrid>
                <a:gridCol w="2715398"/>
                <a:gridCol w="4428352"/>
                <a:gridCol w="4002087"/>
              </a:tblGrid>
              <a:tr h="504825">
                <a:tc>
                  <a:txBody>
                    <a:bodyPr vert="horz" wrap="square"/>
                    <a:lstStyle/>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单词</a:t>
                      </a:r>
                      <a:endParaRPr kumimoji="0" lang="zh-CN" sz="30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txBody>
                  <a:tcPr marL="50408" marR="50408"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含义</a:t>
                      </a:r>
                      <a:endParaRPr kumimoji="0" lang="zh-CN" sz="30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txBody>
                  <a:tcPr marL="50408" marR="50408"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示例</a:t>
                      </a:r>
                      <a:endParaRPr kumimoji="0" lang="zh-CN" sz="30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txBody>
                  <a:tcPr marL="50408" marR="50408"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008063">
                <a:tc rowSpan="2">
                  <a:txBody>
                    <a:bodyPr vert="horz" wrap="square"/>
                    <a:lstStyle/>
                    <a:p>
                      <a:pPr marL="0" marR="0" lvl="0" indent="0" algn="l"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raise (</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及物，</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raised</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raised)</a:t>
                      </a:r>
                      <a:endParaRPr kumimoji="0" lang="zh-CN" altLang="zh-CN" sz="3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0408" marR="50408"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使升高。强调</a:t>
                      </a:r>
                      <a:r>
                        <a:rPr kumimoji="0" lang="en-US" sz="30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Times New Roman" panose="02020603050405020304" pitchFamily="18" charset="0"/>
                        </a:rPr>
                        <a:t>“</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某人把某物举起来</a:t>
                      </a:r>
                      <a:r>
                        <a:rPr kumimoji="0" lang="en-US" sz="30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Times New Roman" panose="02020603050405020304" pitchFamily="18" charset="0"/>
                        </a:rPr>
                        <a:t>”</a:t>
                      </a:r>
                      <a:endParaRPr kumimoji="0" lang="zh-CN" sz="30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txBody>
                  <a:tcPr marL="50408" marR="50408"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en-US" altLang="zh-CN" sz="3000" b="1"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raise</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 one's hand</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举手</a:t>
                      </a:r>
                      <a:r>
                        <a:rPr kumimoji="0" lang="en-US"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 </a:t>
                      </a:r>
                      <a:endParaRPr kumimoji="0" lang="zh-CN" sz="3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0408" marR="50408"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016125">
                <a:tc vMerge="1">
                  <a:txBody>
                    <a:bodyPr vert="horz" wrap="square"/>
                    <a:lstStyle/>
                    <a:p/>
                  </a:txBody>
                  <a:tcPr/>
                </a:tc>
                <a:tc>
                  <a:txBody>
                    <a:bodyPr vert="horz" wrap="square"/>
                    <a:lstStyle/>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增加</a:t>
                      </a:r>
                      <a:endParaRPr kumimoji="0" lang="zh-CN" sz="30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txBody>
                  <a:tcPr marL="50408" marR="50408"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en-US" altLang="zh-CN" sz="3000" b="1"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raise</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 salaries</a:t>
                      </a:r>
                      <a:endParaRPr kumimoji="0" lang="zh-CN" altLang="zh-CN" sz="30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p>
                      <a:pPr marL="0" marR="0" lvl="0" indent="0" algn="just"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提高薪资</a:t>
                      </a:r>
                      <a:endParaRPr kumimoji="0" lang="zh-CN" sz="3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p>
                      <a:pPr marL="0" marR="0" lvl="0" indent="0" algn="just"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en-US" altLang="zh-CN" sz="3000" b="1" i="0" u="none" strike="noStrike" cap="none" normalizeH="0" baseline="0" smtClean="0">
                          <a:ln>
                            <a:noFill/>
                          </a:ln>
                          <a:solidFill>
                            <a:schemeClr val="tx1"/>
                          </a:solidFill>
                          <a:effectLst/>
                          <a:latin typeface="Times New Roman" panose="02020603050405020304" pitchFamily="18" charset="0"/>
                          <a:ea typeface="方正中等线简体" pitchFamily="65" charset="-122"/>
                        </a:rPr>
                        <a:t>raise</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rPr>
                        <a:t> prices</a:t>
                      </a:r>
                      <a:endParaRPr kumimoji="0" lang="zh-CN" altLang="zh-CN" sz="3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p>
                      <a:pPr marL="0" marR="0" lvl="0" indent="0" algn="l"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rPr>
                        <a:t>涨价</a:t>
                      </a:r>
                      <a:endParaRPr kumimoji="0" lang="zh-CN" sz="3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0408" marR="50408"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表格 2" title=""/>
          <p:cNvGraphicFramePr>
            <a:graphicFrameLocks noGrp="1"/>
          </p:cNvGraphicFramePr>
          <p:nvPr/>
        </p:nvGraphicFramePr>
        <p:xfrm>
          <a:off x="522288" y="714375"/>
          <a:ext cx="11145838" cy="4800600"/>
        </p:xfrm>
        <a:graphic>
          <a:graphicData uri="http://schemas.openxmlformats.org/drawingml/2006/table">
            <a:tbl>
              <a:tblPr/>
              <a:tblGrid>
                <a:gridCol w="2714625"/>
                <a:gridCol w="4429125"/>
                <a:gridCol w="4002087"/>
              </a:tblGrid>
              <a:tr h="366713">
                <a:tc>
                  <a:txBody>
                    <a:bodyPr vert="horz" wrap="square"/>
                    <a:lstStyle/>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单词</a:t>
                      </a:r>
                      <a:endParaRPr kumimoji="0" lang="zh-CN" sz="30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txBody>
                  <a:tcPr marL="50408" marR="50408"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含义</a:t>
                      </a:r>
                      <a:endParaRPr kumimoji="0" lang="zh-CN" sz="30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txBody>
                  <a:tcPr marL="50408" marR="50408"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示例</a:t>
                      </a:r>
                      <a:endParaRPr kumimoji="0" lang="zh-CN" sz="30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txBody>
                  <a:tcPr marL="50408" marR="50408"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422400">
                <a:tc rowSpan="2">
                  <a:txBody>
                    <a:bodyPr vert="horz" wrap="square"/>
                    <a:lstStyle/>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raise (</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及物，</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raised</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raised)</a:t>
                      </a:r>
                      <a:endParaRPr kumimoji="0" lang="zh-CN" altLang="zh-CN" sz="3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0408" marR="50408"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筹集</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资金</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；征集</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人员</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a:t>
                      </a:r>
                      <a:endParaRPr kumimoji="0" lang="zh-CN" altLang="zh-CN" sz="3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0408" marR="50408"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en-US" altLang="zh-CN" sz="3000" b="1"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raise</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 money</a:t>
                      </a:r>
                      <a:endParaRPr kumimoji="0" lang="zh-CN" altLang="zh-CN" sz="30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p>
                      <a:pPr marL="0" marR="0" lvl="0" indent="0" algn="l"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筹钱</a:t>
                      </a:r>
                      <a:endParaRPr kumimoji="0" lang="zh-CN" sz="3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p>
                      <a:pPr marL="0" marR="0" lvl="0" indent="0" algn="l"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en-US" altLang="zh-CN" sz="3000" b="1" i="0" u="none" strike="noStrike" cap="none" normalizeH="0" baseline="0" smtClean="0">
                          <a:ln>
                            <a:noFill/>
                          </a:ln>
                          <a:solidFill>
                            <a:schemeClr val="tx1"/>
                          </a:solidFill>
                          <a:effectLst/>
                          <a:latin typeface="Times New Roman" panose="02020603050405020304" pitchFamily="18" charset="0"/>
                          <a:ea typeface="方正中等线简体" pitchFamily="65" charset="-122"/>
                        </a:rPr>
                        <a:t>raise</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rPr>
                        <a:t> an army</a:t>
                      </a:r>
                      <a:endParaRPr kumimoji="0" lang="zh-CN" altLang="zh-CN" sz="3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p>
                      <a:pPr marL="0" marR="0" lvl="0" indent="0" algn="l"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rPr>
                        <a:t>招兵</a:t>
                      </a:r>
                      <a:endParaRPr kumimoji="0" lang="zh-CN" sz="3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0408" marR="50408"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90563">
                <a:tc vMerge="1">
                  <a:txBody>
                    <a:bodyPr vert="horz" wrap="square"/>
                    <a:lstStyle/>
                    <a:p/>
                  </a:txBody>
                  <a:tcPr/>
                </a:tc>
                <a:tc>
                  <a:txBody>
                    <a:bodyPr vert="horz" wrap="square"/>
                    <a:lstStyle/>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抚养，养育</a:t>
                      </a:r>
                      <a:endParaRPr kumimoji="0" lang="zh-CN" sz="30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txBody>
                  <a:tcPr marL="50408" marR="50408"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en-US" altLang="zh-CN" sz="3000" b="1"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raise</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 pets</a:t>
                      </a:r>
                      <a:endParaRPr kumimoji="0" lang="zh-CN" altLang="zh-CN" sz="30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p>
                      <a:pPr marL="0" marR="0" lvl="0" indent="0" algn="l"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养宠物</a:t>
                      </a:r>
                      <a:endParaRPr kumimoji="0" lang="zh-CN" sz="3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0408" marR="50408"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379413" y="647700"/>
            <a:ext cx="11376025" cy="4283075"/>
          </a:xfrm>
        </p:spPr>
        <p:txBody>
          <a:bodyPr vert="horz" wrap="square" lIns="91381" tIns="45691" rIns="91381" bIns="45691" numCol="1" anchor="t" anchorCtr="0" compatLnSpc="1">
            <a:spAutoFit/>
          </a:bodyPr>
          <a:lstStyle/>
          <a:p>
            <a:pPr marL="0" marR="0" lvl="0" indent="0" algn="just" defTabSz="914400" rtl="0" eaLnBrk="1" fontAlgn="base" latinLnBrk="0" hangingPunct="0">
              <a:lnSpc>
                <a:spcPct val="150000"/>
              </a:lnSpc>
              <a:spcBef>
                <a:spcPct val="0"/>
              </a:spcBef>
              <a:spcAft>
                <a:spcPct val="0"/>
              </a:spcAft>
              <a:buClrTx/>
              <a:buSzTx/>
              <a:buFontTx/>
              <a:buNone/>
              <a:tabLst>
                <a:tab pos="2070735"/>
              </a:tabLst>
              <a:defRPr/>
            </a:pPr>
            <a:r>
              <a:rPr kumimoji="0" lang="en-US" sz="300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rPr>
              <a:t>[</a:t>
            </a:r>
            <a:r>
              <a:rPr kumimoji="0" lang="zh-CN" altLang="en-US" sz="300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Times New Roman" panose="02020603050405020304"/>
              </a:rPr>
              <a:t>考点演练</a:t>
            </a:r>
            <a:r>
              <a:rPr kumimoji="0" lang="en-US" sz="300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rPr>
              <a:t>]</a:t>
            </a:r>
            <a:endParaRPr kumimoji="0" lang="en-US" sz="300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2070735"/>
              </a:tabLst>
              <a:defRPr/>
            </a:pPr>
            <a:endParaRPr kumimoji="0" lang="en-US" altLang="zh-CN" sz="105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2070735"/>
              </a:tabLst>
              <a:defRPr/>
            </a:pPr>
            <a:endParaRPr kumimoji="0" lang="en-US" altLang="zh-CN" sz="105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2070735"/>
              </a:tabLst>
              <a:defRPr/>
            </a:pP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4</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The song reminded me ____________ so many warm and happy childhood memories.</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5</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Passengers are reminded not ____________ on the train or some other public places.</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p:txBody>
      </p:sp>
      <p:sp>
        <p:nvSpPr>
          <p:cNvPr id="2052" name="矩形 4" title=""/>
          <p:cNvSpPr/>
          <p:nvPr/>
        </p:nvSpPr>
        <p:spPr>
          <a:xfrm>
            <a:off x="414338" y="249238"/>
            <a:ext cx="3905250" cy="523875"/>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zh-CN" altLang="en-US" sz="2800" b="1">
                <a:solidFill>
                  <a:schemeClr val="tx1"/>
                </a:solidFill>
                <a:latin typeface="Times New Roman" panose="02020603050405020304" pitchFamily="18" charset="0"/>
                <a:ea typeface="方正中等线简体" pitchFamily="65" charset="-122"/>
              </a:rPr>
              <a:t>考点二　</a:t>
            </a:r>
            <a:r>
              <a:rPr lang="en-US" altLang="en-US" sz="2800" b="1">
                <a:solidFill>
                  <a:schemeClr val="tx1"/>
                </a:solidFill>
                <a:latin typeface="Times New Roman" panose="02020603050405020304" pitchFamily="18" charset="0"/>
                <a:ea typeface="方正中等线简体" pitchFamily="65" charset="-122"/>
              </a:rPr>
              <a:t> remind</a:t>
            </a:r>
            <a:r>
              <a:rPr lang="zh-CN" altLang="en-US" sz="2800" b="1">
                <a:solidFill>
                  <a:schemeClr val="tx1"/>
                </a:solidFill>
                <a:latin typeface="Times New Roman" panose="02020603050405020304" pitchFamily="18" charset="0"/>
                <a:ea typeface="方正中等线简体" pitchFamily="65" charset="-122"/>
              </a:rPr>
              <a:t>的用法</a:t>
            </a:r>
            <a:endParaRPr lang="zh-CN" altLang="en-US" sz="2800" b="1">
              <a:solidFill>
                <a:schemeClr val="tx1"/>
              </a:solidFill>
              <a:latin typeface="Times New Roman" panose="02020603050405020304" pitchFamily="18" charset="0"/>
              <a:ea typeface="方正中等线简体" pitchFamily="65" charset="-122"/>
            </a:endParaRPr>
          </a:p>
        </p:txBody>
      </p:sp>
      <p:graphicFrame>
        <p:nvGraphicFramePr>
          <p:cNvPr id="2050" name="Object 1" title=""/>
          <p:cNvGraphicFramePr>
            <a:graphicFrameLocks noChangeAspect="1"/>
          </p:cNvGraphicFramePr>
          <p:nvPr/>
        </p:nvGraphicFramePr>
        <p:xfrm>
          <a:off x="715963" y="1511300"/>
          <a:ext cx="10758487" cy="757238"/>
        </p:xfrm>
        <a:graphic>
          <a:graphicData uri="http://schemas.openxmlformats.org/presentationml/2006/ole">
            <mc:AlternateContent>
              <mc:Choice xmlns:v="urn:schemas-microsoft-com:vml" Requires="v">
                <p:oleObj spid="_x0000_s1039" r:id="rId2" imgW="10777220" imgH="760095" progId="Word.Document.12">
                  <p:embed/>
                </p:oleObj>
              </mc:Choice>
              <mc:Fallback>
                <p:oleObj r:id="rId2" imgW="10777220" imgH="760095" progId="Word.Document.12">
                  <p:embed/>
                  <p:pic>
                    <p:nvPicPr>
                      <p:cNvPr id="0" name="OLE substitute image"/>
                      <p:cNvPicPr/>
                      <p:nvPr/>
                    </p:nvPicPr>
                    <p:blipFill>
                      <a:blip r:embed="rId3"/>
                      <a:stretch>
                        <a:fillRect/>
                      </a:stretch>
                    </p:blipFill>
                    <p:spPr>
                      <a:xfrm>
                        <a:off x="715963" y="1511300"/>
                        <a:ext cx="10758487" cy="757238"/>
                      </a:xfrm>
                      <a:prstGeom prst="rect">
                        <a:avLst/>
                      </a:prstGeom>
                      <a:noFill/>
                      <a:ln w="38100">
                        <a:noFill/>
                        <a:miter/>
                      </a:ln>
                    </p:spPr>
                  </p:pic>
                </p:oleObj>
              </mc:Fallback>
            </mc:AlternateContent>
          </a:graphicData>
        </a:graphic>
      </p:graphicFrame>
      <p:sp>
        <p:nvSpPr>
          <p:cNvPr id="5" name="矩形 4" title=""/>
          <p:cNvSpPr/>
          <p:nvPr/>
        </p:nvSpPr>
        <p:spPr>
          <a:xfrm>
            <a:off x="5737225" y="2197100"/>
            <a:ext cx="506413"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of</a:t>
            </a:r>
            <a:endParaRPr lang="zh-CN" altLang="en-US">
              <a:latin typeface="Times New Roman" panose="02020603050405020304" pitchFamily="18" charset="0"/>
            </a:endParaRPr>
          </a:p>
        </p:txBody>
      </p:sp>
      <p:sp>
        <p:nvSpPr>
          <p:cNvPr id="6" name="矩形 5" title=""/>
          <p:cNvSpPr/>
          <p:nvPr/>
        </p:nvSpPr>
        <p:spPr>
          <a:xfrm>
            <a:off x="6022975" y="3430588"/>
            <a:ext cx="1585913" cy="55245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to smoke</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379413" y="239713"/>
            <a:ext cx="11376025" cy="1393825"/>
          </a:xfrm>
        </p:spPr>
        <p:txBody>
          <a:bodyPr vert="horz" wrap="square" lIns="91381" tIns="45691" rIns="91381" bIns="45691" numCol="1" anchor="t" anchorCtr="0" compatLnSpc="1">
            <a:spAutoFit/>
          </a:bodyPr>
          <a:lstStyle/>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rPr>
              <a:t>[</a:t>
            </a:r>
            <a:r>
              <a:rPr kumimoji="0" lang="zh-CN" altLang="en-US" sz="300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Times New Roman" panose="02020603050405020304"/>
              </a:rPr>
              <a:t>考点精讲</a:t>
            </a:r>
            <a:r>
              <a:rPr kumimoji="0" lang="en-US" sz="300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rPr>
              <a:t>]</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l" defTabSz="914400" rtl="0" eaLnBrk="1" fontAlgn="base" latinLnBrk="0" hangingPunct="0">
              <a:lnSpc>
                <a:spcPct val="150000"/>
              </a:lnSpc>
              <a:spcBef>
                <a:spcPct val="0"/>
              </a:spcBef>
              <a:spcAft>
                <a:spcPct val="0"/>
              </a:spcAft>
              <a:buClrTx/>
              <a:buSzTx/>
              <a:buFontTx/>
              <a:buNone/>
              <a:defRPr/>
            </a:pPr>
            <a:endParaRPr kumimoji="0" lang="zh-CN" altLang="en-US" sz="3000" b="0" i="0" u="none" strike="noStrike" kern="1200" cap="none" spc="0" normalizeH="0" baseline="0" noProof="0">
              <a:ln>
                <a:noFill/>
              </a:ln>
              <a:solidFill>
                <a:schemeClr val="tx1"/>
              </a:solidFill>
              <a:effectLst/>
              <a:uLnTx/>
              <a:uFillTx/>
              <a:latin typeface="Times New Roman" panose="02020603050405020304" pitchFamily="18" charset="0"/>
              <a:ea typeface="+mn-ea"/>
              <a:cs typeface="+mn-cs"/>
            </a:endParaRPr>
          </a:p>
        </p:txBody>
      </p:sp>
      <p:pic>
        <p:nvPicPr>
          <p:cNvPr id="20483" name="Picture 2" title=""/>
          <p:cNvPicPr>
            <a:picLocks noChangeAspect="1"/>
          </p:cNvPicPr>
          <p:nvPr/>
        </p:nvPicPr>
        <p:blipFill>
          <a:blip r:embed="rId2">
            <a:clrChange>
              <a:clrFrom>
                <a:srgbClr val="FFFFFF"/>
              </a:clrFrom>
              <a:clrTo>
                <a:srgbClr val="FFFFFF">
                  <a:alpha val="0"/>
                </a:srgbClr>
              </a:clrTo>
            </a:clrChange>
          </a:blip>
          <a:stretch>
            <a:fillRect/>
          </a:stretch>
        </p:blipFill>
        <p:spPr>
          <a:xfrm>
            <a:off x="2951163" y="954088"/>
            <a:ext cx="5359400" cy="4357687"/>
          </a:xfrm>
          <a:prstGeom prst="rect">
            <a:avLst/>
          </a:prstGeom>
          <a:noFill/>
          <a:ln w="9525">
            <a:noFill/>
          </a:ln>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6" name="内容占位符 1" title=""/>
          <p:cNvSpPr>
            <a:spLocks noGrp="1"/>
          </p:cNvSpPr>
          <p:nvPr>
            <p:ph idx="1"/>
          </p:nvPr>
        </p:nvSpPr>
        <p:spPr>
          <a:xfrm>
            <a:off x="379413" y="814388"/>
            <a:ext cx="11376025" cy="3475037"/>
          </a:xfrm>
        </p:spPr>
        <p:txBody>
          <a:bodyPr vert="horz" wrap="square" lIns="91381" tIns="45691" rIns="91381" bIns="45691" anchor="t" anchorCtr="0">
            <a:spAutoFit/>
          </a:bodyPr>
          <a:lstStyle/>
          <a:p>
            <a:pPr algn="just" defTabSz="914400">
              <a:tabLst>
                <a:tab pos="4500880"/>
              </a:tabLst>
            </a:pPr>
            <a:r>
              <a:rPr lang="en-US" altLang="zh-CN" kern="1200">
                <a:solidFill>
                  <a:srgbClr val="0000FF"/>
                </a:solidFill>
                <a:latin typeface="Times New Roman" panose="02020603050405020304" pitchFamily="18" charset="0"/>
                <a:ea typeface="黑体" panose="02010609060101010101" pitchFamily="49" charset="-122"/>
                <a:cs typeface="+mn-cs"/>
              </a:rPr>
              <a:t>[</a:t>
            </a:r>
            <a:r>
              <a:rPr lang="zh-CN" altLang="en-US" kern="1200">
                <a:solidFill>
                  <a:srgbClr val="0000FF"/>
                </a:solidFill>
                <a:latin typeface="Times New Roman" panose="02020603050405020304" pitchFamily="18" charset="0"/>
                <a:ea typeface="黑体" panose="02010609060101010101" pitchFamily="49" charset="-122"/>
                <a:cs typeface="+mn-cs"/>
              </a:rPr>
              <a:t>考点演练</a:t>
            </a:r>
            <a:r>
              <a:rPr lang="en-US" altLang="zh-CN" kern="1200">
                <a:solidFill>
                  <a:srgbClr val="0000FF"/>
                </a:solidFill>
                <a:latin typeface="Times New Roman" panose="02020603050405020304" pitchFamily="18" charset="0"/>
                <a:ea typeface="黑体" panose="02010609060101010101" pitchFamily="49" charset="-122"/>
                <a:cs typeface="+mn-cs"/>
              </a:rPr>
              <a:t>]</a:t>
            </a:r>
            <a:endParaRPr lang="zh-CN" altLang="en-US" sz="1000" kern="1200">
              <a:latin typeface="宋体" panose="02010600030101010101" pitchFamily="2" charset="-122"/>
              <a:ea typeface="方正中等线简体" pitchFamily="65" charset="-122"/>
              <a:cs typeface="+mn-cs"/>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6</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They want to marry their daughter __________ Andy, because he treats her very well.</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A</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with</a:t>
            </a:r>
            <a:r>
              <a:rPr lang="zh-CN" altLang="en-US" kern="1200">
                <a:latin typeface="Times New Roman" panose="02020603050405020304" pitchFamily="18" charset="0"/>
                <a:ea typeface="方正中等线简体" pitchFamily="65" charset="-122"/>
                <a:cs typeface="+mn-cs"/>
              </a:rPr>
              <a:t>　　　　　　</a:t>
            </a:r>
            <a:r>
              <a:rPr lang="en-US" altLang="zh-CN" kern="1200">
                <a:latin typeface="Times New Roman" panose="02020603050405020304" pitchFamily="18" charset="0"/>
                <a:ea typeface="方正中等线简体" pitchFamily="65" charset="-122"/>
                <a:cs typeface="+mn-cs"/>
              </a:rPr>
              <a:t>	B</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to</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C</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for   	D</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of</a:t>
            </a:r>
            <a:endParaRPr lang="zh-CN" altLang="en-US" sz="1000" kern="1200">
              <a:latin typeface="宋体" panose="02010600030101010101" pitchFamily="2" charset="-122"/>
              <a:ea typeface="Courier New" panose="02070309020205020404" pitchFamily="49" charset="0"/>
              <a:cs typeface="+mn-cs"/>
            </a:endParaRPr>
          </a:p>
        </p:txBody>
      </p:sp>
      <p:sp>
        <p:nvSpPr>
          <p:cNvPr id="21507" name="矩形 4" title=""/>
          <p:cNvSpPr/>
          <p:nvPr/>
        </p:nvSpPr>
        <p:spPr>
          <a:xfrm>
            <a:off x="414338" y="346075"/>
            <a:ext cx="3770312" cy="52228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zh-CN" altLang="en-US" sz="2800" b="1">
                <a:solidFill>
                  <a:schemeClr val="tx1"/>
                </a:solidFill>
                <a:latin typeface="Times New Roman" panose="02020603050405020304" pitchFamily="18" charset="0"/>
                <a:ea typeface="方正中等线简体" pitchFamily="65" charset="-122"/>
              </a:rPr>
              <a:t>考点三　</a:t>
            </a:r>
            <a:r>
              <a:rPr lang="en-US" altLang="en-US" sz="2800" b="1">
                <a:solidFill>
                  <a:schemeClr val="tx1"/>
                </a:solidFill>
                <a:latin typeface="Times New Roman" panose="02020603050405020304" pitchFamily="18" charset="0"/>
                <a:ea typeface="方正中等线简体" pitchFamily="65" charset="-122"/>
              </a:rPr>
              <a:t> marry</a:t>
            </a:r>
            <a:r>
              <a:rPr lang="zh-CN" altLang="en-US" sz="2800" b="1">
                <a:solidFill>
                  <a:schemeClr val="tx1"/>
                </a:solidFill>
                <a:latin typeface="Times New Roman" panose="02020603050405020304" pitchFamily="18" charset="0"/>
                <a:ea typeface="方正中等线简体" pitchFamily="65" charset="-122"/>
              </a:rPr>
              <a:t>的用法</a:t>
            </a:r>
            <a:endParaRPr lang="zh-CN" altLang="en-US" sz="2800" b="1">
              <a:solidFill>
                <a:schemeClr val="tx1"/>
              </a:solidFill>
              <a:latin typeface="Times New Roman" panose="02020603050405020304" pitchFamily="18" charset="0"/>
              <a:ea typeface="方正中等线简体" pitchFamily="65" charset="-122"/>
            </a:endParaRPr>
          </a:p>
        </p:txBody>
      </p:sp>
      <p:sp>
        <p:nvSpPr>
          <p:cNvPr id="4" name="矩形 3" title=""/>
          <p:cNvSpPr/>
          <p:nvPr/>
        </p:nvSpPr>
        <p:spPr>
          <a:xfrm>
            <a:off x="7453313" y="1571625"/>
            <a:ext cx="439737"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B</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内容占位符 1" title=""/>
          <p:cNvSpPr>
            <a:spLocks noGrp="1"/>
          </p:cNvSpPr>
          <p:nvPr>
            <p:ph idx="1"/>
          </p:nvPr>
        </p:nvSpPr>
        <p:spPr>
          <a:xfrm>
            <a:off x="379413" y="857250"/>
            <a:ext cx="11376025" cy="3476625"/>
          </a:xfrm>
        </p:spPr>
        <p:txBody>
          <a:bodyPr vert="horz" wrap="square" lIns="91381" tIns="45691" rIns="91381" bIns="45691" anchor="t" anchorCtr="0">
            <a:spAutoFit/>
          </a:bodyPr>
          <a:lstStyle/>
          <a:p>
            <a:pPr algn="just" defTabSz="914400">
              <a:tabLst>
                <a:tab pos="4500880"/>
              </a:tabLst>
            </a:pPr>
            <a:r>
              <a:rPr lang="en-US" altLang="zh-CN" kern="1200">
                <a:latin typeface="Times New Roman" panose="02020603050405020304" pitchFamily="18" charset="0"/>
                <a:ea typeface="方正中等线简体" pitchFamily="65" charset="-122"/>
                <a:cs typeface="+mn-cs"/>
              </a:rPr>
              <a:t>7</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—Look at the old couple.How happy they are!</a:t>
            </a:r>
            <a:endParaRPr lang="zh-CN" altLang="en-US" sz="1000" kern="1200">
              <a:latin typeface="宋体" panose="02010600030101010101" pitchFamily="2" charset="-122"/>
              <a:ea typeface="方正中等线简体" pitchFamily="65" charset="-122"/>
              <a:cs typeface="+mn-cs"/>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—Yeah.They __________ for nearly 50 years and they never fight with each other.</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A</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get married   	B</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have married</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C</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have been married   	D</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have got married</a:t>
            </a:r>
            <a:endParaRPr lang="zh-CN" altLang="en-US" sz="1000" kern="1200">
              <a:latin typeface="宋体" panose="02010600030101010101" pitchFamily="2" charset="-122"/>
              <a:ea typeface="Courier New" panose="02070309020205020404" pitchFamily="49" charset="0"/>
              <a:cs typeface="+mn-cs"/>
            </a:endParaRPr>
          </a:p>
        </p:txBody>
      </p:sp>
      <p:sp>
        <p:nvSpPr>
          <p:cNvPr id="3" name="矩形 2" title=""/>
          <p:cNvSpPr/>
          <p:nvPr/>
        </p:nvSpPr>
        <p:spPr>
          <a:xfrm>
            <a:off x="3308350" y="1643063"/>
            <a:ext cx="441325"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C</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379413" y="134938"/>
            <a:ext cx="11376025" cy="1393825"/>
          </a:xfrm>
        </p:spPr>
        <p:txBody>
          <a:bodyPr vert="horz" wrap="square" lIns="91381" tIns="45691" rIns="91381" bIns="45691" numCol="1" anchor="t" anchorCtr="0" compatLnSpc="1">
            <a:spAutoFit/>
          </a:bodyPr>
          <a:lstStyle/>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rPr>
              <a:t>[</a:t>
            </a:r>
            <a:r>
              <a:rPr kumimoji="0" lang="zh-CN" altLang="en-US" sz="300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Times New Roman" panose="02020603050405020304"/>
              </a:rPr>
              <a:t>考点精讲</a:t>
            </a:r>
            <a:r>
              <a:rPr kumimoji="0" lang="en-US" sz="300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rPr>
              <a:t>]</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l" defTabSz="914400" rtl="0" eaLnBrk="1" fontAlgn="base" latinLnBrk="0" hangingPunct="0">
              <a:lnSpc>
                <a:spcPct val="150000"/>
              </a:lnSpc>
              <a:spcBef>
                <a:spcPct val="0"/>
              </a:spcBef>
              <a:spcAft>
                <a:spcPct val="0"/>
              </a:spcAft>
              <a:buClrTx/>
              <a:buSzTx/>
              <a:buFontTx/>
              <a:buNone/>
              <a:defRPr/>
            </a:pPr>
            <a:endParaRPr kumimoji="0" lang="zh-CN" altLang="en-US" sz="3000" b="0" i="0" u="none" strike="noStrike" kern="1200" cap="none" spc="0" normalizeH="0" baseline="0" noProof="0">
              <a:ln>
                <a:noFill/>
              </a:ln>
              <a:solidFill>
                <a:schemeClr val="tx1"/>
              </a:solidFill>
              <a:effectLst/>
              <a:uLnTx/>
              <a:uFillTx/>
              <a:latin typeface="Times New Roman" panose="02020603050405020304" pitchFamily="18" charset="0"/>
              <a:ea typeface="+mn-ea"/>
              <a:cs typeface="+mn-cs"/>
            </a:endParaRPr>
          </a:p>
        </p:txBody>
      </p:sp>
      <p:graphicFrame>
        <p:nvGraphicFramePr>
          <p:cNvPr id="3" name="表格 2" title=""/>
          <p:cNvGraphicFramePr>
            <a:graphicFrameLocks noGrp="1"/>
          </p:cNvGraphicFramePr>
          <p:nvPr/>
        </p:nvGraphicFramePr>
        <p:xfrm>
          <a:off x="522288" y="1028700"/>
          <a:ext cx="11074400" cy="4800600"/>
        </p:xfrm>
        <a:graphic>
          <a:graphicData uri="http://schemas.openxmlformats.org/drawingml/2006/table">
            <a:tbl>
              <a:tblPr/>
              <a:tblGrid>
                <a:gridCol w="3633787"/>
                <a:gridCol w="7440613"/>
              </a:tblGrid>
              <a:tr h="511175">
                <a:tc>
                  <a:txBody>
                    <a:bodyPr vert="horz" wrap="square"/>
                    <a:lstStyle/>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含义及用法</a:t>
                      </a:r>
                      <a:endParaRPr kumimoji="0" lang="zh-CN" sz="30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txBody>
                  <a:tcPr marL="51086" marR="5108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例句</a:t>
                      </a:r>
                      <a:endParaRPr kumimoji="0" lang="zh-CN" sz="30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txBody>
                  <a:tcPr marL="51086" marR="5108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11175">
                <a:tc>
                  <a:txBody>
                    <a:bodyPr vert="horz" wrap="square"/>
                    <a:lstStyle/>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marry sb.</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与某人结婚</a:t>
                      </a:r>
                      <a:endParaRPr kumimoji="0" lang="zh-CN" sz="3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1086" marR="5108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He </a:t>
                      </a:r>
                      <a:r>
                        <a:rPr kumimoji="0" lang="en-US" altLang="zh-CN" sz="3000" b="1"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married</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 Jane.</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他和简结婚了。</a:t>
                      </a:r>
                      <a:endParaRPr kumimoji="0" lang="zh-CN" sz="3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1086" marR="5108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022350">
                <a:tc>
                  <a:txBody>
                    <a:bodyPr vert="horz" wrap="square"/>
                    <a:lstStyle/>
                    <a:p>
                      <a:pPr marL="0" marR="0" lvl="0" indent="0" algn="l"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marry sb.to sb.</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把某人嫁给某人</a:t>
                      </a:r>
                      <a:endParaRPr kumimoji="0" lang="zh-CN" sz="3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1086" marR="5108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The king </a:t>
                      </a:r>
                      <a:r>
                        <a:rPr kumimoji="0" lang="en-US" altLang="zh-CN" sz="3000" b="1"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married</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 his daughter </a:t>
                      </a:r>
                      <a:r>
                        <a:rPr kumimoji="0" lang="en-US" altLang="zh-CN" sz="3000" b="1"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to</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 a prince.</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这位国王把他的女儿嫁给了一位王子。</a:t>
                      </a:r>
                      <a:endParaRPr kumimoji="0" lang="zh-CN" sz="3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1086" marR="5108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531938">
                <a:tc>
                  <a:txBody>
                    <a:bodyPr vert="horz" wrap="square"/>
                    <a:lstStyle/>
                    <a:p>
                      <a:pPr marL="0" marR="0" lvl="0" indent="0" algn="l"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be married</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表状态，可与表一段时间的时间状语连用</a:t>
                      </a:r>
                      <a:endParaRPr kumimoji="0" lang="zh-CN" sz="3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1086" marR="5108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My parents have </a:t>
                      </a:r>
                      <a:r>
                        <a:rPr kumimoji="0" lang="en-US" altLang="zh-CN" sz="3000" b="1"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been married for</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 twenty years.</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我父母已经结婚二十年了。</a:t>
                      </a:r>
                      <a:endParaRPr kumimoji="0" lang="zh-CN" sz="3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1086" marR="5108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表格 2" title=""/>
          <p:cNvGraphicFramePr>
            <a:graphicFrameLocks noGrp="1"/>
          </p:cNvGraphicFramePr>
          <p:nvPr/>
        </p:nvGraphicFramePr>
        <p:xfrm>
          <a:off x="522288" y="1214438"/>
          <a:ext cx="11145838" cy="2743200"/>
        </p:xfrm>
        <a:graphic>
          <a:graphicData uri="http://schemas.openxmlformats.org/drawingml/2006/table">
            <a:tbl>
              <a:tblPr/>
              <a:tblGrid>
                <a:gridCol w="3657600"/>
                <a:gridCol w="7488237"/>
              </a:tblGrid>
              <a:tr h="511175">
                <a:tc>
                  <a:txBody>
                    <a:bodyPr vert="horz" wrap="square"/>
                    <a:lstStyle/>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含义及用法</a:t>
                      </a:r>
                      <a:endParaRPr kumimoji="0" lang="zh-CN" sz="30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txBody>
                  <a:tcPr marL="51086" marR="5108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例句</a:t>
                      </a:r>
                      <a:endParaRPr kumimoji="0" lang="zh-CN" sz="30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txBody>
                  <a:tcPr marL="51086" marR="5108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531938">
                <a:tc>
                  <a:txBody>
                    <a:bodyPr vert="horz" wrap="square"/>
                    <a:lstStyle/>
                    <a:p>
                      <a:pPr marL="0" marR="0" lvl="0" indent="0" algn="l"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get married</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表动作，不可与表一段时间的时间状语连用</a:t>
                      </a:r>
                      <a:endParaRPr kumimoji="0" lang="zh-CN" sz="3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1086" marR="5108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50000"/>
                        </a:lnSpc>
                        <a:spcBef>
                          <a:spcPct val="0"/>
                        </a:spcBef>
                        <a:spcAft>
                          <a:spcPct val="0"/>
                        </a:spcAft>
                        <a:buClrTx/>
                        <a:buSzTx/>
                        <a:buFont typeface="Arial" pitchFamily="34" charset="0"/>
                        <a:buNone/>
                        <a:tabLst>
                          <a:tab pos="2070100"/>
                        </a:tabLst>
                      </a:pP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The new couple couldn't stop smiling when they </a:t>
                      </a:r>
                      <a:r>
                        <a:rPr kumimoji="0" lang="en-US" altLang="zh-CN" sz="3000" b="1"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got married</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．新婚夫妇结婚的时候一直在笑。</a:t>
                      </a:r>
                      <a:endParaRPr kumimoji="0" lang="zh-CN" sz="3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1086" marR="5108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5" name="内容占位符 1" title=""/>
          <p:cNvSpPr>
            <a:spLocks noGrp="1"/>
          </p:cNvSpPr>
          <p:nvPr>
            <p:ph idx="1"/>
          </p:nvPr>
        </p:nvSpPr>
        <p:spPr>
          <a:xfrm>
            <a:off x="379413" y="608013"/>
            <a:ext cx="11376025" cy="5667375"/>
          </a:xfrm>
        </p:spPr>
        <p:txBody>
          <a:bodyPr vert="horz" wrap="square" lIns="91381" tIns="45691" rIns="91381" bIns="45691" anchor="t" anchorCtr="0">
            <a:spAutoFit/>
          </a:bodyPr>
          <a:lstStyle/>
          <a:p>
            <a:pPr algn="just" defTabSz="914400">
              <a:tabLst>
                <a:tab pos="2070100"/>
              </a:tabLst>
            </a:pPr>
            <a:r>
              <a:rPr lang="en-US" altLang="zh-CN" kern="1200">
                <a:solidFill>
                  <a:srgbClr val="0000FF"/>
                </a:solidFill>
                <a:latin typeface="Times New Roman" panose="02020603050405020304" pitchFamily="18" charset="0"/>
                <a:ea typeface="黑体" panose="02010609060101010101" pitchFamily="49" charset="-122"/>
                <a:cs typeface="+mn-cs"/>
              </a:rPr>
              <a:t>[</a:t>
            </a:r>
            <a:r>
              <a:rPr lang="zh-CN" altLang="en-US" kern="1200">
                <a:solidFill>
                  <a:srgbClr val="0000FF"/>
                </a:solidFill>
                <a:latin typeface="Times New Roman" panose="02020603050405020304" pitchFamily="18" charset="0"/>
                <a:ea typeface="黑体" panose="02010609060101010101" pitchFamily="49" charset="-122"/>
                <a:cs typeface="+mn-cs"/>
              </a:rPr>
              <a:t>考点演练</a:t>
            </a:r>
            <a:r>
              <a:rPr lang="en-US" altLang="zh-CN" kern="1200">
                <a:solidFill>
                  <a:srgbClr val="0000FF"/>
                </a:solidFill>
                <a:latin typeface="Times New Roman" panose="02020603050405020304" pitchFamily="18" charset="0"/>
                <a:ea typeface="黑体" panose="02010609060101010101" pitchFamily="49" charset="-122"/>
                <a:cs typeface="+mn-cs"/>
              </a:rPr>
              <a:t>]</a:t>
            </a:r>
            <a:endParaRPr lang="en-US" altLang="zh-CN" kern="1200">
              <a:solidFill>
                <a:srgbClr val="0000FF"/>
              </a:solidFill>
              <a:latin typeface="Times New Roman" panose="02020603050405020304" pitchFamily="18" charset="0"/>
              <a:ea typeface="黑体" panose="02010609060101010101" pitchFamily="49" charset="-122"/>
              <a:cs typeface="+mn-cs"/>
            </a:endParaRPr>
          </a:p>
          <a:p>
            <a:pPr algn="just" defTabSz="914400">
              <a:tabLst>
                <a:tab pos="2070100"/>
              </a:tabLst>
            </a:pPr>
            <a:endParaRPr lang="en-US" altLang="zh-CN" sz="1000" kern="1200">
              <a:solidFill>
                <a:srgbClr val="0000FF"/>
              </a:solidFill>
              <a:latin typeface="Times New Roman" panose="02020603050405020304" pitchFamily="18" charset="0"/>
              <a:ea typeface="黑体" panose="02010609060101010101" pitchFamily="49" charset="-122"/>
              <a:cs typeface="+mn-cs"/>
            </a:endParaRPr>
          </a:p>
          <a:p>
            <a:pPr algn="just" defTabSz="914400">
              <a:tabLst>
                <a:tab pos="2070100"/>
              </a:tabLst>
            </a:pPr>
            <a:endParaRPr lang="en-US" altLang="zh-CN" sz="1000" kern="1200">
              <a:solidFill>
                <a:srgbClr val="0000FF"/>
              </a:solidFill>
              <a:latin typeface="Times New Roman" panose="02020603050405020304" pitchFamily="18" charset="0"/>
              <a:ea typeface="黑体" panose="02010609060101010101" pitchFamily="49" charset="-122"/>
              <a:cs typeface="+mn-cs"/>
            </a:endParaRPr>
          </a:p>
          <a:p>
            <a:pPr algn="just" defTabSz="914400">
              <a:tabLst>
                <a:tab pos="2070100"/>
              </a:tabLst>
            </a:pPr>
            <a:endParaRPr lang="zh-CN" altLang="en-US" sz="1000" kern="1200">
              <a:latin typeface="宋体" panose="02010600030101010101" pitchFamily="2" charset="-122"/>
              <a:ea typeface="方正中等线简体" pitchFamily="65" charset="-122"/>
              <a:cs typeface="+mn-cs"/>
            </a:endParaRPr>
          </a:p>
          <a:p>
            <a:pPr algn="just" defTabSz="914400">
              <a:tabLst>
                <a:tab pos="2070100"/>
              </a:tabLst>
            </a:pPr>
            <a:r>
              <a:rPr lang="en-US" altLang="zh-CN" kern="1200">
                <a:latin typeface="Times New Roman" panose="02020603050405020304" pitchFamily="18" charset="0"/>
                <a:ea typeface="方正中等线简体" pitchFamily="65" charset="-122"/>
                <a:cs typeface="+mn-cs"/>
              </a:rPr>
              <a:t>8</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On the Dragon Boat Festival each year</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people usually have dragon boat races with the ____________ of drums.</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2070100"/>
              </a:tabLst>
            </a:pPr>
            <a:r>
              <a:rPr lang="en-US" altLang="zh-CN" kern="1200">
                <a:latin typeface="Times New Roman" panose="02020603050405020304" pitchFamily="18" charset="0"/>
                <a:ea typeface="方正中等线简体" pitchFamily="65" charset="-122"/>
                <a:cs typeface="+mn-cs"/>
              </a:rPr>
              <a:t>9</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They are talking in low ____________</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smiling and enjoying the warm sunshine and the beautiful scenery.</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2070100"/>
              </a:tabLst>
            </a:pPr>
            <a:r>
              <a:rPr lang="en-US" altLang="zh-CN" kern="1200">
                <a:latin typeface="Times New Roman" panose="02020603050405020304" pitchFamily="18" charset="0"/>
                <a:ea typeface="方正中等线简体" pitchFamily="65" charset="-122"/>
                <a:cs typeface="+mn-cs"/>
              </a:rPr>
              <a:t>10</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There is so much ____________ in this restaurant.I can hardly hear what you are talking about.</a:t>
            </a:r>
            <a:endParaRPr lang="zh-CN" altLang="en-US" sz="1000" kern="1200">
              <a:latin typeface="宋体" panose="02010600030101010101" pitchFamily="2" charset="-122"/>
              <a:ea typeface="Courier New" panose="02070309020205020404" pitchFamily="49" charset="0"/>
              <a:cs typeface="+mn-cs"/>
            </a:endParaRPr>
          </a:p>
        </p:txBody>
      </p:sp>
      <p:sp>
        <p:nvSpPr>
          <p:cNvPr id="3076" name="矩形 4" title=""/>
          <p:cNvSpPr/>
          <p:nvPr/>
        </p:nvSpPr>
        <p:spPr>
          <a:xfrm>
            <a:off x="414338" y="168275"/>
            <a:ext cx="5537200" cy="52228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zh-CN" altLang="en-US" sz="2800" b="1">
                <a:solidFill>
                  <a:schemeClr val="tx1"/>
                </a:solidFill>
                <a:latin typeface="Times New Roman" panose="02020603050405020304" pitchFamily="18" charset="0"/>
                <a:ea typeface="方正中等线简体" pitchFamily="65" charset="-122"/>
              </a:rPr>
              <a:t>考点四　辨析</a:t>
            </a:r>
            <a:r>
              <a:rPr lang="en-US" altLang="en-US" sz="2800" b="1">
                <a:solidFill>
                  <a:schemeClr val="tx1"/>
                </a:solidFill>
                <a:latin typeface="Times New Roman" panose="02020603050405020304" pitchFamily="18" charset="0"/>
                <a:ea typeface="方正中等线简体" pitchFamily="65" charset="-122"/>
              </a:rPr>
              <a:t>voice</a:t>
            </a:r>
            <a:r>
              <a:rPr lang="zh-CN" altLang="en-US" sz="2800" b="1">
                <a:solidFill>
                  <a:schemeClr val="tx1"/>
                </a:solidFill>
                <a:latin typeface="Times New Roman" panose="02020603050405020304" pitchFamily="18" charset="0"/>
                <a:ea typeface="方正中等线简体" pitchFamily="65" charset="-122"/>
              </a:rPr>
              <a:t>、</a:t>
            </a:r>
            <a:r>
              <a:rPr lang="en-US" altLang="en-US" sz="2800" b="1">
                <a:solidFill>
                  <a:schemeClr val="tx1"/>
                </a:solidFill>
                <a:latin typeface="Times New Roman" panose="02020603050405020304" pitchFamily="18" charset="0"/>
                <a:ea typeface="方正中等线简体" pitchFamily="65" charset="-122"/>
              </a:rPr>
              <a:t>sound</a:t>
            </a:r>
            <a:r>
              <a:rPr lang="zh-CN" altLang="en-US" sz="2800" b="1">
                <a:solidFill>
                  <a:schemeClr val="tx1"/>
                </a:solidFill>
                <a:latin typeface="Times New Roman" panose="02020603050405020304" pitchFamily="18" charset="0"/>
                <a:ea typeface="方正中等线简体" pitchFamily="65" charset="-122"/>
              </a:rPr>
              <a:t>与</a:t>
            </a:r>
            <a:r>
              <a:rPr lang="en-US" altLang="en-US" sz="2800" b="1">
                <a:solidFill>
                  <a:schemeClr val="tx1"/>
                </a:solidFill>
                <a:latin typeface="Times New Roman" panose="02020603050405020304" pitchFamily="18" charset="0"/>
                <a:ea typeface="方正中等线简体" pitchFamily="65" charset="-122"/>
              </a:rPr>
              <a:t>noise</a:t>
            </a:r>
            <a:endParaRPr lang="zh-CN" altLang="en-US" sz="2800" b="1">
              <a:solidFill>
                <a:schemeClr val="tx1"/>
              </a:solidFill>
              <a:latin typeface="Times New Roman" panose="02020603050405020304" pitchFamily="18" charset="0"/>
              <a:ea typeface="方正中等线简体" pitchFamily="65" charset="-122"/>
            </a:endParaRPr>
          </a:p>
        </p:txBody>
      </p:sp>
      <p:graphicFrame>
        <p:nvGraphicFramePr>
          <p:cNvPr id="3074" name="Object 1" title=""/>
          <p:cNvGraphicFramePr>
            <a:graphicFrameLocks noChangeAspect="1"/>
          </p:cNvGraphicFramePr>
          <p:nvPr/>
        </p:nvGraphicFramePr>
        <p:xfrm>
          <a:off x="715963" y="1357313"/>
          <a:ext cx="10758487" cy="757237"/>
        </p:xfrm>
        <a:graphic>
          <a:graphicData uri="http://schemas.openxmlformats.org/presentationml/2006/ole">
            <mc:AlternateContent>
              <mc:Choice xmlns:v="urn:schemas-microsoft-com:vml" Requires="v">
                <p:oleObj spid="_x0000_s1040" r:id="rId2" imgW="10777220" imgH="760095" progId="Word.Document.12">
                  <p:embed/>
                </p:oleObj>
              </mc:Choice>
              <mc:Fallback>
                <p:oleObj r:id="rId2" imgW="10777220" imgH="760095" progId="Word.Document.12">
                  <p:embed/>
                  <p:pic>
                    <p:nvPicPr>
                      <p:cNvPr id="0" name="OLE substitute image"/>
                      <p:cNvPicPr/>
                      <p:nvPr/>
                    </p:nvPicPr>
                    <p:blipFill>
                      <a:blip r:embed="rId3"/>
                      <a:stretch>
                        <a:fillRect/>
                      </a:stretch>
                    </p:blipFill>
                    <p:spPr>
                      <a:xfrm>
                        <a:off x="715963" y="1357313"/>
                        <a:ext cx="10758487" cy="757237"/>
                      </a:xfrm>
                      <a:prstGeom prst="rect">
                        <a:avLst/>
                      </a:prstGeom>
                      <a:noFill/>
                      <a:ln w="38100">
                        <a:noFill/>
                        <a:miter/>
                      </a:ln>
                    </p:spPr>
                  </p:pic>
                </p:oleObj>
              </mc:Fallback>
            </mc:AlternateContent>
          </a:graphicData>
        </a:graphic>
      </p:graphicFrame>
      <p:sp>
        <p:nvSpPr>
          <p:cNvPr id="5" name="矩形 4" title=""/>
          <p:cNvSpPr/>
          <p:nvPr/>
        </p:nvSpPr>
        <p:spPr>
          <a:xfrm>
            <a:off x="3889375" y="2795588"/>
            <a:ext cx="1103313"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sound</a:t>
            </a:r>
            <a:endParaRPr lang="zh-CN" altLang="en-US">
              <a:latin typeface="Times New Roman" panose="02020603050405020304" pitchFamily="18" charset="0"/>
            </a:endParaRPr>
          </a:p>
        </p:txBody>
      </p:sp>
      <p:sp>
        <p:nvSpPr>
          <p:cNvPr id="6" name="矩形 5" title=""/>
          <p:cNvSpPr/>
          <p:nvPr/>
        </p:nvSpPr>
        <p:spPr>
          <a:xfrm>
            <a:off x="5522913" y="3484563"/>
            <a:ext cx="1169987"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voices</a:t>
            </a:r>
            <a:endParaRPr lang="zh-CN" altLang="en-US">
              <a:latin typeface="Times New Roman" panose="02020603050405020304" pitchFamily="18" charset="0"/>
            </a:endParaRPr>
          </a:p>
        </p:txBody>
      </p:sp>
      <p:sp>
        <p:nvSpPr>
          <p:cNvPr id="7" name="矩形 6" title=""/>
          <p:cNvSpPr/>
          <p:nvPr/>
        </p:nvSpPr>
        <p:spPr>
          <a:xfrm>
            <a:off x="4522788" y="4859338"/>
            <a:ext cx="998537" cy="55245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noise</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linds(horizontal)">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379413" y="206375"/>
            <a:ext cx="11376025" cy="1393825"/>
          </a:xfrm>
        </p:spPr>
        <p:txBody>
          <a:bodyPr vert="horz" wrap="square" lIns="91381" tIns="45691" rIns="91381" bIns="45691" numCol="1" anchor="t" anchorCtr="0" compatLnSpc="1">
            <a:spAutoFit/>
          </a:bodyPr>
          <a:lstStyle/>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rPr>
              <a:t>[</a:t>
            </a:r>
            <a:r>
              <a:rPr kumimoji="0" lang="zh-CN" altLang="en-US" sz="300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Times New Roman" panose="02020603050405020304"/>
              </a:rPr>
              <a:t>考点精讲</a:t>
            </a:r>
            <a:r>
              <a:rPr kumimoji="0" lang="en-US" sz="300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rPr>
              <a:t>]</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l" defTabSz="914400" rtl="0" eaLnBrk="1" fontAlgn="base" latinLnBrk="0" hangingPunct="0">
              <a:lnSpc>
                <a:spcPct val="150000"/>
              </a:lnSpc>
              <a:spcBef>
                <a:spcPct val="0"/>
              </a:spcBef>
              <a:spcAft>
                <a:spcPct val="0"/>
              </a:spcAft>
              <a:buClrTx/>
              <a:buSzTx/>
              <a:buFontTx/>
              <a:buNone/>
              <a:defRPr/>
            </a:pPr>
            <a:endParaRPr kumimoji="0" lang="zh-CN" altLang="en-US" sz="3000" b="0" i="0" u="none" strike="noStrike" kern="1200" cap="none" spc="0" normalizeH="0" baseline="0" noProof="0">
              <a:ln>
                <a:noFill/>
              </a:ln>
              <a:solidFill>
                <a:schemeClr val="tx1"/>
              </a:solidFill>
              <a:effectLst/>
              <a:uLnTx/>
              <a:uFillTx/>
              <a:latin typeface="Times New Roman" panose="02020603050405020304" pitchFamily="18" charset="0"/>
              <a:ea typeface="+mn-ea"/>
              <a:cs typeface="+mn-cs"/>
            </a:endParaRPr>
          </a:p>
        </p:txBody>
      </p:sp>
      <p:pic>
        <p:nvPicPr>
          <p:cNvPr id="25603" name="Picture 2" title=""/>
          <p:cNvPicPr>
            <a:picLocks noChangeAspect="1"/>
          </p:cNvPicPr>
          <p:nvPr/>
        </p:nvPicPr>
        <p:blipFill>
          <a:blip r:embed="rId2">
            <a:clrChange>
              <a:clrFrom>
                <a:srgbClr val="FFFFFF"/>
              </a:clrFrom>
              <a:clrTo>
                <a:srgbClr val="FFFFFF">
                  <a:alpha val="0"/>
                </a:srgbClr>
              </a:clrTo>
            </a:clrChange>
          </a:blip>
          <a:stretch>
            <a:fillRect/>
          </a:stretch>
        </p:blipFill>
        <p:spPr>
          <a:xfrm>
            <a:off x="2808288" y="1152525"/>
            <a:ext cx="5930900" cy="3525838"/>
          </a:xfrm>
          <a:prstGeom prst="rect">
            <a:avLst/>
          </a:prstGeom>
          <a:noFill/>
          <a:ln w="9525">
            <a:noFill/>
          </a:ln>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0" name="内容占位符 4" title=""/>
          <p:cNvSpPr>
            <a:spLocks noGrp="1"/>
          </p:cNvSpPr>
          <p:nvPr>
            <p:ph idx="1"/>
          </p:nvPr>
        </p:nvSpPr>
        <p:spPr>
          <a:xfrm>
            <a:off x="307658" y="1326198"/>
            <a:ext cx="11376025" cy="4851400"/>
          </a:xfrm>
        </p:spPr>
        <p:txBody>
          <a:bodyPr vert="horz" wrap="square" lIns="91381" tIns="45691" rIns="91381" bIns="45691" anchor="t" anchorCtr="0">
            <a:spAutoFit/>
          </a:bodyPr>
          <a:lstStyle/>
          <a:p>
            <a:pPr algn="just" defTabSz="914400">
              <a:tabLst>
                <a:tab pos="4500880"/>
              </a:tabLst>
            </a:pPr>
            <a:r>
              <a:rPr lang="en-US" altLang="zh-CN" kern="1200">
                <a:latin typeface="Times New Roman" panose="02020603050405020304" pitchFamily="18" charset="0"/>
                <a:ea typeface="方正中等线简体" pitchFamily="65" charset="-122"/>
                <a:cs typeface="+mn-cs"/>
              </a:rPr>
              <a:t>1</a:t>
            </a:r>
            <a:r>
              <a:rPr lang="zh-CN" altLang="en-US" kern="1200">
                <a:latin typeface="Times New Roman" panose="02020603050405020304" pitchFamily="18" charset="0"/>
                <a:ea typeface="方正中等线简体" pitchFamily="65" charset="-122"/>
                <a:cs typeface="+mn-cs"/>
              </a:rPr>
              <a:t>．</a:t>
            </a:r>
            <a:r>
              <a:rPr lang="en-US" altLang="zh-CN" b="1" kern="1200">
                <a:latin typeface="Times New Roman" panose="02020603050405020304" pitchFamily="18" charset="0"/>
                <a:ea typeface="方正中等线简体" pitchFamily="65" charset="-122"/>
                <a:cs typeface="+mn-cs"/>
              </a:rPr>
              <a:t>against</a:t>
            </a:r>
            <a:endParaRPr lang="zh-CN" altLang="en-US" sz="1000" kern="1200">
              <a:latin typeface="宋体" panose="02010600030101010101" pitchFamily="2" charset="-122"/>
              <a:ea typeface="方正中等线简体" pitchFamily="65" charset="-122"/>
              <a:cs typeface="+mn-cs"/>
            </a:endParaRPr>
          </a:p>
          <a:p>
            <a:pPr algn="just" defTabSz="914400">
              <a:tabLst>
                <a:tab pos="4500880"/>
              </a:tabLst>
            </a:pPr>
            <a:r>
              <a:rPr lang="zh-CN" altLang="en-US" kern="1200">
                <a:latin typeface="Times New Roman" panose="02020603050405020304" pitchFamily="18" charset="0"/>
                <a:ea typeface="黑体" panose="02010609060101010101" pitchFamily="49" charset="-122"/>
                <a:cs typeface="+mn-cs"/>
              </a:rPr>
              <a:t>熟义：</a:t>
            </a:r>
            <a:r>
              <a:rPr lang="en-US" altLang="zh-CN" i="1" kern="1200">
                <a:latin typeface="Times New Roman" panose="02020603050405020304" pitchFamily="18" charset="0"/>
                <a:ea typeface="方正中等线简体" pitchFamily="65" charset="-122"/>
                <a:cs typeface="+mn-cs"/>
              </a:rPr>
              <a:t>prep</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倚；碰；撞　</a:t>
            </a:r>
            <a:r>
              <a:rPr lang="en-US" altLang="zh-CN" i="1" kern="1200">
                <a:latin typeface="Times New Roman" panose="02020603050405020304" pitchFamily="18" charset="0"/>
                <a:ea typeface="方正中等线简体" pitchFamily="65" charset="-122"/>
                <a:cs typeface="+mn-cs"/>
              </a:rPr>
              <a:t>prep</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反对；逆</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zh-CN" altLang="en-US" kern="1200">
                <a:latin typeface="Times New Roman" panose="02020603050405020304" pitchFamily="18" charset="0"/>
                <a:ea typeface="黑体" panose="02010609060101010101" pitchFamily="49" charset="-122"/>
                <a:cs typeface="+mn-cs"/>
              </a:rPr>
              <a:t>生义：</a:t>
            </a:r>
            <a:r>
              <a:rPr lang="en-US" altLang="zh-CN" kern="1200">
                <a:latin typeface="Times New Roman" panose="02020603050405020304" pitchFamily="18" charset="0"/>
                <a:ea typeface="方正中等线简体" pitchFamily="65" charset="-122"/>
                <a:cs typeface="+mn-cs"/>
              </a:rPr>
              <a:t>A.</a:t>
            </a:r>
            <a:r>
              <a:rPr lang="en-US" altLang="zh-CN" i="1" kern="1200">
                <a:latin typeface="Times New Roman" panose="02020603050405020304" pitchFamily="18" charset="0"/>
                <a:ea typeface="方正中等线简体" pitchFamily="65" charset="-122"/>
                <a:cs typeface="+mn-cs"/>
              </a:rPr>
              <a:t>prep</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违反</a:t>
            </a:r>
            <a:r>
              <a:rPr lang="en-US" altLang="zh-CN" kern="1200">
                <a:latin typeface="Times New Roman" panose="02020603050405020304" pitchFamily="18" charset="0"/>
                <a:ea typeface="方正中等线简体" pitchFamily="65" charset="-122"/>
                <a:cs typeface="+mn-cs"/>
              </a:rPr>
              <a:t>        B</a:t>
            </a:r>
            <a:r>
              <a:rPr lang="zh-CN" altLang="en-US" kern="1200">
                <a:latin typeface="Times New Roman" panose="02020603050405020304" pitchFamily="18" charset="0"/>
                <a:ea typeface="方正中等线简体" pitchFamily="65" charset="-122"/>
                <a:cs typeface="+mn-cs"/>
              </a:rPr>
              <a:t>．</a:t>
            </a:r>
            <a:r>
              <a:rPr lang="en-US" altLang="zh-CN" i="1" kern="1200">
                <a:latin typeface="Times New Roman" panose="02020603050405020304" pitchFamily="18" charset="0"/>
                <a:ea typeface="方正中等线简体" pitchFamily="65" charset="-122"/>
                <a:cs typeface="+mn-cs"/>
              </a:rPr>
              <a:t>prep</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对</a:t>
            </a:r>
            <a:r>
              <a:rPr lang="en-US" altLang="zh-CN" kern="1200">
                <a:latin typeface="宋体" panose="02010600030101010101" pitchFamily="2" charset="-122"/>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不利        </a:t>
            </a:r>
            <a:r>
              <a:rPr lang="en-US" altLang="zh-CN" kern="1200">
                <a:latin typeface="Times New Roman" panose="02020603050405020304" pitchFamily="18" charset="0"/>
                <a:ea typeface="方正中等线简体" pitchFamily="65" charset="-122"/>
                <a:cs typeface="+mn-cs"/>
              </a:rPr>
              <a:t>C</a:t>
            </a:r>
            <a:r>
              <a:rPr lang="zh-CN" altLang="en-US" kern="1200">
                <a:latin typeface="Times New Roman" panose="02020603050405020304" pitchFamily="18" charset="0"/>
                <a:ea typeface="方正中等线简体" pitchFamily="65" charset="-122"/>
                <a:cs typeface="+mn-cs"/>
              </a:rPr>
              <a:t>．</a:t>
            </a:r>
            <a:r>
              <a:rPr lang="en-US" altLang="zh-CN" i="1" kern="1200">
                <a:latin typeface="Times New Roman" panose="02020603050405020304" pitchFamily="18" charset="0"/>
                <a:ea typeface="方正中等线简体" pitchFamily="65" charset="-122"/>
                <a:cs typeface="+mn-cs"/>
              </a:rPr>
              <a:t>prep</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对抗</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宋体" panose="02010600030101010101" pitchFamily="2" charset="-122"/>
                <a:ea typeface="方正中等线简体" pitchFamily="65" charset="-122"/>
                <a:cs typeface="+mn-cs"/>
              </a:rPr>
              <a:t>①</a:t>
            </a:r>
            <a:r>
              <a:rPr lang="en-US" altLang="zh-CN" kern="1200">
                <a:latin typeface="Times New Roman" panose="02020603050405020304" pitchFamily="18" charset="0"/>
                <a:ea typeface="方正中等线简体" pitchFamily="65" charset="-122"/>
                <a:cs typeface="+mn-cs"/>
              </a:rPr>
              <a:t>That's </a:t>
            </a:r>
            <a:r>
              <a:rPr lang="en-US" altLang="zh-CN" b="1" kern="1200">
                <a:latin typeface="Times New Roman" panose="02020603050405020304" pitchFamily="18" charset="0"/>
                <a:ea typeface="方正中等线简体" pitchFamily="65" charset="-122"/>
                <a:cs typeface="+mn-cs"/>
              </a:rPr>
              <a:t>against</a:t>
            </a:r>
            <a:r>
              <a:rPr lang="en-US" altLang="zh-CN" kern="1200">
                <a:latin typeface="Times New Roman" panose="02020603050405020304" pitchFamily="18" charset="0"/>
                <a:ea typeface="方正中等线简体" pitchFamily="65" charset="-122"/>
                <a:cs typeface="+mn-cs"/>
              </a:rPr>
              <a:t> the law.______</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宋体" panose="02010600030101010101" pitchFamily="2" charset="-122"/>
                <a:ea typeface="方正中等线简体" pitchFamily="65" charset="-122"/>
                <a:cs typeface="+mn-cs"/>
              </a:rPr>
              <a:t>②</a:t>
            </a:r>
            <a:r>
              <a:rPr lang="en-US" altLang="zh-CN" kern="1200">
                <a:latin typeface="Times New Roman" panose="02020603050405020304" pitchFamily="18" charset="0"/>
                <a:ea typeface="方正中等线简体" pitchFamily="65" charset="-122"/>
                <a:cs typeface="+mn-cs"/>
              </a:rPr>
              <a:t>Her disadvantage is </a:t>
            </a:r>
            <a:r>
              <a:rPr lang="en-US" altLang="zh-CN" b="1" kern="1200">
                <a:latin typeface="Times New Roman" panose="02020603050405020304" pitchFamily="18" charset="0"/>
                <a:ea typeface="方正中等线简体" pitchFamily="65" charset="-122"/>
                <a:cs typeface="+mn-cs"/>
              </a:rPr>
              <a:t>against</a:t>
            </a:r>
            <a:r>
              <a:rPr lang="en-US" altLang="zh-CN" kern="1200">
                <a:latin typeface="Times New Roman" panose="02020603050405020304" pitchFamily="18" charset="0"/>
                <a:ea typeface="方正中等线简体" pitchFamily="65" charset="-122"/>
                <a:cs typeface="+mn-cs"/>
              </a:rPr>
              <a:t> her, so she has to make a change.______</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宋体" panose="02010600030101010101" pitchFamily="2" charset="-122"/>
                <a:ea typeface="方正中等线简体" pitchFamily="65" charset="-122"/>
                <a:cs typeface="+mn-cs"/>
              </a:rPr>
              <a:t>③</a:t>
            </a:r>
            <a:r>
              <a:rPr lang="en-US" altLang="zh-CN" kern="1200">
                <a:latin typeface="Times New Roman" panose="02020603050405020304" pitchFamily="18" charset="0"/>
                <a:ea typeface="方正中等线简体" pitchFamily="65" charset="-122"/>
                <a:cs typeface="+mn-cs"/>
              </a:rPr>
              <a:t>In 2014</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Global Hand­washing Day was used in the fight </a:t>
            </a:r>
            <a:r>
              <a:rPr lang="en-US" altLang="zh-CN" b="1" kern="1200">
                <a:latin typeface="Times New Roman" panose="02020603050405020304" pitchFamily="18" charset="0"/>
                <a:ea typeface="方正中等线简体" pitchFamily="65" charset="-122"/>
                <a:cs typeface="+mn-cs"/>
              </a:rPr>
              <a:t>against</a:t>
            </a:r>
            <a:r>
              <a:rPr lang="en-US" altLang="zh-CN" kern="1200">
                <a:latin typeface="Times New Roman" panose="02020603050405020304" pitchFamily="18" charset="0"/>
                <a:ea typeface="方正中等线简体" pitchFamily="65" charset="-122"/>
                <a:cs typeface="+mn-cs"/>
              </a:rPr>
              <a:t> Ebola.______</a:t>
            </a:r>
            <a:endParaRPr lang="zh-CN" altLang="zh-CN" sz="1000" kern="1200">
              <a:latin typeface="宋体" panose="02010600030101010101" pitchFamily="2" charset="-122"/>
              <a:ea typeface="Courier New" panose="02070309020205020404" pitchFamily="49" charset="0"/>
              <a:cs typeface="+mn-cs"/>
            </a:endParaRPr>
          </a:p>
        </p:txBody>
      </p:sp>
      <p:sp>
        <p:nvSpPr>
          <p:cNvPr id="6" name="矩形 5" title=""/>
          <p:cNvSpPr/>
          <p:nvPr/>
        </p:nvSpPr>
        <p:spPr>
          <a:xfrm>
            <a:off x="4522470" y="3531235"/>
            <a:ext cx="463550"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A</a:t>
            </a:r>
            <a:endParaRPr lang="zh-CN" altLang="en-US">
              <a:latin typeface="Times New Roman" panose="02020603050405020304" pitchFamily="18" charset="0"/>
            </a:endParaRPr>
          </a:p>
        </p:txBody>
      </p:sp>
      <p:sp>
        <p:nvSpPr>
          <p:cNvPr id="7" name="矩形 6" title=""/>
          <p:cNvSpPr/>
          <p:nvPr/>
        </p:nvSpPr>
        <p:spPr>
          <a:xfrm>
            <a:off x="10461308" y="4220210"/>
            <a:ext cx="441325"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B</a:t>
            </a:r>
            <a:endParaRPr lang="zh-CN" altLang="en-US">
              <a:latin typeface="Times New Roman" panose="02020603050405020304" pitchFamily="18" charset="0"/>
            </a:endParaRPr>
          </a:p>
        </p:txBody>
      </p:sp>
      <p:sp>
        <p:nvSpPr>
          <p:cNvPr id="11" name="矩形 10" title=""/>
          <p:cNvSpPr/>
          <p:nvPr/>
        </p:nvSpPr>
        <p:spPr>
          <a:xfrm>
            <a:off x="1664970" y="5507673"/>
            <a:ext cx="441325" cy="55245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C</a:t>
            </a:r>
            <a:endParaRPr lang="zh-CN" altLang="en-US">
              <a:latin typeface="Times New Roman" panose="02020603050405020304" pitchFamily="18" charset="0"/>
            </a:endParaRPr>
          </a:p>
        </p:txBody>
      </p:sp>
      <p:sp>
        <p:nvSpPr>
          <p:cNvPr id="28676" name="文本框 1" title=""/>
          <p:cNvSpPr txBox="1"/>
          <p:nvPr/>
        </p:nvSpPr>
        <p:spPr>
          <a:xfrm>
            <a:off x="4727258" y="981710"/>
            <a:ext cx="2590800" cy="64452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pPr algn="ctr"/>
            <a:r>
              <a:rPr lang="zh-CN" altLang="en-US" sz="3600" b="1">
                <a:solidFill>
                  <a:srgbClr val="254061"/>
                </a:solidFill>
                <a:latin typeface="宋体" panose="02010600030101010101" pitchFamily="2" charset="-122"/>
                <a:ea typeface="宋体" panose="02010600030101010101" pitchFamily="2" charset="-122"/>
                <a:sym typeface="宋体" panose="02010600030101010101" pitchFamily="2" charset="-122"/>
              </a:rPr>
              <a:t>熟词生义</a:t>
            </a:r>
            <a:endParaRPr lang="zh-CN" altLang="en-US" sz="3600" b="1">
              <a:solidFill>
                <a:srgbClr val="254061"/>
              </a:solidFill>
              <a:latin typeface="宋体" panose="02010600030101010101" pitchFamily="2" charset="-122"/>
              <a:ea typeface="宋体" panose="02010600030101010101" pitchFamily="2" charset="-122"/>
              <a:sym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linds(horizontal)">
                                      <p:cBhvr>
                                        <p:cTn id="12" dur="500"/>
                                        <p:tgtEl>
                                          <p:spTgt spid="7"/>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blinds(horizontal)">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11"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4" name="内容占位符 1" title=""/>
          <p:cNvSpPr>
            <a:spLocks noGrp="1"/>
          </p:cNvSpPr>
          <p:nvPr>
            <p:ph idx="1"/>
          </p:nvPr>
        </p:nvSpPr>
        <p:spPr>
          <a:xfrm>
            <a:off x="379413" y="268288"/>
            <a:ext cx="11376025" cy="5630862"/>
          </a:xfrm>
        </p:spPr>
        <p:txBody>
          <a:bodyPr vert="horz" wrap="square" lIns="91381" tIns="45691" rIns="91381" bIns="45691" anchor="t" anchorCtr="0">
            <a:spAutoFit/>
          </a:bodyPr>
          <a:lstStyle/>
          <a:p>
            <a:pPr algn="just" defTabSz="914400">
              <a:tabLst>
                <a:tab pos="4500880"/>
              </a:tabLst>
            </a:pPr>
            <a:r>
              <a:rPr lang="en-US" altLang="zh-CN" kern="1200">
                <a:latin typeface="Times New Roman" panose="02020603050405020304" pitchFamily="18" charset="0"/>
                <a:ea typeface="方正中等线简体" pitchFamily="65" charset="-122"/>
                <a:cs typeface="+mn-cs"/>
              </a:rPr>
              <a:t>2</a:t>
            </a:r>
            <a:r>
              <a:rPr lang="zh-CN" altLang="en-US" kern="1200">
                <a:latin typeface="Times New Roman" panose="02020603050405020304" pitchFamily="18" charset="0"/>
                <a:ea typeface="方正中等线简体" pitchFamily="65" charset="-122"/>
                <a:cs typeface="+mn-cs"/>
              </a:rPr>
              <a:t>．</a:t>
            </a:r>
            <a:r>
              <a:rPr lang="en-US" altLang="zh-CN" b="1" kern="1200">
                <a:latin typeface="Times New Roman" panose="02020603050405020304" pitchFamily="18" charset="0"/>
                <a:ea typeface="方正中等线简体" pitchFamily="65" charset="-122"/>
                <a:cs typeface="+mn-cs"/>
              </a:rPr>
              <a:t>fit</a:t>
            </a:r>
            <a:endParaRPr lang="zh-CN" altLang="en-US" sz="1000" kern="1200">
              <a:latin typeface="宋体" panose="02010600030101010101" pitchFamily="2" charset="-122"/>
              <a:ea typeface="方正中等线简体" pitchFamily="65" charset="-122"/>
              <a:cs typeface="+mn-cs"/>
            </a:endParaRPr>
          </a:p>
          <a:p>
            <a:pPr algn="just" defTabSz="914400">
              <a:tabLst>
                <a:tab pos="4500880"/>
              </a:tabLst>
            </a:pPr>
            <a:r>
              <a:rPr lang="zh-CN" altLang="en-US" kern="1200">
                <a:latin typeface="Times New Roman" panose="02020603050405020304" pitchFamily="18" charset="0"/>
                <a:ea typeface="黑体" panose="02010609060101010101" pitchFamily="49" charset="-122"/>
                <a:cs typeface="+mn-cs"/>
              </a:rPr>
              <a:t>熟义：</a:t>
            </a:r>
            <a:r>
              <a:rPr lang="en-US" altLang="zh-CN" i="1" kern="1200">
                <a:latin typeface="Book Antiqua" pitchFamily="18" charset="0"/>
                <a:ea typeface="方正中等线简体" pitchFamily="65" charset="-122"/>
                <a:cs typeface="+mn-cs"/>
              </a:rPr>
              <a:t>v</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适合；合身</a:t>
            </a:r>
            <a:endParaRPr lang="zh-CN" altLang="en-US" sz="1000" kern="1200">
              <a:latin typeface="宋体" panose="02010600030101010101" pitchFamily="2" charset="-122"/>
              <a:ea typeface="方正中等线简体" pitchFamily="65" charset="-122"/>
              <a:cs typeface="+mn-cs"/>
            </a:endParaRPr>
          </a:p>
          <a:p>
            <a:pPr algn="just" defTabSz="914400">
              <a:tabLst>
                <a:tab pos="4500880"/>
              </a:tabLst>
            </a:pPr>
            <a:r>
              <a:rPr lang="zh-CN" altLang="en-US" kern="1200">
                <a:latin typeface="Times New Roman" panose="02020603050405020304" pitchFamily="18" charset="0"/>
                <a:ea typeface="黑体" panose="02010609060101010101" pitchFamily="49" charset="-122"/>
                <a:cs typeface="+mn-cs"/>
              </a:rPr>
              <a:t>生义：</a:t>
            </a:r>
            <a:r>
              <a:rPr lang="en-US" altLang="zh-CN" kern="1200">
                <a:latin typeface="Times New Roman" panose="02020603050405020304" pitchFamily="18" charset="0"/>
                <a:ea typeface="方正中等线简体" pitchFamily="65" charset="-122"/>
                <a:cs typeface="+mn-cs"/>
              </a:rPr>
              <a:t>A.</a:t>
            </a:r>
            <a:r>
              <a:rPr lang="en-US" altLang="zh-CN" i="1" kern="1200">
                <a:latin typeface="Book Antiqua" pitchFamily="18" charset="0"/>
                <a:ea typeface="方正中等线简体" pitchFamily="65" charset="-122"/>
                <a:cs typeface="+mn-cs"/>
              </a:rPr>
              <a:t>v</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可容纳　　</a:t>
            </a:r>
            <a:r>
              <a:rPr lang="en-US" altLang="zh-CN" kern="1200">
                <a:latin typeface="Times New Roman" panose="02020603050405020304" pitchFamily="18" charset="0"/>
                <a:ea typeface="方正中等线简体" pitchFamily="65" charset="-122"/>
                <a:cs typeface="+mn-cs"/>
              </a:rPr>
              <a:t>	B</a:t>
            </a:r>
            <a:r>
              <a:rPr lang="zh-CN" altLang="en-US" kern="1200">
                <a:latin typeface="Times New Roman" panose="02020603050405020304" pitchFamily="18" charset="0"/>
                <a:ea typeface="方正中等线简体" pitchFamily="65" charset="-122"/>
                <a:cs typeface="+mn-cs"/>
              </a:rPr>
              <a:t>．</a:t>
            </a:r>
            <a:r>
              <a:rPr lang="en-US" altLang="zh-CN" i="1" kern="1200">
                <a:latin typeface="Book Antiqua" pitchFamily="18" charset="0"/>
                <a:ea typeface="方正中等线简体" pitchFamily="65" charset="-122"/>
                <a:cs typeface="+mn-cs"/>
              </a:rPr>
              <a:t>v</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符合</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C</a:t>
            </a:r>
            <a:r>
              <a:rPr lang="zh-CN" altLang="en-US" kern="1200">
                <a:latin typeface="Times New Roman" panose="02020603050405020304" pitchFamily="18" charset="0"/>
                <a:ea typeface="方正中等线简体" pitchFamily="65" charset="-122"/>
                <a:cs typeface="+mn-cs"/>
              </a:rPr>
              <a:t>．</a:t>
            </a:r>
            <a:r>
              <a:rPr lang="en-US" altLang="zh-CN" i="1" kern="1200">
                <a:latin typeface="Book Antiqua" pitchFamily="18" charset="0"/>
                <a:ea typeface="方正中等线简体" pitchFamily="65" charset="-122"/>
                <a:cs typeface="+mn-cs"/>
              </a:rPr>
              <a:t>v</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安装</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在某处</a:t>
            </a:r>
            <a:r>
              <a:rPr lang="en-US" altLang="zh-CN" kern="1200">
                <a:latin typeface="Times New Roman" panose="02020603050405020304" pitchFamily="18" charset="0"/>
                <a:ea typeface="方正中等线简体" pitchFamily="65" charset="-122"/>
                <a:cs typeface="+mn-cs"/>
              </a:rPr>
              <a:t>)	D</a:t>
            </a:r>
            <a:r>
              <a:rPr lang="zh-CN" altLang="en-US" kern="1200">
                <a:latin typeface="Times New Roman" panose="02020603050405020304" pitchFamily="18" charset="0"/>
                <a:ea typeface="方正中等线简体" pitchFamily="65" charset="-122"/>
                <a:cs typeface="+mn-cs"/>
              </a:rPr>
              <a:t>．</a:t>
            </a:r>
            <a:r>
              <a:rPr lang="en-US" altLang="zh-CN" i="1" kern="1200">
                <a:latin typeface="Times New Roman" panose="02020603050405020304" pitchFamily="18" charset="0"/>
                <a:ea typeface="方正中等线简体" pitchFamily="65" charset="-122"/>
                <a:cs typeface="+mn-cs"/>
              </a:rPr>
              <a:t>adj</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健康的；强健的</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宋体" panose="02010600030101010101" pitchFamily="2" charset="-122"/>
                <a:ea typeface="方正中等线简体" pitchFamily="65" charset="-122"/>
                <a:cs typeface="+mn-cs"/>
              </a:rPr>
              <a:t>①</a:t>
            </a:r>
            <a:r>
              <a:rPr lang="en-US" altLang="zh-CN" kern="1200">
                <a:latin typeface="Times New Roman" panose="02020603050405020304" pitchFamily="18" charset="0"/>
                <a:ea typeface="方正中等线简体" pitchFamily="65" charset="-122"/>
                <a:cs typeface="+mn-cs"/>
              </a:rPr>
              <a:t>Would you like to get </a:t>
            </a:r>
            <a:r>
              <a:rPr lang="en-US" altLang="zh-CN" b="1" kern="1200">
                <a:latin typeface="Times New Roman" panose="02020603050405020304" pitchFamily="18" charset="0"/>
                <a:ea typeface="方正中等线简体" pitchFamily="65" charset="-122"/>
                <a:cs typeface="+mn-cs"/>
              </a:rPr>
              <a:t>fit</a:t>
            </a:r>
            <a:r>
              <a:rPr lang="en-US" altLang="zh-CN" kern="1200">
                <a:latin typeface="Times New Roman" panose="02020603050405020304" pitchFamily="18" charset="0"/>
                <a:ea typeface="方正中等线简体" pitchFamily="65" charset="-122"/>
                <a:cs typeface="+mn-cs"/>
              </a:rPr>
              <a:t> and make new friends</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[2022</a:t>
            </a:r>
            <a:r>
              <a:rPr lang="zh-CN" altLang="en-US" kern="1200">
                <a:latin typeface="Times New Roman" panose="02020603050405020304" pitchFamily="18" charset="0"/>
                <a:ea typeface="方正中等线简体" pitchFamily="65" charset="-122"/>
                <a:cs typeface="+mn-cs"/>
              </a:rPr>
              <a:t>江西阅读</a:t>
            </a:r>
            <a:r>
              <a:rPr lang="en-US" altLang="zh-CN" kern="1200">
                <a:latin typeface="Times New Roman" panose="02020603050405020304" pitchFamily="18" charset="0"/>
                <a:ea typeface="方正中等线简体" pitchFamily="65" charset="-122"/>
                <a:cs typeface="+mn-cs"/>
              </a:rPr>
              <a:t>A]______</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宋体" panose="02010600030101010101" pitchFamily="2" charset="-122"/>
                <a:ea typeface="方正中等线简体" pitchFamily="65" charset="-122"/>
                <a:cs typeface="+mn-cs"/>
              </a:rPr>
              <a:t>②</a:t>
            </a:r>
            <a:r>
              <a:rPr lang="en-US" altLang="zh-CN" kern="1200">
                <a:latin typeface="Times New Roman" panose="02020603050405020304" pitchFamily="18" charset="0"/>
                <a:ea typeface="方正中等线简体" pitchFamily="65" charset="-122"/>
                <a:cs typeface="+mn-cs"/>
              </a:rPr>
              <a:t>Each student is different, and a teacher has to change his or her teaching style to </a:t>
            </a:r>
            <a:r>
              <a:rPr lang="en-US" altLang="zh-CN" b="1" kern="1200">
                <a:latin typeface="Times New Roman" panose="02020603050405020304" pitchFamily="18" charset="0"/>
                <a:ea typeface="方正中等线简体" pitchFamily="65" charset="-122"/>
                <a:cs typeface="+mn-cs"/>
              </a:rPr>
              <a:t>fit</a:t>
            </a:r>
            <a:r>
              <a:rPr lang="en-US" altLang="zh-CN" kern="1200">
                <a:latin typeface="Times New Roman" panose="02020603050405020304" pitchFamily="18" charset="0"/>
                <a:ea typeface="方正中等线简体" pitchFamily="65" charset="-122"/>
                <a:cs typeface="+mn-cs"/>
              </a:rPr>
              <a:t> the needs of the student.______</a:t>
            </a:r>
            <a:endParaRPr lang="zh-CN" altLang="en-US" sz="1000" kern="1200">
              <a:latin typeface="宋体" panose="02010600030101010101" pitchFamily="2" charset="-122"/>
              <a:ea typeface="Courier New" panose="02070309020205020404" pitchFamily="49" charset="0"/>
              <a:cs typeface="+mn-cs"/>
            </a:endParaRPr>
          </a:p>
        </p:txBody>
      </p:sp>
      <p:sp>
        <p:nvSpPr>
          <p:cNvPr id="3" name="矩形 2" title=""/>
          <p:cNvSpPr/>
          <p:nvPr/>
        </p:nvSpPr>
        <p:spPr>
          <a:xfrm>
            <a:off x="1165225" y="3830638"/>
            <a:ext cx="461963"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D</a:t>
            </a:r>
            <a:endParaRPr lang="zh-CN" altLang="en-US">
              <a:latin typeface="Times New Roman" panose="02020603050405020304" pitchFamily="18" charset="0"/>
            </a:endParaRPr>
          </a:p>
        </p:txBody>
      </p:sp>
      <p:sp>
        <p:nvSpPr>
          <p:cNvPr id="4" name="矩形 3" title=""/>
          <p:cNvSpPr/>
          <p:nvPr/>
        </p:nvSpPr>
        <p:spPr>
          <a:xfrm>
            <a:off x="7453313" y="5145088"/>
            <a:ext cx="439737" cy="55245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B</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379413" y="1204913"/>
            <a:ext cx="11376025" cy="2081213"/>
          </a:xfrm>
        </p:spPr>
        <p:txBody>
          <a:bodyPr vert="horz" wrap="square" lIns="91381" tIns="45691" rIns="91381" bIns="45691" numCol="1" anchor="t" anchorCtr="0" compatLnSpc="1">
            <a:spAutoFit/>
          </a:bodyPr>
          <a:lstStyle/>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宋体" panose="02010600030101010101" pitchFamily="2" charset="-122"/>
                <a:ea typeface="方正中等线简体"/>
                <a:cs typeface="Times New Roman" panose="02020603050405020304"/>
              </a:rPr>
              <a:t>③</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The rooms in this hotel are all </a:t>
            </a:r>
            <a:r>
              <a:rPr kumimoji="0" lang="en-US" sz="3000" b="1"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fitted</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 with smoke alarms.______</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宋体" panose="02010600030101010101" pitchFamily="2" charset="-122"/>
                <a:ea typeface="方正中等线简体"/>
                <a:cs typeface="Times New Roman" panose="02020603050405020304"/>
              </a:rPr>
              <a:t>④</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I'd like to have a desk in my room but it won't </a:t>
            </a:r>
            <a:r>
              <a:rPr kumimoji="0" lang="en-US" sz="3000" b="1"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fit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 because my room is small.______</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p:txBody>
      </p:sp>
      <p:sp>
        <p:nvSpPr>
          <p:cNvPr id="3" name="矩形 2" title=""/>
          <p:cNvSpPr/>
          <p:nvPr/>
        </p:nvSpPr>
        <p:spPr>
          <a:xfrm>
            <a:off x="9739313" y="1349375"/>
            <a:ext cx="439737"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C</a:t>
            </a:r>
            <a:endParaRPr lang="zh-CN" altLang="en-US">
              <a:latin typeface="Times New Roman" panose="02020603050405020304" pitchFamily="18" charset="0"/>
            </a:endParaRPr>
          </a:p>
        </p:txBody>
      </p:sp>
      <p:sp>
        <p:nvSpPr>
          <p:cNvPr id="4" name="矩形 3" title=""/>
          <p:cNvSpPr/>
          <p:nvPr/>
        </p:nvSpPr>
        <p:spPr>
          <a:xfrm>
            <a:off x="1736725" y="2643188"/>
            <a:ext cx="461963"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A</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2" name="内容占位符 1" title=""/>
          <p:cNvSpPr>
            <a:spLocks noGrp="1"/>
          </p:cNvSpPr>
          <p:nvPr>
            <p:ph idx="1"/>
          </p:nvPr>
        </p:nvSpPr>
        <p:spPr>
          <a:xfrm>
            <a:off x="379413" y="230188"/>
            <a:ext cx="11376025" cy="5632450"/>
          </a:xfrm>
        </p:spPr>
        <p:txBody>
          <a:bodyPr vert="horz" wrap="square" lIns="91381" tIns="45691" rIns="91381" bIns="45691" anchor="t" anchorCtr="0">
            <a:spAutoFit/>
          </a:bodyPr>
          <a:lstStyle/>
          <a:p>
            <a:pPr algn="just" defTabSz="914400">
              <a:tabLst>
                <a:tab pos="4500880"/>
              </a:tabLst>
            </a:pPr>
            <a:r>
              <a:rPr lang="en-US" altLang="zh-CN" kern="1200">
                <a:latin typeface="Times New Roman" panose="02020603050405020304" pitchFamily="18" charset="0"/>
                <a:ea typeface="方正中等线简体" pitchFamily="65" charset="-122"/>
                <a:cs typeface="+mn-cs"/>
              </a:rPr>
              <a:t>3</a:t>
            </a:r>
            <a:r>
              <a:rPr lang="zh-CN" altLang="en-US" kern="1200">
                <a:latin typeface="Times New Roman" panose="02020603050405020304" pitchFamily="18" charset="0"/>
                <a:ea typeface="方正中等线简体" pitchFamily="65" charset="-122"/>
                <a:cs typeface="+mn-cs"/>
              </a:rPr>
              <a:t>．</a:t>
            </a:r>
            <a:r>
              <a:rPr lang="en-US" altLang="zh-CN" b="1" kern="1200">
                <a:latin typeface="Times New Roman" panose="02020603050405020304" pitchFamily="18" charset="0"/>
                <a:ea typeface="方正中等线简体" pitchFamily="65" charset="-122"/>
                <a:cs typeface="+mn-cs"/>
              </a:rPr>
              <a:t>match</a:t>
            </a:r>
            <a:endParaRPr lang="zh-CN" altLang="en-US" sz="1000" kern="1200">
              <a:latin typeface="宋体" panose="02010600030101010101" pitchFamily="2" charset="-122"/>
              <a:ea typeface="方正中等线简体" pitchFamily="65" charset="-122"/>
              <a:cs typeface="+mn-cs"/>
            </a:endParaRPr>
          </a:p>
          <a:p>
            <a:pPr algn="just" defTabSz="914400">
              <a:tabLst>
                <a:tab pos="4500880"/>
              </a:tabLst>
            </a:pPr>
            <a:r>
              <a:rPr lang="zh-CN" altLang="en-US" kern="1200">
                <a:latin typeface="Times New Roman" panose="02020603050405020304" pitchFamily="18" charset="0"/>
                <a:ea typeface="黑体" panose="02010609060101010101" pitchFamily="49" charset="-122"/>
                <a:cs typeface="+mn-cs"/>
              </a:rPr>
              <a:t>熟义：</a:t>
            </a:r>
            <a:r>
              <a:rPr lang="en-US" altLang="zh-CN" i="1" kern="1200">
                <a:latin typeface="Times New Roman" panose="02020603050405020304" pitchFamily="18" charset="0"/>
                <a:ea typeface="方正中等线简体" pitchFamily="65" charset="-122"/>
                <a:cs typeface="+mn-cs"/>
              </a:rPr>
              <a:t>n</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火柴　　</a:t>
            </a:r>
            <a:r>
              <a:rPr lang="en-US" altLang="zh-CN" i="1" kern="1200">
                <a:latin typeface="Book Antiqua" pitchFamily="18" charset="0"/>
                <a:ea typeface="方正中等线简体" pitchFamily="65" charset="-122"/>
                <a:cs typeface="+mn-cs"/>
              </a:rPr>
              <a:t>v</a:t>
            </a:r>
            <a:r>
              <a:rPr lang="zh-CN" altLang="en-US" kern="1200">
                <a:latin typeface="Times New Roman" panose="02020603050405020304" pitchFamily="18" charset="0"/>
                <a:ea typeface="方正中等线简体" pitchFamily="65" charset="-122"/>
                <a:cs typeface="+mn-cs"/>
              </a:rPr>
              <a:t>．匹配；相配</a:t>
            </a:r>
            <a:r>
              <a:rPr lang="en-US" altLang="zh-CN" kern="1200">
                <a:latin typeface="Times New Roman" panose="02020603050405020304" pitchFamily="18" charset="0"/>
                <a:ea typeface="方正中等线简体" pitchFamily="65" charset="-122"/>
                <a:cs typeface="+mn-cs"/>
              </a:rPr>
              <a:t>(match sth.with sth.</a:t>
            </a:r>
            <a:r>
              <a:rPr lang="zh-CN" altLang="en-US" kern="1200">
                <a:latin typeface="Times New Roman" panose="02020603050405020304" pitchFamily="18" charset="0"/>
                <a:ea typeface="方正中等线简体" pitchFamily="65" charset="-122"/>
                <a:cs typeface="+mn-cs"/>
              </a:rPr>
              <a:t>把</a:t>
            </a:r>
            <a:r>
              <a:rPr lang="en-US" altLang="zh-CN" kern="1200">
                <a:latin typeface="宋体" panose="02010600030101010101" pitchFamily="2" charset="-122"/>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与</a:t>
            </a:r>
            <a:r>
              <a:rPr lang="en-US" altLang="zh-CN" kern="1200">
                <a:latin typeface="宋体" panose="02010600030101010101" pitchFamily="2" charset="-122"/>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配对</a:t>
            </a:r>
            <a:r>
              <a:rPr lang="en-US" altLang="zh-CN" kern="1200">
                <a:latin typeface="Times New Roman" panose="02020603050405020304" pitchFamily="18" charset="0"/>
                <a:ea typeface="方正中等线简体" pitchFamily="65" charset="-122"/>
                <a:cs typeface="+mn-cs"/>
              </a:rPr>
              <a:t>)</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zh-CN" altLang="en-US" kern="1200">
                <a:latin typeface="Times New Roman" panose="02020603050405020304" pitchFamily="18" charset="0"/>
                <a:ea typeface="黑体" panose="02010609060101010101" pitchFamily="49" charset="-122"/>
                <a:cs typeface="+mn-cs"/>
              </a:rPr>
              <a:t>生义：</a:t>
            </a:r>
            <a:r>
              <a:rPr lang="en-US" altLang="zh-CN" kern="1200">
                <a:latin typeface="Times New Roman" panose="02020603050405020304" pitchFamily="18" charset="0"/>
                <a:ea typeface="方正中等线简体" pitchFamily="65" charset="-122"/>
                <a:cs typeface="+mn-cs"/>
              </a:rPr>
              <a:t>A.</a:t>
            </a:r>
            <a:r>
              <a:rPr lang="en-US" altLang="zh-CN" i="1" kern="1200">
                <a:latin typeface="Times New Roman" panose="02020603050405020304" pitchFamily="18" charset="0"/>
                <a:ea typeface="方正中等线简体" pitchFamily="65" charset="-122"/>
                <a:cs typeface="+mn-cs"/>
              </a:rPr>
              <a:t>n</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比赛，竞赛</a:t>
            </a:r>
            <a:r>
              <a:rPr lang="zh-CN" altLang="en-US" sz="1000" kern="1200">
                <a:latin typeface="宋体" panose="02010600030101010101" pitchFamily="2" charset="-122"/>
                <a:ea typeface="方正中等线简体" pitchFamily="65" charset="-122"/>
                <a:cs typeface="+mn-cs"/>
              </a:rPr>
              <a:t>      </a:t>
            </a:r>
            <a:r>
              <a:rPr lang="en-US" altLang="zh-CN" kern="1200">
                <a:latin typeface="Times New Roman" panose="02020603050405020304" pitchFamily="18" charset="0"/>
                <a:ea typeface="方正中等线简体" pitchFamily="65" charset="-122"/>
                <a:cs typeface="+mn-cs"/>
              </a:rPr>
              <a:t>B</a:t>
            </a:r>
            <a:r>
              <a:rPr lang="zh-CN" altLang="en-US" kern="1200">
                <a:latin typeface="Times New Roman" panose="02020603050405020304" pitchFamily="18" charset="0"/>
                <a:ea typeface="方正中等线简体" pitchFamily="65" charset="-122"/>
                <a:cs typeface="+mn-cs"/>
              </a:rPr>
              <a:t>．</a:t>
            </a:r>
            <a:r>
              <a:rPr lang="en-US" altLang="zh-CN" i="1" kern="1200">
                <a:latin typeface="Times New Roman" panose="02020603050405020304" pitchFamily="18" charset="0"/>
                <a:ea typeface="方正中等线简体" pitchFamily="65" charset="-122"/>
                <a:cs typeface="+mn-cs"/>
              </a:rPr>
              <a:t>n</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相配的人</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或物</a:t>
            </a:r>
            <a:r>
              <a:rPr lang="en-US" altLang="zh-CN" kern="1200">
                <a:latin typeface="Times New Roman" panose="02020603050405020304" pitchFamily="18" charset="0"/>
                <a:ea typeface="方正中等线简体" pitchFamily="65" charset="-122"/>
                <a:cs typeface="+mn-cs"/>
              </a:rPr>
              <a:t>)</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宋体" panose="02010600030101010101" pitchFamily="2" charset="-122"/>
                <a:ea typeface="方正中等线简体" pitchFamily="65" charset="-122"/>
                <a:cs typeface="+mn-cs"/>
              </a:rPr>
              <a:t>①</a:t>
            </a:r>
            <a:r>
              <a:rPr lang="en-US" altLang="zh-CN" kern="1200">
                <a:latin typeface="Times New Roman" panose="02020603050405020304" pitchFamily="18" charset="0"/>
                <a:ea typeface="方正中等线简体" pitchFamily="65" charset="-122"/>
                <a:cs typeface="+mn-cs"/>
              </a:rPr>
              <a:t>Joey and Linda are a perfect </a:t>
            </a:r>
            <a:r>
              <a:rPr lang="en-US" altLang="zh-CN" b="1" kern="1200">
                <a:latin typeface="Times New Roman" panose="02020603050405020304" pitchFamily="18" charset="0"/>
                <a:ea typeface="方正中等线简体" pitchFamily="65" charset="-122"/>
                <a:cs typeface="+mn-cs"/>
              </a:rPr>
              <a:t>match</a:t>
            </a:r>
            <a:r>
              <a:rPr lang="en-US" altLang="zh-CN" kern="1200">
                <a:latin typeface="Times New Roman" panose="02020603050405020304" pitchFamily="18" charset="0"/>
                <a:ea typeface="方正中等线简体" pitchFamily="65" charset="-122"/>
                <a:cs typeface="+mn-cs"/>
              </a:rPr>
              <a:t> for each other.They have been together for ten years.______</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宋体" panose="02010600030101010101" pitchFamily="2" charset="-122"/>
                <a:ea typeface="方正中等线简体" pitchFamily="65" charset="-122"/>
                <a:cs typeface="+mn-cs"/>
              </a:rPr>
              <a:t>②</a:t>
            </a:r>
            <a:r>
              <a:rPr lang="en-US" altLang="zh-CN" kern="1200">
                <a:latin typeface="Times New Roman" panose="02020603050405020304" pitchFamily="18" charset="0"/>
                <a:ea typeface="方正中等线简体" pitchFamily="65" charset="-122"/>
                <a:cs typeface="+mn-cs"/>
              </a:rPr>
              <a:t>I want to join the football </a:t>
            </a:r>
            <a:r>
              <a:rPr lang="en-US" altLang="zh-CN" b="1" kern="1200">
                <a:latin typeface="Times New Roman" panose="02020603050405020304" pitchFamily="18" charset="0"/>
                <a:ea typeface="方正中等线简体" pitchFamily="65" charset="-122"/>
                <a:cs typeface="+mn-cs"/>
              </a:rPr>
              <a:t>match</a:t>
            </a:r>
            <a:r>
              <a:rPr lang="en-US" altLang="zh-CN" kern="1200">
                <a:latin typeface="Times New Roman" panose="02020603050405020304" pitchFamily="18" charset="0"/>
                <a:ea typeface="方正中等线简体" pitchFamily="65" charset="-122"/>
                <a:cs typeface="+mn-cs"/>
              </a:rPr>
              <a:t> between our team and Class Two.______</a:t>
            </a:r>
            <a:endParaRPr lang="zh-CN" altLang="en-US" sz="1000" kern="1200">
              <a:latin typeface="宋体" panose="02010600030101010101" pitchFamily="2" charset="-122"/>
              <a:ea typeface="Courier New" panose="02070309020205020404" pitchFamily="49" charset="0"/>
              <a:cs typeface="+mn-cs"/>
            </a:endParaRPr>
          </a:p>
        </p:txBody>
      </p:sp>
      <p:sp>
        <p:nvSpPr>
          <p:cNvPr id="3" name="矩形 2" title=""/>
          <p:cNvSpPr/>
          <p:nvPr/>
        </p:nvSpPr>
        <p:spPr>
          <a:xfrm>
            <a:off x="4094163" y="3778250"/>
            <a:ext cx="441325"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B</a:t>
            </a:r>
            <a:endParaRPr lang="zh-CN" altLang="en-US">
              <a:latin typeface="Times New Roman" panose="02020603050405020304" pitchFamily="18" charset="0"/>
            </a:endParaRPr>
          </a:p>
        </p:txBody>
      </p:sp>
      <p:sp>
        <p:nvSpPr>
          <p:cNvPr id="4" name="矩形 3" title=""/>
          <p:cNvSpPr/>
          <p:nvPr/>
        </p:nvSpPr>
        <p:spPr>
          <a:xfrm>
            <a:off x="1450975" y="5073650"/>
            <a:ext cx="461963" cy="55245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A</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6" name="内容占位符 1" title=""/>
          <p:cNvSpPr>
            <a:spLocks noGrp="1"/>
          </p:cNvSpPr>
          <p:nvPr>
            <p:ph idx="1"/>
          </p:nvPr>
        </p:nvSpPr>
        <p:spPr>
          <a:xfrm>
            <a:off x="379413" y="357188"/>
            <a:ext cx="11376025" cy="4852987"/>
          </a:xfrm>
        </p:spPr>
        <p:txBody>
          <a:bodyPr vert="horz" wrap="square" lIns="91381" tIns="45691" rIns="91381" bIns="45691" anchor="t" anchorCtr="0">
            <a:spAutoFit/>
          </a:bodyPr>
          <a:lstStyle/>
          <a:p>
            <a:pPr algn="just" defTabSz="914400">
              <a:tabLst>
                <a:tab pos="4500880"/>
              </a:tabLst>
            </a:pPr>
            <a:r>
              <a:rPr lang="en-US" altLang="zh-CN" kern="1200">
                <a:latin typeface="Times New Roman" panose="02020603050405020304" pitchFamily="18" charset="0"/>
                <a:ea typeface="方正中等线简体" pitchFamily="65" charset="-122"/>
                <a:cs typeface="+mn-cs"/>
              </a:rPr>
              <a:t>4</a:t>
            </a:r>
            <a:r>
              <a:rPr lang="zh-CN" altLang="en-US" kern="1200">
                <a:latin typeface="Times New Roman" panose="02020603050405020304" pitchFamily="18" charset="0"/>
                <a:ea typeface="方正中等线简体" pitchFamily="65" charset="-122"/>
                <a:cs typeface="+mn-cs"/>
              </a:rPr>
              <a:t>．</a:t>
            </a:r>
            <a:r>
              <a:rPr lang="en-US" altLang="zh-CN" b="1" kern="1200">
                <a:latin typeface="Times New Roman" panose="02020603050405020304" pitchFamily="18" charset="0"/>
                <a:ea typeface="方正中等线简体" pitchFamily="65" charset="-122"/>
                <a:cs typeface="+mn-cs"/>
              </a:rPr>
              <a:t>beat</a:t>
            </a:r>
            <a:endParaRPr lang="zh-CN" altLang="en-US" sz="1000" kern="1200">
              <a:latin typeface="宋体" panose="02010600030101010101" pitchFamily="2" charset="-122"/>
              <a:ea typeface="方正中等线简体" pitchFamily="65" charset="-122"/>
              <a:cs typeface="+mn-cs"/>
            </a:endParaRPr>
          </a:p>
          <a:p>
            <a:pPr algn="just" defTabSz="914400">
              <a:tabLst>
                <a:tab pos="4500880"/>
              </a:tabLst>
            </a:pPr>
            <a:r>
              <a:rPr lang="zh-CN" altLang="en-US" kern="1200">
                <a:latin typeface="Times New Roman" panose="02020603050405020304" pitchFamily="18" charset="0"/>
                <a:ea typeface="黑体" panose="02010609060101010101" pitchFamily="49" charset="-122"/>
                <a:cs typeface="+mn-cs"/>
              </a:rPr>
              <a:t>熟义：</a:t>
            </a:r>
            <a:r>
              <a:rPr lang="en-US" altLang="zh-CN" i="1" kern="1200">
                <a:latin typeface="Book Antiqua" pitchFamily="18" charset="0"/>
                <a:ea typeface="方正中等线简体" pitchFamily="65" charset="-122"/>
                <a:cs typeface="+mn-cs"/>
              </a:rPr>
              <a:t>v</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敲打；打败</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zh-CN" altLang="en-US" kern="1200">
                <a:latin typeface="Times New Roman" panose="02020603050405020304" pitchFamily="18" charset="0"/>
                <a:ea typeface="黑体" panose="02010609060101010101" pitchFamily="49" charset="-122"/>
                <a:cs typeface="+mn-cs"/>
              </a:rPr>
              <a:t>生义：</a:t>
            </a:r>
            <a:r>
              <a:rPr lang="en-US" altLang="zh-CN" kern="1200">
                <a:latin typeface="Times New Roman" panose="02020603050405020304" pitchFamily="18" charset="0"/>
                <a:ea typeface="方正中等线简体" pitchFamily="65" charset="-122"/>
                <a:cs typeface="+mn-cs"/>
              </a:rPr>
              <a:t>A.</a:t>
            </a:r>
            <a:r>
              <a:rPr lang="en-US" altLang="zh-CN" i="1" kern="1200">
                <a:latin typeface="Times New Roman" panose="02020603050405020304" pitchFamily="18" charset="0"/>
                <a:ea typeface="方正中等线简体" pitchFamily="65" charset="-122"/>
                <a:cs typeface="+mn-cs"/>
              </a:rPr>
              <a:t>n</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节拍；拍子</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B</a:t>
            </a:r>
            <a:r>
              <a:rPr lang="zh-CN" altLang="en-US" kern="1200">
                <a:latin typeface="Times New Roman" panose="02020603050405020304" pitchFamily="18" charset="0"/>
                <a:ea typeface="方正中等线简体" pitchFamily="65" charset="-122"/>
                <a:cs typeface="+mn-cs"/>
              </a:rPr>
              <a:t>．</a:t>
            </a:r>
            <a:r>
              <a:rPr lang="en-US" altLang="zh-CN" i="1" kern="1200">
                <a:latin typeface="Book Antiqua" pitchFamily="18" charset="0"/>
                <a:ea typeface="方正中等线简体" pitchFamily="65" charset="-122"/>
                <a:cs typeface="+mn-cs"/>
              </a:rPr>
              <a:t>v</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使</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规律作响；作节奏运动</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宋体" panose="02010600030101010101" pitchFamily="2" charset="-122"/>
                <a:ea typeface="方正中等线简体" pitchFamily="65" charset="-122"/>
                <a:cs typeface="+mn-cs"/>
              </a:rPr>
              <a:t>①</a:t>
            </a:r>
            <a:r>
              <a:rPr lang="en-US" altLang="zh-CN" kern="1200">
                <a:latin typeface="Times New Roman" panose="02020603050405020304" pitchFamily="18" charset="0"/>
                <a:ea typeface="方正中等线简体" pitchFamily="65" charset="-122"/>
                <a:cs typeface="+mn-cs"/>
              </a:rPr>
              <a:t>Rock music usually has a strong </a:t>
            </a:r>
            <a:r>
              <a:rPr lang="en-US" altLang="zh-CN" b="1" kern="1200">
                <a:latin typeface="Times New Roman" panose="02020603050405020304" pitchFamily="18" charset="0"/>
                <a:ea typeface="方正中等线简体" pitchFamily="65" charset="-122"/>
                <a:cs typeface="+mn-cs"/>
              </a:rPr>
              <a:t>beat</a:t>
            </a:r>
            <a:r>
              <a:rPr lang="en-US" altLang="zh-CN" kern="1200">
                <a:latin typeface="Times New Roman" panose="02020603050405020304" pitchFamily="18" charset="0"/>
                <a:ea typeface="方正中等线简体" pitchFamily="65" charset="-122"/>
                <a:cs typeface="+mn-cs"/>
              </a:rPr>
              <a:t> to it.______</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宋体" panose="02010600030101010101" pitchFamily="2" charset="-122"/>
                <a:ea typeface="方正中等线简体" pitchFamily="65" charset="-122"/>
                <a:cs typeface="+mn-cs"/>
              </a:rPr>
              <a:t>②</a:t>
            </a:r>
            <a:r>
              <a:rPr lang="en-US" altLang="zh-CN" kern="1200">
                <a:latin typeface="Times New Roman" panose="02020603050405020304" pitchFamily="18" charset="0"/>
                <a:ea typeface="方正中等线简体" pitchFamily="65" charset="-122"/>
                <a:cs typeface="+mn-cs"/>
              </a:rPr>
              <a:t>If you place your hand on your heart</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you will feel your heart </a:t>
            </a:r>
            <a:r>
              <a:rPr lang="en-US" altLang="zh-CN" b="1" kern="1200">
                <a:latin typeface="Times New Roman" panose="02020603050405020304" pitchFamily="18" charset="0"/>
                <a:ea typeface="方正中等线简体" pitchFamily="65" charset="-122"/>
                <a:cs typeface="+mn-cs"/>
              </a:rPr>
              <a:t>beating</a:t>
            </a:r>
            <a:r>
              <a:rPr lang="en-US" altLang="zh-CN" kern="1200">
                <a:latin typeface="Times New Roman" panose="02020603050405020304" pitchFamily="18" charset="0"/>
                <a:ea typeface="方正中等线简体" pitchFamily="65" charset="-122"/>
                <a:cs typeface="+mn-cs"/>
              </a:rPr>
              <a:t> which forces blood to move around your body.______</a:t>
            </a:r>
            <a:endParaRPr lang="zh-CN" altLang="en-US" sz="1000" kern="1200">
              <a:latin typeface="宋体" panose="02010600030101010101" pitchFamily="2" charset="-122"/>
              <a:ea typeface="Courier New" panose="02070309020205020404" pitchFamily="49" charset="0"/>
              <a:cs typeface="+mn-cs"/>
            </a:endParaRPr>
          </a:p>
        </p:txBody>
      </p:sp>
      <p:sp>
        <p:nvSpPr>
          <p:cNvPr id="3" name="矩形 2" title=""/>
          <p:cNvSpPr/>
          <p:nvPr/>
        </p:nvSpPr>
        <p:spPr>
          <a:xfrm>
            <a:off x="7667625" y="3224213"/>
            <a:ext cx="461963"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A</a:t>
            </a:r>
            <a:endParaRPr lang="zh-CN" altLang="en-US">
              <a:latin typeface="Times New Roman" panose="02020603050405020304" pitchFamily="18" charset="0"/>
            </a:endParaRPr>
          </a:p>
        </p:txBody>
      </p:sp>
      <p:sp>
        <p:nvSpPr>
          <p:cNvPr id="4" name="矩形 3" title=""/>
          <p:cNvSpPr/>
          <p:nvPr/>
        </p:nvSpPr>
        <p:spPr>
          <a:xfrm>
            <a:off x="9167813" y="4573588"/>
            <a:ext cx="439737" cy="55245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B</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770" name="内容占位符 1" title=""/>
          <p:cNvSpPr>
            <a:spLocks noGrp="1"/>
          </p:cNvSpPr>
          <p:nvPr>
            <p:ph idx="1"/>
          </p:nvPr>
        </p:nvSpPr>
        <p:spPr>
          <a:xfrm>
            <a:off x="379413" y="571500"/>
            <a:ext cx="11376025" cy="4173538"/>
          </a:xfrm>
        </p:spPr>
        <p:txBody>
          <a:bodyPr vert="horz" wrap="square" lIns="91381" tIns="45691" rIns="91381" bIns="45691" anchor="t" anchorCtr="0">
            <a:spAutoFit/>
          </a:bodyPr>
          <a:lstStyle/>
          <a:p>
            <a:pPr algn="just" defTabSz="914400">
              <a:tabLst>
                <a:tab pos="4500880"/>
              </a:tabLst>
            </a:pPr>
            <a:r>
              <a:rPr lang="en-US" altLang="zh-CN" kern="1200">
                <a:latin typeface="Times New Roman" panose="02020603050405020304" pitchFamily="18" charset="0"/>
                <a:ea typeface="方正中等线简体" pitchFamily="65" charset="-122"/>
                <a:cs typeface="+mn-cs"/>
              </a:rPr>
              <a:t>5</a:t>
            </a:r>
            <a:r>
              <a:rPr lang="zh-CN" altLang="en-US" kern="1200">
                <a:latin typeface="Times New Roman" panose="02020603050405020304" pitchFamily="18" charset="0"/>
                <a:ea typeface="方正中等线简体" pitchFamily="65" charset="-122"/>
                <a:cs typeface="+mn-cs"/>
              </a:rPr>
              <a:t>．</a:t>
            </a:r>
            <a:r>
              <a:rPr lang="en-US" altLang="zh-CN" b="1" kern="1200">
                <a:latin typeface="Times New Roman" panose="02020603050405020304" pitchFamily="18" charset="0"/>
                <a:ea typeface="方正中等线简体" pitchFamily="65" charset="-122"/>
                <a:cs typeface="+mn-cs"/>
              </a:rPr>
              <a:t>object</a:t>
            </a:r>
            <a:endParaRPr lang="zh-CN" altLang="en-US" sz="1000" kern="1200">
              <a:latin typeface="宋体" panose="02010600030101010101" pitchFamily="2" charset="-122"/>
              <a:ea typeface="方正中等线简体" pitchFamily="65" charset="-122"/>
              <a:cs typeface="+mn-cs"/>
            </a:endParaRPr>
          </a:p>
          <a:p>
            <a:pPr algn="just" defTabSz="914400">
              <a:tabLst>
                <a:tab pos="4500880"/>
              </a:tabLst>
            </a:pPr>
            <a:r>
              <a:rPr lang="zh-CN" altLang="en-US" kern="1200">
                <a:latin typeface="Times New Roman" panose="02020603050405020304" pitchFamily="18" charset="0"/>
                <a:ea typeface="黑体" panose="02010609060101010101" pitchFamily="49" charset="-122"/>
                <a:cs typeface="+mn-cs"/>
              </a:rPr>
              <a:t>熟义：</a:t>
            </a:r>
            <a:r>
              <a:rPr lang="en-US" altLang="zh-CN" i="1" kern="1200">
                <a:latin typeface="Times New Roman" panose="02020603050405020304" pitchFamily="18" charset="0"/>
                <a:ea typeface="方正中等线简体" pitchFamily="65" charset="-122"/>
                <a:cs typeface="+mn-cs"/>
              </a:rPr>
              <a:t>n</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物体；物品　　</a:t>
            </a:r>
            <a:r>
              <a:rPr lang="en-US" altLang="zh-CN" i="1" kern="1200">
                <a:latin typeface="Times New Roman" panose="02020603050405020304" pitchFamily="18" charset="0"/>
                <a:ea typeface="方正中等线简体" pitchFamily="65" charset="-122"/>
                <a:cs typeface="+mn-cs"/>
              </a:rPr>
              <a:t>n</a:t>
            </a:r>
            <a:r>
              <a:rPr lang="zh-CN" altLang="en-US" kern="1200">
                <a:latin typeface="Times New Roman" panose="02020603050405020304" pitchFamily="18" charset="0"/>
                <a:ea typeface="方正中等线简体" pitchFamily="65" charset="-122"/>
                <a:cs typeface="+mn-cs"/>
              </a:rPr>
              <a:t>．宾语</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zh-CN" altLang="en-US" kern="1200">
                <a:latin typeface="Times New Roman" panose="02020603050405020304" pitchFamily="18" charset="0"/>
                <a:ea typeface="黑体" panose="02010609060101010101" pitchFamily="49" charset="-122"/>
                <a:cs typeface="+mn-cs"/>
              </a:rPr>
              <a:t>生义：</a:t>
            </a:r>
            <a:r>
              <a:rPr lang="en-US" altLang="zh-CN" kern="1200">
                <a:latin typeface="Times New Roman" panose="02020603050405020304" pitchFamily="18" charset="0"/>
                <a:ea typeface="方正中等线简体" pitchFamily="65" charset="-122"/>
                <a:cs typeface="+mn-cs"/>
              </a:rPr>
              <a:t>A.</a:t>
            </a:r>
            <a:r>
              <a:rPr lang="en-US" altLang="zh-CN" i="1" kern="1200">
                <a:latin typeface="Times New Roman" panose="02020603050405020304" pitchFamily="18" charset="0"/>
                <a:ea typeface="方正中等线简体" pitchFamily="65" charset="-122"/>
                <a:cs typeface="+mn-cs"/>
              </a:rPr>
              <a:t>n</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目标</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B</a:t>
            </a:r>
            <a:r>
              <a:rPr lang="zh-CN" altLang="en-US" kern="1200">
                <a:latin typeface="Times New Roman" panose="02020603050405020304" pitchFamily="18" charset="0"/>
                <a:ea typeface="方正中等线简体" pitchFamily="65" charset="-122"/>
                <a:cs typeface="+mn-cs"/>
              </a:rPr>
              <a:t>．</a:t>
            </a:r>
            <a:r>
              <a:rPr lang="en-US" altLang="zh-CN" i="1" kern="1200">
                <a:latin typeface="Book Antiqua" pitchFamily="18" charset="0"/>
                <a:ea typeface="方正中等线简体" pitchFamily="65" charset="-122"/>
                <a:cs typeface="+mn-cs"/>
              </a:rPr>
              <a:t>v</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不同意；不赞成；反对</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宋体" panose="02010600030101010101" pitchFamily="2" charset="-122"/>
                <a:ea typeface="方正中等线简体" pitchFamily="65" charset="-122"/>
                <a:cs typeface="+mn-cs"/>
              </a:rPr>
              <a:t>①</a:t>
            </a:r>
            <a:r>
              <a:rPr lang="en-US" altLang="zh-CN" kern="1200">
                <a:latin typeface="Times New Roman" panose="02020603050405020304" pitchFamily="18" charset="0"/>
                <a:ea typeface="方正中等线简体" pitchFamily="65" charset="-122"/>
                <a:cs typeface="+mn-cs"/>
              </a:rPr>
              <a:t>Her only </a:t>
            </a:r>
            <a:r>
              <a:rPr lang="en-US" altLang="zh-CN" b="1" kern="1200">
                <a:latin typeface="Times New Roman" panose="02020603050405020304" pitchFamily="18" charset="0"/>
                <a:ea typeface="方正中等线简体" pitchFamily="65" charset="-122"/>
                <a:cs typeface="+mn-cs"/>
              </a:rPr>
              <a:t>object</a:t>
            </a:r>
            <a:r>
              <a:rPr lang="en-US" altLang="zh-CN" kern="1200">
                <a:latin typeface="Times New Roman" panose="02020603050405020304" pitchFamily="18" charset="0"/>
                <a:ea typeface="方正中等线简体" pitchFamily="65" charset="-122"/>
                <a:cs typeface="+mn-cs"/>
              </a:rPr>
              <a:t> in life is to become a travel writer.______</a:t>
            </a:r>
            <a:endParaRPr lang="zh-CN" altLang="en-US" sz="1000" kern="1200">
              <a:latin typeface="宋体" panose="02010600030101010101" pitchFamily="2" charset="-122"/>
              <a:ea typeface="+mn-ea"/>
              <a:cs typeface="Courier New" panose="02070309020205020404" pitchFamily="49" charset="0"/>
            </a:endParaRPr>
          </a:p>
          <a:p>
            <a:pPr defTabSz="914400">
              <a:tabLst>
                <a:tab pos="4500880"/>
              </a:tabLst>
            </a:pPr>
            <a:r>
              <a:rPr lang="en-US" altLang="zh-CN" kern="1200">
                <a:latin typeface="宋体" panose="02010600030101010101" pitchFamily="2" charset="-122"/>
                <a:ea typeface="方正中等线简体" pitchFamily="65" charset="-122"/>
                <a:cs typeface="+mn-cs"/>
              </a:rPr>
              <a:t>②</a:t>
            </a:r>
            <a:r>
              <a:rPr lang="en-US" altLang="zh-CN" kern="1200">
                <a:latin typeface="Times New Roman" panose="02020603050405020304" pitchFamily="18" charset="0"/>
                <a:ea typeface="方正中等线简体" pitchFamily="65" charset="-122"/>
                <a:cs typeface="+mn-cs"/>
              </a:rPr>
              <a:t>Helen </a:t>
            </a:r>
            <a:r>
              <a:rPr lang="en-US" altLang="zh-CN" b="1" kern="1200">
                <a:latin typeface="Times New Roman" panose="02020603050405020304" pitchFamily="18" charset="0"/>
                <a:ea typeface="方正中等线简体" pitchFamily="65" charset="-122"/>
                <a:cs typeface="+mn-cs"/>
              </a:rPr>
              <a:t>objects</a:t>
            </a:r>
            <a:r>
              <a:rPr lang="en-US" altLang="zh-CN" kern="1200">
                <a:latin typeface="Times New Roman" panose="02020603050405020304" pitchFamily="18" charset="0"/>
                <a:ea typeface="方正中等线简体" pitchFamily="65" charset="-122"/>
                <a:cs typeface="+mn-cs"/>
              </a:rPr>
              <a:t> to the plan because it isn't useful.______</a:t>
            </a:r>
            <a:endParaRPr lang="zh-CN" altLang="en-US" kern="1200">
              <a:latin typeface="Times New Roman" panose="02020603050405020304" pitchFamily="18" charset="0"/>
              <a:ea typeface="+mn-ea"/>
              <a:cs typeface="+mn-cs"/>
            </a:endParaRPr>
          </a:p>
        </p:txBody>
      </p:sp>
      <p:sp>
        <p:nvSpPr>
          <p:cNvPr id="3" name="矩形 2" title=""/>
          <p:cNvSpPr/>
          <p:nvPr/>
        </p:nvSpPr>
        <p:spPr>
          <a:xfrm>
            <a:off x="8882063" y="3463925"/>
            <a:ext cx="461962"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A</a:t>
            </a:r>
            <a:endParaRPr lang="zh-CN" altLang="en-US">
              <a:latin typeface="Times New Roman" panose="02020603050405020304" pitchFamily="18" charset="0"/>
            </a:endParaRPr>
          </a:p>
        </p:txBody>
      </p:sp>
      <p:sp>
        <p:nvSpPr>
          <p:cNvPr id="4" name="矩形 3" title=""/>
          <p:cNvSpPr/>
          <p:nvPr/>
        </p:nvSpPr>
        <p:spPr>
          <a:xfrm>
            <a:off x="8453438" y="4144963"/>
            <a:ext cx="439737" cy="55245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B</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818" name="内容占位符 1" title=""/>
          <p:cNvSpPr>
            <a:spLocks noGrp="1"/>
          </p:cNvSpPr>
          <p:nvPr>
            <p:ph idx="1"/>
          </p:nvPr>
        </p:nvSpPr>
        <p:spPr>
          <a:xfrm>
            <a:off x="522288" y="668338"/>
            <a:ext cx="11376025" cy="3475037"/>
          </a:xfrm>
        </p:spPr>
        <p:txBody>
          <a:bodyPr vert="horz" wrap="square" lIns="91381" tIns="45691" rIns="91381" bIns="45691" anchor="t" anchorCtr="0">
            <a:spAutoFit/>
          </a:bodyPr>
          <a:lstStyle/>
          <a:p>
            <a:pPr algn="just" defTabSz="914400">
              <a:tabLst>
                <a:tab pos="4500880"/>
              </a:tabLst>
            </a:pPr>
            <a:r>
              <a:rPr lang="en-US" altLang="zh-CN" kern="1200">
                <a:latin typeface="宋体" panose="02010600030101010101" pitchFamily="2" charset="-122"/>
                <a:ea typeface="黑体" panose="02010609060101010101" pitchFamily="49" charset="-122"/>
                <a:cs typeface="+mn-cs"/>
              </a:rPr>
              <a:t>Ⅰ</a:t>
            </a:r>
            <a:r>
              <a:rPr lang="en-US" altLang="zh-CN" kern="1200">
                <a:latin typeface="Times New Roman" panose="02020603050405020304" pitchFamily="18" charset="0"/>
                <a:ea typeface="黑体" panose="02010609060101010101" pitchFamily="49" charset="-122"/>
                <a:cs typeface="+mn-cs"/>
              </a:rPr>
              <a:t>.</a:t>
            </a:r>
            <a:r>
              <a:rPr lang="zh-CN" altLang="en-US" kern="1200">
                <a:latin typeface="Times New Roman" panose="02020603050405020304" pitchFamily="18" charset="0"/>
                <a:ea typeface="黑体" panose="02010609060101010101" pitchFamily="49" charset="-122"/>
                <a:cs typeface="+mn-cs"/>
              </a:rPr>
              <a:t>单项填空</a:t>
            </a:r>
            <a:endParaRPr lang="zh-CN" altLang="en-US" sz="1000" kern="1200">
              <a:latin typeface="宋体" panose="02010600030101010101" pitchFamily="2" charset="-122"/>
              <a:ea typeface="方正中等线简体" pitchFamily="65" charset="-122"/>
              <a:cs typeface="+mn-cs"/>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1</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—What's the weather like in summer here?</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—It's hot.Sometimes it rains________.</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A</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clearly</a:t>
            </a:r>
            <a:r>
              <a:rPr lang="zh-CN" altLang="en-US" kern="1200">
                <a:latin typeface="Times New Roman" panose="02020603050405020304" pitchFamily="18" charset="0"/>
                <a:ea typeface="方正中等线简体" pitchFamily="65" charset="-122"/>
                <a:cs typeface="+mn-cs"/>
              </a:rPr>
              <a:t>　　　　　　</a:t>
            </a:r>
            <a:r>
              <a:rPr lang="en-US" altLang="zh-CN" kern="1200">
                <a:latin typeface="Times New Roman" panose="02020603050405020304" pitchFamily="18" charset="0"/>
                <a:ea typeface="方正中等线简体" pitchFamily="65" charset="-122"/>
                <a:cs typeface="+mn-cs"/>
              </a:rPr>
              <a:t>	B</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heavily</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C</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carefully   	D</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hardly</a:t>
            </a:r>
            <a:endParaRPr lang="zh-CN" altLang="zh-CN" sz="1000" kern="1200">
              <a:latin typeface="宋体" panose="02010600030101010101" pitchFamily="2" charset="-122"/>
              <a:ea typeface="Courier New" panose="02070309020205020404" pitchFamily="49" charset="0"/>
              <a:cs typeface="+mn-cs"/>
            </a:endParaRPr>
          </a:p>
        </p:txBody>
      </p:sp>
      <p:sp>
        <p:nvSpPr>
          <p:cNvPr id="5" name="矩形 4" title=""/>
          <p:cNvSpPr/>
          <p:nvPr/>
        </p:nvSpPr>
        <p:spPr>
          <a:xfrm>
            <a:off x="5451475" y="2143125"/>
            <a:ext cx="441325"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B</a:t>
            </a:r>
            <a:endParaRPr lang="zh-CN" altLang="en-US">
              <a:latin typeface="Times New Roman" panose="02020603050405020304" pitchFamily="18" charset="0"/>
            </a:endParaRPr>
          </a:p>
        </p:txBody>
      </p:sp>
      <p:sp>
        <p:nvSpPr>
          <p:cNvPr id="35843" name="文本框 1" title=""/>
          <p:cNvSpPr txBox="1"/>
          <p:nvPr/>
        </p:nvSpPr>
        <p:spPr>
          <a:xfrm>
            <a:off x="4655185" y="45085"/>
            <a:ext cx="2590800" cy="64452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pPr algn="ctr"/>
            <a:r>
              <a:rPr lang="zh-CN" altLang="en-US" sz="3600" b="1">
                <a:solidFill>
                  <a:srgbClr val="254061"/>
                </a:solidFill>
                <a:latin typeface="宋体" panose="02010600030101010101" pitchFamily="2" charset="-122"/>
                <a:ea typeface="宋体" panose="02010600030101010101" pitchFamily="2" charset="-122"/>
                <a:sym typeface="宋体" panose="02010600030101010101" pitchFamily="2" charset="-122"/>
              </a:rPr>
              <a:t>集训提能</a:t>
            </a:r>
            <a:endParaRPr lang="zh-CN" altLang="en-US" sz="3600" b="1">
              <a:solidFill>
                <a:srgbClr val="254061"/>
              </a:solidFill>
              <a:latin typeface="宋体" panose="02010600030101010101" pitchFamily="2" charset="-122"/>
              <a:ea typeface="宋体" panose="02010600030101010101" pitchFamily="2" charset="-122"/>
              <a:sym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842" name="内容占位符 1" title=""/>
          <p:cNvSpPr>
            <a:spLocks noGrp="1"/>
          </p:cNvSpPr>
          <p:nvPr>
            <p:ph idx="1"/>
          </p:nvPr>
        </p:nvSpPr>
        <p:spPr>
          <a:xfrm>
            <a:off x="379413" y="928688"/>
            <a:ext cx="11376025" cy="3471862"/>
          </a:xfrm>
        </p:spPr>
        <p:txBody>
          <a:bodyPr vert="horz" wrap="square" lIns="91381" tIns="45691" rIns="91381" bIns="45691" anchor="t" anchorCtr="0">
            <a:spAutoFit/>
          </a:bodyPr>
          <a:lstStyle/>
          <a:p>
            <a:pPr algn="just" defTabSz="914400">
              <a:tabLst>
                <a:tab pos="4500880"/>
              </a:tabLst>
            </a:pPr>
            <a:r>
              <a:rPr lang="en-US" altLang="zh-CN" kern="1200">
                <a:latin typeface="Times New Roman" panose="02020603050405020304" pitchFamily="18" charset="0"/>
                <a:ea typeface="方正中等线简体" pitchFamily="65" charset="-122"/>
                <a:cs typeface="+mn-cs"/>
              </a:rPr>
              <a:t>2</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While the lights________ to red</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a car suddenly appeared round the corner.</a:t>
            </a:r>
            <a:endParaRPr lang="zh-CN" altLang="en-US" sz="1000" kern="1200">
              <a:latin typeface="宋体" panose="02010600030101010101" pitchFamily="2" charset="-122"/>
              <a:ea typeface="方正中等线简体" pitchFamily="65" charset="-122"/>
              <a:cs typeface="+mn-cs"/>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A</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change   	B</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have changed</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C</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were changing   	D</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will change</a:t>
            </a:r>
            <a:endParaRPr lang="zh-CN" altLang="en-US" sz="1000" kern="1200">
              <a:latin typeface="宋体" panose="02010600030101010101" pitchFamily="2" charset="-122"/>
              <a:ea typeface="+mn-ea"/>
              <a:cs typeface="Courier New" panose="02070309020205020404" pitchFamily="49" charset="0"/>
            </a:endParaRPr>
          </a:p>
          <a:p>
            <a:pPr defTabSz="914400">
              <a:tabLst>
                <a:tab pos="4500880"/>
              </a:tabLst>
            </a:pPr>
            <a:endParaRPr lang="zh-CN" altLang="en-US" kern="1200">
              <a:latin typeface="Times New Roman" panose="02020603050405020304" pitchFamily="18" charset="0"/>
              <a:ea typeface="+mn-ea"/>
              <a:cs typeface="+mn-cs"/>
            </a:endParaRPr>
          </a:p>
        </p:txBody>
      </p:sp>
      <p:sp>
        <p:nvSpPr>
          <p:cNvPr id="3" name="矩形 2" title=""/>
          <p:cNvSpPr/>
          <p:nvPr/>
        </p:nvSpPr>
        <p:spPr>
          <a:xfrm>
            <a:off x="4022725" y="1071563"/>
            <a:ext cx="441325"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C</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379413" y="928688"/>
            <a:ext cx="11376025" cy="3471863"/>
          </a:xfrm>
        </p:spPr>
        <p:txBody>
          <a:bodyPr vert="horz" wrap="square" lIns="91381" tIns="45691" rIns="91381" bIns="45691" numCol="1" anchor="t" anchorCtr="0" compatLnSpc="1">
            <a:spAutoFit/>
          </a:bodyPr>
          <a:lstStyle/>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3</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Our business won't improve ________ we offer better services to our customers.</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A</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because   	B</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unless</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C</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after   	D</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since</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l" defTabSz="914400" rtl="0" eaLnBrk="1" fontAlgn="base" latinLnBrk="0" hangingPunct="0">
              <a:lnSpc>
                <a:spcPct val="150000"/>
              </a:lnSpc>
              <a:spcBef>
                <a:spcPct val="0"/>
              </a:spcBef>
              <a:spcAft>
                <a:spcPct val="0"/>
              </a:spcAft>
              <a:buClrTx/>
              <a:buSzTx/>
              <a:buFontTx/>
              <a:buNone/>
              <a:defRPr/>
            </a:pPr>
            <a:endParaRPr kumimoji="0" lang="zh-CN" altLang="en-US" sz="3000" b="0" i="0" u="none" strike="noStrike" kern="1200" cap="none" spc="0" normalizeH="0" baseline="0" noProof="0">
              <a:ln>
                <a:noFill/>
              </a:ln>
              <a:solidFill>
                <a:schemeClr val="tx1"/>
              </a:solidFill>
              <a:effectLst/>
              <a:uLnTx/>
              <a:uFillTx/>
              <a:latin typeface="Times New Roman" panose="02020603050405020304" pitchFamily="18" charset="0"/>
              <a:ea typeface="+mn-ea"/>
              <a:cs typeface="+mn-cs"/>
            </a:endParaRPr>
          </a:p>
        </p:txBody>
      </p:sp>
      <p:sp>
        <p:nvSpPr>
          <p:cNvPr id="3" name="矩形 2" title=""/>
          <p:cNvSpPr/>
          <p:nvPr/>
        </p:nvSpPr>
        <p:spPr>
          <a:xfrm>
            <a:off x="5880100" y="1071563"/>
            <a:ext cx="441325"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B</a:t>
            </a:r>
            <a:endParaRPr lang="zh-CN" altLang="en-US">
              <a:latin typeface="Times New Roman" panose="02020603050405020304" pitchFamily="18" charset="0"/>
            </a:endParaRPr>
          </a:p>
        </p:txBody>
      </p:sp>
      <p:pic>
        <p:nvPicPr>
          <p:cNvPr id="4" name="Picture 4"/>
          <p:cNvPicPr>
            <a:picLocks noChangeAspect="1"/>
          </p:cNvPicPr>
          <p:nvPr/>
        </p:nvPicPr>
        <p:blipFill>
          <a:blip r:embed="rId2"/>
          <a:stretch>
            <a:fillRect/>
          </a:stretch>
        </p:blipFill>
        <p:spPr>
          <a:xfrm flipH="1">
            <a:off x="11925300" y="10401300"/>
            <a:ext cx="0" cy="0"/>
          </a:xfrm>
          <a:prstGeom prst="rect">
            <a:avLst/>
          </a:prstGeom>
          <a:ln>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内容占位符 1" title=""/>
          <p:cNvSpPr>
            <a:spLocks noGrp="1"/>
          </p:cNvSpPr>
          <p:nvPr>
            <p:ph idx="1"/>
          </p:nvPr>
        </p:nvSpPr>
        <p:spPr>
          <a:xfrm>
            <a:off x="379413" y="857250"/>
            <a:ext cx="11376025" cy="3471863"/>
          </a:xfrm>
        </p:spPr>
        <p:txBody>
          <a:bodyPr vert="horz" wrap="square" lIns="91381" tIns="45691" rIns="91381" bIns="45691" anchor="t" anchorCtr="0">
            <a:spAutoFit/>
          </a:bodyPr>
          <a:lstStyle/>
          <a:p>
            <a:pPr algn="just" defTabSz="914400">
              <a:tabLst>
                <a:tab pos="4500880"/>
              </a:tabLst>
            </a:pPr>
            <a:r>
              <a:rPr lang="en-US" altLang="zh-CN" kern="1200">
                <a:latin typeface="Times New Roman" panose="02020603050405020304" pitchFamily="18" charset="0"/>
                <a:ea typeface="方正中等线简体" pitchFamily="65" charset="-122"/>
                <a:cs typeface="+mn-cs"/>
              </a:rPr>
              <a:t>4</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Cheer up</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boys and girls.We should learn to be ________ enough to take on challenges!</a:t>
            </a:r>
            <a:endParaRPr lang="zh-CN" altLang="en-US" sz="1000" kern="1200">
              <a:latin typeface="宋体" panose="02010600030101010101" pitchFamily="2" charset="-122"/>
              <a:ea typeface="方正中等线简体" pitchFamily="65" charset="-122"/>
              <a:cs typeface="+mn-cs"/>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A</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brave   	B</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strict</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C</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smart   	D</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perfect</a:t>
            </a:r>
            <a:endParaRPr lang="zh-CN" altLang="en-US" sz="1000" kern="1200">
              <a:latin typeface="宋体" panose="02010600030101010101" pitchFamily="2" charset="-122"/>
              <a:ea typeface="+mn-ea"/>
              <a:cs typeface="Courier New" panose="02070309020205020404" pitchFamily="49" charset="0"/>
            </a:endParaRPr>
          </a:p>
          <a:p>
            <a:pPr defTabSz="914400">
              <a:tabLst>
                <a:tab pos="4500880"/>
              </a:tabLst>
            </a:pPr>
            <a:endParaRPr lang="zh-CN" altLang="en-US" kern="1200">
              <a:latin typeface="Times New Roman" panose="02020603050405020304" pitchFamily="18" charset="0"/>
              <a:ea typeface="+mn-ea"/>
              <a:cs typeface="+mn-cs"/>
            </a:endParaRPr>
          </a:p>
        </p:txBody>
      </p:sp>
      <p:sp>
        <p:nvSpPr>
          <p:cNvPr id="3" name="矩形 2" title=""/>
          <p:cNvSpPr/>
          <p:nvPr/>
        </p:nvSpPr>
        <p:spPr>
          <a:xfrm>
            <a:off x="8953500" y="1000125"/>
            <a:ext cx="461963"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A</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914" name="内容占位符 1" title=""/>
          <p:cNvSpPr>
            <a:spLocks noGrp="1"/>
          </p:cNvSpPr>
          <p:nvPr>
            <p:ph idx="1"/>
          </p:nvPr>
        </p:nvSpPr>
        <p:spPr>
          <a:xfrm>
            <a:off x="379413" y="125413"/>
            <a:ext cx="11376025" cy="6235700"/>
          </a:xfrm>
        </p:spPr>
        <p:txBody>
          <a:bodyPr vert="horz" wrap="square" lIns="91381" tIns="45691" rIns="91381" bIns="45691" anchor="t" anchorCtr="0">
            <a:spAutoFit/>
          </a:bodyPr>
          <a:lstStyle/>
          <a:p>
            <a:pPr algn="just" defTabSz="914400">
              <a:tabLst>
                <a:tab pos="4500880"/>
              </a:tabLst>
            </a:pPr>
            <a:r>
              <a:rPr lang="en-US" altLang="zh-CN" kern="1200">
                <a:latin typeface="宋体" panose="02010600030101010101" pitchFamily="2" charset="-122"/>
                <a:ea typeface="黑体" panose="02010609060101010101" pitchFamily="49" charset="-122"/>
                <a:cs typeface="+mn-cs"/>
              </a:rPr>
              <a:t>Ⅱ</a:t>
            </a:r>
            <a:r>
              <a:rPr lang="en-US" altLang="zh-CN" kern="1200">
                <a:latin typeface="Times New Roman" panose="02020603050405020304" pitchFamily="18" charset="0"/>
                <a:ea typeface="黑体" panose="02010609060101010101" pitchFamily="49" charset="-122"/>
                <a:cs typeface="+mn-cs"/>
              </a:rPr>
              <a:t>.</a:t>
            </a:r>
            <a:r>
              <a:rPr lang="zh-CN" altLang="en-US" kern="1200">
                <a:latin typeface="Times New Roman" panose="02020603050405020304" pitchFamily="18" charset="0"/>
                <a:ea typeface="黑体" panose="02010609060101010101" pitchFamily="49" charset="-122"/>
                <a:cs typeface="+mn-cs"/>
              </a:rPr>
              <a:t>用所给词的适当形式填空</a:t>
            </a:r>
            <a:endParaRPr lang="zh-CN" altLang="en-US" sz="1000" kern="1200">
              <a:latin typeface="宋体" panose="02010600030101010101" pitchFamily="2" charset="-122"/>
              <a:ea typeface="方正中等线简体" pitchFamily="65" charset="-122"/>
              <a:cs typeface="+mn-cs"/>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1</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Sam didn't tell the ________ (true) until I met him in the street.</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2</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The sayings remind us ________ (try)our best and never give up.</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3</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Although the man was a ________ (strange)</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I tried my best to help him.</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4</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Hou Yi ________ (shoot) down the nine suns and saved the people on the earth.</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5</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When I was young, my grandfather told me that the sun ________ (rise) in the east.</a:t>
            </a:r>
            <a:endParaRPr lang="zh-CN" altLang="en-US" sz="1000" kern="1200">
              <a:latin typeface="宋体" panose="02010600030101010101" pitchFamily="2" charset="-122"/>
              <a:ea typeface="Courier New" panose="02070309020205020404" pitchFamily="49" charset="0"/>
              <a:cs typeface="+mn-cs"/>
            </a:endParaRPr>
          </a:p>
        </p:txBody>
      </p:sp>
      <p:sp>
        <p:nvSpPr>
          <p:cNvPr id="3" name="矩形 2" title=""/>
          <p:cNvSpPr/>
          <p:nvPr/>
        </p:nvSpPr>
        <p:spPr>
          <a:xfrm>
            <a:off x="4229100" y="928688"/>
            <a:ext cx="911225"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truth</a:t>
            </a:r>
            <a:endParaRPr lang="zh-CN" altLang="en-US">
              <a:latin typeface="Times New Roman" panose="02020603050405020304" pitchFamily="18" charset="0"/>
            </a:endParaRPr>
          </a:p>
        </p:txBody>
      </p:sp>
      <p:sp>
        <p:nvSpPr>
          <p:cNvPr id="4" name="矩形 3" title=""/>
          <p:cNvSpPr/>
          <p:nvPr/>
        </p:nvSpPr>
        <p:spPr>
          <a:xfrm>
            <a:off x="4808538" y="1587500"/>
            <a:ext cx="1009650"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to try</a:t>
            </a:r>
            <a:endParaRPr lang="zh-CN" altLang="en-US">
              <a:latin typeface="Times New Roman" panose="02020603050405020304" pitchFamily="18" charset="0"/>
            </a:endParaRPr>
          </a:p>
        </p:txBody>
      </p:sp>
      <p:sp>
        <p:nvSpPr>
          <p:cNvPr id="5" name="矩形 4" title=""/>
          <p:cNvSpPr/>
          <p:nvPr/>
        </p:nvSpPr>
        <p:spPr>
          <a:xfrm>
            <a:off x="4986338" y="2278063"/>
            <a:ext cx="1425575"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stranger</a:t>
            </a:r>
            <a:endParaRPr lang="zh-CN" altLang="en-US">
              <a:latin typeface="Times New Roman" panose="02020603050405020304" pitchFamily="18" charset="0"/>
            </a:endParaRPr>
          </a:p>
        </p:txBody>
      </p:sp>
      <p:sp>
        <p:nvSpPr>
          <p:cNvPr id="6" name="矩形 5" title=""/>
          <p:cNvSpPr/>
          <p:nvPr/>
        </p:nvSpPr>
        <p:spPr>
          <a:xfrm>
            <a:off x="2657475" y="3662363"/>
            <a:ext cx="825500"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shot</a:t>
            </a:r>
            <a:endParaRPr lang="zh-CN" altLang="en-US">
              <a:latin typeface="Times New Roman" panose="02020603050405020304" pitchFamily="18" charset="0"/>
            </a:endParaRPr>
          </a:p>
        </p:txBody>
      </p:sp>
      <p:sp>
        <p:nvSpPr>
          <p:cNvPr id="7" name="矩形 6" title=""/>
          <p:cNvSpPr/>
          <p:nvPr/>
        </p:nvSpPr>
        <p:spPr>
          <a:xfrm>
            <a:off x="10453688" y="5002213"/>
            <a:ext cx="889000" cy="55245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rises</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linds(horizontal)">
                                      <p:cBhvr>
                                        <p:cTn id="22" dur="500"/>
                                        <p:tgtEl>
                                          <p:spTgt spid="6"/>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blinds(horizontal)">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379413" y="304800"/>
            <a:ext cx="11376025" cy="3832225"/>
          </a:xfrm>
        </p:spPr>
        <p:txBody>
          <a:bodyPr vert="horz" wrap="square" lIns="91381" tIns="45691" rIns="91381" bIns="45691" numCol="1" anchor="t" anchorCtr="0" compatLnSpc="1">
            <a:spAutoFit/>
          </a:bodyPr>
          <a:lstStyle/>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宋体" panose="02010600030101010101" pitchFamily="2" charset="-122"/>
                <a:ea typeface="黑体" panose="02010609060101010101" pitchFamily="49" charset="-122"/>
                <a:cs typeface="Times New Roman" panose="02020603050405020304"/>
              </a:rPr>
              <a:t>Ⅲ</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Courier New" panose="02070309020205020404"/>
              </a:rPr>
              <a:t>.</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rPr>
              <a:t>选词填空</a:t>
            </a:r>
            <a:endParaRPr kumimoji="0" lang="en-US" altLang="zh-CN" sz="300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endParaRPr kumimoji="0" lang="en-US" altLang="zh-CN" sz="105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endParaRPr kumimoji="0" lang="en-US" altLang="zh-CN" sz="105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endParaRPr kumimoji="0" lang="en-US" altLang="zh-CN" sz="105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1</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Be careful when you drive on the ________ road.</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2</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The teacher ________ me to the classroom and asked me to sit down beside a girl.</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p:txBody>
      </p:sp>
      <p:graphicFrame>
        <p:nvGraphicFramePr>
          <p:cNvPr id="4098" name="Object 2" title=""/>
          <p:cNvGraphicFramePr>
            <a:graphicFrameLocks noChangeAspect="1"/>
          </p:cNvGraphicFramePr>
          <p:nvPr/>
        </p:nvGraphicFramePr>
        <p:xfrm>
          <a:off x="715963" y="1214438"/>
          <a:ext cx="10758487" cy="757237"/>
        </p:xfrm>
        <a:graphic>
          <a:graphicData uri="http://schemas.openxmlformats.org/presentationml/2006/ole">
            <mc:AlternateContent>
              <mc:Choice xmlns:v="urn:schemas-microsoft-com:vml" Requires="v">
                <p:oleObj spid="_x0000_s1041" r:id="rId2" imgW="10777220" imgH="760095" progId="Word.Document.12">
                  <p:embed/>
                </p:oleObj>
              </mc:Choice>
              <mc:Fallback>
                <p:oleObj r:id="rId2" imgW="10777220" imgH="760095" progId="Word.Document.12">
                  <p:embed/>
                  <p:pic>
                    <p:nvPicPr>
                      <p:cNvPr id="0" name="OLE substitute image"/>
                      <p:cNvPicPr/>
                      <p:nvPr/>
                    </p:nvPicPr>
                    <p:blipFill>
                      <a:blip r:embed="rId3"/>
                      <a:stretch>
                        <a:fillRect/>
                      </a:stretch>
                    </p:blipFill>
                    <p:spPr>
                      <a:xfrm>
                        <a:off x="715963" y="1214438"/>
                        <a:ext cx="10758487" cy="757237"/>
                      </a:xfrm>
                      <a:prstGeom prst="rect">
                        <a:avLst/>
                      </a:prstGeom>
                      <a:noFill/>
                      <a:ln w="38100">
                        <a:noFill/>
                        <a:miter/>
                      </a:ln>
                    </p:spPr>
                  </p:pic>
                </p:oleObj>
              </mc:Fallback>
            </mc:AlternateContent>
          </a:graphicData>
        </a:graphic>
      </p:graphicFrame>
      <p:sp>
        <p:nvSpPr>
          <p:cNvPr id="4" name="矩形 3" title=""/>
          <p:cNvSpPr/>
          <p:nvPr/>
        </p:nvSpPr>
        <p:spPr>
          <a:xfrm>
            <a:off x="6596063" y="2035175"/>
            <a:ext cx="655637"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icy</a:t>
            </a:r>
            <a:endParaRPr lang="zh-CN" altLang="en-US">
              <a:latin typeface="Times New Roman" panose="02020603050405020304" pitchFamily="18" charset="0"/>
            </a:endParaRPr>
          </a:p>
        </p:txBody>
      </p:sp>
      <p:sp>
        <p:nvSpPr>
          <p:cNvPr id="5" name="矩形 4" title=""/>
          <p:cNvSpPr/>
          <p:nvPr/>
        </p:nvSpPr>
        <p:spPr>
          <a:xfrm>
            <a:off x="3308350" y="2714625"/>
            <a:ext cx="657225"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led</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379413" y="642938"/>
            <a:ext cx="11376025" cy="4248150"/>
          </a:xfrm>
        </p:spPr>
        <p:txBody>
          <a:bodyPr vert="horz" wrap="square" lIns="91381" tIns="45691" rIns="91381" bIns="45691" numCol="1" anchor="t" anchorCtr="0" compatLnSpc="1">
            <a:spAutoFit/>
          </a:bodyPr>
          <a:lstStyle/>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3</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It is __________ that none of the passengers was badly hurt in the traffic accident.</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4</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Jenny will get ________ next month and I received her wedding invitation yesterday.</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5</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Many people like to make resolutions to improve themselves at the ___________ of the year.</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p:txBody>
      </p:sp>
      <p:sp>
        <p:nvSpPr>
          <p:cNvPr id="3" name="矩形 2" title=""/>
          <p:cNvSpPr/>
          <p:nvPr/>
        </p:nvSpPr>
        <p:spPr>
          <a:xfrm>
            <a:off x="2022475" y="706438"/>
            <a:ext cx="1470025"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reported</a:t>
            </a:r>
            <a:endParaRPr lang="zh-CN" altLang="en-US">
              <a:latin typeface="Times New Roman" panose="02020603050405020304" pitchFamily="18" charset="0"/>
            </a:endParaRPr>
          </a:p>
        </p:txBody>
      </p:sp>
      <p:sp>
        <p:nvSpPr>
          <p:cNvPr id="4" name="矩形 3" title=""/>
          <p:cNvSpPr/>
          <p:nvPr/>
        </p:nvSpPr>
        <p:spPr>
          <a:xfrm>
            <a:off x="3594100" y="2143125"/>
            <a:ext cx="1384300"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married</a:t>
            </a:r>
            <a:endParaRPr lang="zh-CN" altLang="en-US">
              <a:latin typeface="Times New Roman" panose="02020603050405020304" pitchFamily="18" charset="0"/>
            </a:endParaRPr>
          </a:p>
        </p:txBody>
      </p:sp>
      <p:sp>
        <p:nvSpPr>
          <p:cNvPr id="5" name="矩形 4" title=""/>
          <p:cNvSpPr/>
          <p:nvPr/>
        </p:nvSpPr>
        <p:spPr>
          <a:xfrm>
            <a:off x="665163" y="4144963"/>
            <a:ext cx="1725612" cy="55245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beginning</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379413" y="-7937"/>
            <a:ext cx="11376025" cy="6635750"/>
          </a:xfrm>
        </p:spPr>
        <p:txBody>
          <a:bodyPr vert="horz" wrap="square" lIns="91381" tIns="45691" rIns="91381" bIns="45691" numCol="1" anchor="t" anchorCtr="0" compatLnSpc="1">
            <a:spAutoFit/>
          </a:bodyPr>
          <a:lstStyle/>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宋体" panose="02010600030101010101" pitchFamily="2" charset="-122"/>
                <a:ea typeface="黑体" panose="02010609060101010101" pitchFamily="49" charset="-122"/>
                <a:cs typeface="Times New Roman" panose="02020603050405020304"/>
              </a:rPr>
              <a:t>Ⅳ</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Courier New" panose="02070309020205020404"/>
              </a:rPr>
              <a:t>.</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rPr>
              <a:t>完形填空</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Courier New" panose="02070309020205020404"/>
              </a:rPr>
              <a:t>B)</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ctr" defTabSz="914400" rtl="0" eaLnBrk="1" fontAlgn="base" latinLnBrk="0" hangingPunct="0">
              <a:lnSpc>
                <a:spcPct val="150000"/>
              </a:lnSpc>
              <a:spcBef>
                <a:spcPct val="0"/>
              </a:spcBef>
              <a:spcAft>
                <a:spcPct val="0"/>
              </a:spcAft>
              <a:buClrTx/>
              <a:buSzTx/>
              <a:buFontTx/>
              <a:buNone/>
              <a:tabLst>
                <a:tab pos="4500880"/>
              </a:tabLst>
              <a:defRPr/>
            </a:pPr>
            <a:r>
              <a:rPr kumimoji="0" lang="en-US" altLang="zh-CN" sz="300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Courier New" panose="02070309020205020404"/>
              </a:rPr>
              <a:t>Unit 6 Section A 3a</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rPr>
              <a:t>改编</a:t>
            </a:r>
            <a:r>
              <a:rPr kumimoji="0" lang="en-US" altLang="zh-CN" sz="300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rPr>
              <a:t>】</a:t>
            </a:r>
            <a:endParaRPr kumimoji="0" lang="en-US" altLang="zh-CN" sz="300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endParaRPr>
          </a:p>
          <a:p>
            <a:pPr marL="0" marR="0" lvl="0" indent="0" algn="ctr" defTabSz="914400" rtl="0" eaLnBrk="1" fontAlgn="base" latinLnBrk="0" hangingPunct="0">
              <a:lnSpc>
                <a:spcPct val="150000"/>
              </a:lnSpc>
              <a:spcBef>
                <a:spcPct val="0"/>
              </a:spcBef>
              <a:spcAft>
                <a:spcPct val="0"/>
              </a:spcAft>
              <a:buClrTx/>
              <a:buSzTx/>
              <a:buFontTx/>
              <a:buNone/>
              <a:tabLst>
                <a:tab pos="4500880"/>
              </a:tabLst>
              <a:defRPr/>
            </a:pPr>
            <a:endParaRPr kumimoji="0" lang="en-US" altLang="zh-CN" sz="105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endParaRPr>
          </a:p>
          <a:p>
            <a:pPr marL="0" marR="0" lvl="0" indent="0" algn="ctr" defTabSz="914400" rtl="0" eaLnBrk="1" fontAlgn="base" latinLnBrk="0" hangingPunct="0">
              <a:lnSpc>
                <a:spcPct val="150000"/>
              </a:lnSpc>
              <a:spcBef>
                <a:spcPct val="0"/>
              </a:spcBef>
              <a:spcAft>
                <a:spcPct val="0"/>
              </a:spcAft>
              <a:buClrTx/>
              <a:buSzTx/>
              <a:buFontTx/>
              <a:buNone/>
              <a:tabLst>
                <a:tab pos="4500880"/>
              </a:tabLst>
              <a:defRPr/>
            </a:pPr>
            <a:endParaRPr kumimoji="0" lang="en-US" altLang="zh-CN" sz="105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endParaRPr>
          </a:p>
          <a:p>
            <a:pPr marL="0" marR="0" lvl="0" indent="0" algn="ctr" defTabSz="914400" rtl="0" eaLnBrk="1" fontAlgn="base" latinLnBrk="0" hangingPunct="0">
              <a:lnSpc>
                <a:spcPct val="150000"/>
              </a:lnSpc>
              <a:spcBef>
                <a:spcPct val="0"/>
              </a:spcBef>
              <a:spcAft>
                <a:spcPct val="0"/>
              </a:spcAft>
              <a:buClrTx/>
              <a:buSzTx/>
              <a:buFontTx/>
              <a:buNone/>
              <a:tabLst>
                <a:tab pos="4500880"/>
              </a:tabLst>
              <a:defRPr/>
            </a:pPr>
            <a:endParaRPr kumimoji="0" lang="en-US" altLang="zh-CN" sz="105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endParaRPr>
          </a:p>
          <a:p>
            <a:pPr marL="0" marR="0" lvl="0" indent="0" algn="ctr" defTabSz="914400" rtl="0" eaLnBrk="1" fontAlgn="base" latinLnBrk="0" hangingPunct="0">
              <a:lnSpc>
                <a:spcPct val="150000"/>
              </a:lnSpc>
              <a:spcBef>
                <a:spcPct val="0"/>
              </a:spcBef>
              <a:spcAft>
                <a:spcPct val="0"/>
              </a:spcAft>
              <a:buClrTx/>
              <a:buSzTx/>
              <a:buFontTx/>
              <a:buNone/>
              <a:tabLst>
                <a:tab pos="4500880"/>
              </a:tabLst>
              <a:defRPr/>
            </a:pPr>
            <a:endParaRPr kumimoji="0" lang="en-US" altLang="zh-CN" sz="105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endParaRPr>
          </a:p>
          <a:p>
            <a:pPr marL="0" marR="0" lvl="0" indent="0" algn="ctr" defTabSz="914400" rtl="0" eaLnBrk="1" fontAlgn="base" latinLnBrk="0" hangingPunct="0">
              <a:lnSpc>
                <a:spcPct val="150000"/>
              </a:lnSpc>
              <a:spcBef>
                <a:spcPct val="0"/>
              </a:spcBef>
              <a:spcAft>
                <a:spcPct val="0"/>
              </a:spcAft>
              <a:buClrTx/>
              <a:buSzTx/>
              <a:buFontTx/>
              <a:buNone/>
              <a:tabLst>
                <a:tab pos="4500880"/>
              </a:tabLst>
              <a:defRPr/>
            </a:pPr>
            <a:endParaRPr kumimoji="0" lang="en-US" altLang="zh-CN" sz="105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endParaRPr>
          </a:p>
          <a:p>
            <a:pPr marL="0" marR="0" lvl="0" indent="0" algn="ctr" defTabSz="914400" rtl="0" eaLnBrk="1" fontAlgn="base" latinLnBrk="0" hangingPunct="0">
              <a:lnSpc>
                <a:spcPct val="150000"/>
              </a:lnSpc>
              <a:spcBef>
                <a:spcPct val="0"/>
              </a:spcBef>
              <a:spcAft>
                <a:spcPct val="0"/>
              </a:spcAft>
              <a:buClrTx/>
              <a:buSzTx/>
              <a:buFontTx/>
              <a:buNone/>
              <a:tabLst>
                <a:tab pos="4500880"/>
              </a:tabLst>
              <a:defRPr/>
            </a:pP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80772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In November 1979, pupils in England were able to watch a new TV program called </a:t>
            </a:r>
            <a:r>
              <a:rPr kumimoji="0" lang="en-US" sz="3000" b="0" i="1" u="none" strike="noStrike" kern="100" cap="none" spc="0" normalizeH="0" baseline="0" noProof="0" err="1" smtClean="0">
                <a:ln>
                  <a:noFill/>
                </a:ln>
                <a:solidFill>
                  <a:schemeClr val="tx1"/>
                </a:solidFill>
                <a:effectLst/>
                <a:uLnTx/>
                <a:uFillTx/>
                <a:latin typeface="Times New Roman" panose="02020603050405020304"/>
                <a:ea typeface="方正中等线简体"/>
                <a:cs typeface="Courier New" panose="02070309020205020404"/>
              </a:rPr>
              <a:t>Monkey</a:t>
            </a:r>
            <a:r>
              <a:rPr kumimoji="0" lang="en-US" sz="3000" b="0" i="0" u="none" strike="noStrike" kern="100" cap="none" spc="0" normalizeH="0" baseline="0" noProof="0" err="1" smtClean="0">
                <a:ln>
                  <a:noFill/>
                </a:ln>
                <a:solidFill>
                  <a:schemeClr val="tx1"/>
                </a:solidFill>
                <a:effectLst/>
                <a:uLnTx/>
                <a:uFillTx/>
                <a:latin typeface="Times New Roman" panose="02020603050405020304"/>
                <a:ea typeface="方正中等线简体"/>
                <a:cs typeface="Courier New" panose="02070309020205020404"/>
              </a:rPr>
              <a:t>.Most of 1.________ were hearing this story for the first time. However, this story is not strange to Chinese children. The Monkey King or Sun Wukong is the main character in the 2.________ Chinese book </a:t>
            </a:r>
            <a:r>
              <a:rPr kumimoji="0" lang="en-US" sz="3000" b="0" i="1"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Journey</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 </a:t>
            </a:r>
            <a:r>
              <a:rPr kumimoji="0" lang="en-US" sz="3000" b="0" i="1"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to</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 </a:t>
            </a:r>
            <a:r>
              <a:rPr kumimoji="0" lang="en-US" sz="3000" b="0" i="1"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the</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 </a:t>
            </a:r>
            <a:r>
              <a:rPr kumimoji="0" lang="en-US" sz="3000" b="0" i="1"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West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p:txBody>
      </p:sp>
      <p:graphicFrame>
        <p:nvGraphicFramePr>
          <p:cNvPr id="3" name="表格 2" title=""/>
          <p:cNvGraphicFramePr>
            <a:graphicFrameLocks noGrp="1"/>
          </p:cNvGraphicFramePr>
          <p:nvPr/>
        </p:nvGraphicFramePr>
        <p:xfrm>
          <a:off x="593725" y="1473200"/>
          <a:ext cx="11002963" cy="1371600"/>
        </p:xfrm>
        <a:graphic>
          <a:graphicData uri="http://schemas.openxmlformats.org/drawingml/2006/table">
            <a:tbl>
              <a:tblPr/>
              <a:tblGrid>
                <a:gridCol w="11002963"/>
              </a:tblGrid>
              <a:tr h="1022350">
                <a:tc>
                  <a:txBody>
                    <a:bodyPr vert="horz" wrap="square"/>
                    <a:lstStyle/>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4500245"/>
                        </a:tabLst>
                      </a:pP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traditional</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　</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because</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　</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magic</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　</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hide</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　</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excited</a:t>
                      </a:r>
                      <a:endParaRPr kumimoji="0" lang="zh-CN" altLang="zh-CN" sz="30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4500245"/>
                        </a:tabLst>
                      </a:pP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rPr>
                        <a:t>stick</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rPr>
                        <a:t>　</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rPr>
                        <a:t>they</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rPr>
                        <a:t>　</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rPr>
                        <a:t>object</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rPr>
                        <a:t>　</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rPr>
                        <a:t>weak</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rPr>
                        <a:t>　</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rPr>
                        <a:t>sudden</a:t>
                      </a:r>
                      <a:r>
                        <a:rPr kumimoji="0" 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rPr>
                        <a:t>　</a:t>
                      </a:r>
                      <a:r>
                        <a:rPr kumimoji="0" lang="en-US" altLang="zh-CN" sz="3000" b="0" i="0" u="none" strike="noStrike" cap="none" normalizeH="0" baseline="0" smtClean="0">
                          <a:ln>
                            <a:noFill/>
                          </a:ln>
                          <a:solidFill>
                            <a:schemeClr val="tx1"/>
                          </a:solidFill>
                          <a:effectLst/>
                          <a:latin typeface="Times New Roman" panose="02020603050405020304" pitchFamily="18" charset="0"/>
                          <a:ea typeface="方正中等线简体" pitchFamily="65" charset="-122"/>
                        </a:rPr>
                        <a:t>make</a:t>
                      </a:r>
                      <a:endParaRPr kumimoji="0" lang="zh-CN" altLang="zh-CN" sz="30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1086" marR="51086"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
        <p:nvSpPr>
          <p:cNvPr id="4" name="矩形 3" title=""/>
          <p:cNvSpPr/>
          <p:nvPr/>
        </p:nvSpPr>
        <p:spPr>
          <a:xfrm>
            <a:off x="6103938" y="3625850"/>
            <a:ext cx="955675"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them</a:t>
            </a:r>
            <a:endParaRPr lang="zh-CN" altLang="en-US">
              <a:latin typeface="Times New Roman" panose="02020603050405020304" pitchFamily="18" charset="0"/>
            </a:endParaRPr>
          </a:p>
        </p:txBody>
      </p:sp>
      <p:sp>
        <p:nvSpPr>
          <p:cNvPr id="5" name="矩形 4" title=""/>
          <p:cNvSpPr/>
          <p:nvPr/>
        </p:nvSpPr>
        <p:spPr>
          <a:xfrm>
            <a:off x="10096500" y="4930775"/>
            <a:ext cx="1770063" cy="55245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traditional</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379413" y="134938"/>
            <a:ext cx="11376025" cy="6235700"/>
          </a:xfrm>
        </p:spPr>
        <p:txBody>
          <a:bodyPr vert="horz" wrap="square" lIns="91381" tIns="45691" rIns="91381" bIns="45691" numCol="1" anchor="t" anchorCtr="0" compatLnSpc="1">
            <a:spAutoFit/>
          </a:bodyPr>
          <a:lstStyle/>
          <a:p>
            <a:pPr marL="0" marR="0" lvl="0" indent="80772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One day</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a rock 3.________ broke open and gave birth to a monkey. We call it the Monkey King. However, he sometimes does not even look like a monkey! This is 4.________ he can make 72 changes to his shape and size, turning himself into different animals and 5.________</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But he cannot turn himself into a person unless he can 6.________ his tail. To fight bad people, the Monkey King uses a 7.________ stick.Sometimes he can make the 8.________ so small that he can keep it in his ear.At other times</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he is able 9.________ it big and long.</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p:txBody>
      </p:sp>
      <p:sp>
        <p:nvSpPr>
          <p:cNvPr id="3" name="矩形 2" title=""/>
          <p:cNvSpPr/>
          <p:nvPr/>
        </p:nvSpPr>
        <p:spPr>
          <a:xfrm>
            <a:off x="4657725" y="211138"/>
            <a:ext cx="1573213"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suddenly</a:t>
            </a:r>
            <a:endParaRPr lang="zh-CN" altLang="en-US">
              <a:latin typeface="Times New Roman" panose="02020603050405020304" pitchFamily="18" charset="0"/>
            </a:endParaRPr>
          </a:p>
        </p:txBody>
      </p:sp>
      <p:sp>
        <p:nvSpPr>
          <p:cNvPr id="4" name="矩形 3" title=""/>
          <p:cNvSpPr/>
          <p:nvPr/>
        </p:nvSpPr>
        <p:spPr>
          <a:xfrm>
            <a:off x="5951538" y="1643063"/>
            <a:ext cx="1404937"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because</a:t>
            </a:r>
            <a:endParaRPr lang="zh-CN" altLang="en-US">
              <a:latin typeface="Times New Roman" panose="02020603050405020304" pitchFamily="18" charset="0"/>
            </a:endParaRPr>
          </a:p>
        </p:txBody>
      </p:sp>
      <p:sp>
        <p:nvSpPr>
          <p:cNvPr id="5" name="矩形 4" title=""/>
          <p:cNvSpPr/>
          <p:nvPr/>
        </p:nvSpPr>
        <p:spPr>
          <a:xfrm>
            <a:off x="871538" y="2973388"/>
            <a:ext cx="1276350"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objects</a:t>
            </a:r>
            <a:endParaRPr lang="zh-CN" altLang="en-US">
              <a:latin typeface="Times New Roman" panose="02020603050405020304" pitchFamily="18" charset="0"/>
            </a:endParaRPr>
          </a:p>
        </p:txBody>
      </p:sp>
      <p:sp>
        <p:nvSpPr>
          <p:cNvPr id="6" name="矩形 5" title=""/>
          <p:cNvSpPr/>
          <p:nvPr/>
        </p:nvSpPr>
        <p:spPr>
          <a:xfrm>
            <a:off x="1085850" y="3706813"/>
            <a:ext cx="847725"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hide</a:t>
            </a:r>
            <a:endParaRPr lang="zh-CN" altLang="en-US">
              <a:latin typeface="Times New Roman" panose="02020603050405020304" pitchFamily="18" charset="0"/>
            </a:endParaRPr>
          </a:p>
        </p:txBody>
      </p:sp>
      <p:sp>
        <p:nvSpPr>
          <p:cNvPr id="7" name="矩形 6" title=""/>
          <p:cNvSpPr/>
          <p:nvPr/>
        </p:nvSpPr>
        <p:spPr>
          <a:xfrm>
            <a:off x="933450" y="4340225"/>
            <a:ext cx="1127125"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magic</a:t>
            </a:r>
            <a:endParaRPr lang="zh-CN" altLang="en-US">
              <a:latin typeface="Times New Roman" panose="02020603050405020304" pitchFamily="18" charset="0"/>
            </a:endParaRPr>
          </a:p>
        </p:txBody>
      </p:sp>
      <p:sp>
        <p:nvSpPr>
          <p:cNvPr id="8" name="矩形 7" title=""/>
          <p:cNvSpPr/>
          <p:nvPr/>
        </p:nvSpPr>
        <p:spPr>
          <a:xfrm>
            <a:off x="8310563" y="4352925"/>
            <a:ext cx="911225"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stick</a:t>
            </a:r>
            <a:endParaRPr lang="zh-CN" altLang="en-US">
              <a:latin typeface="Times New Roman" panose="02020603050405020304" pitchFamily="18" charset="0"/>
            </a:endParaRPr>
          </a:p>
        </p:txBody>
      </p:sp>
      <p:sp>
        <p:nvSpPr>
          <p:cNvPr id="9" name="矩形 8" title=""/>
          <p:cNvSpPr/>
          <p:nvPr/>
        </p:nvSpPr>
        <p:spPr>
          <a:xfrm>
            <a:off x="8596313" y="5002213"/>
            <a:ext cx="1414462" cy="55245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to make</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linds(horizontal)">
                                      <p:cBhvr>
                                        <p:cTn id="22" dur="500"/>
                                        <p:tgtEl>
                                          <p:spTgt spid="6"/>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blinds(horizontal)">
                                      <p:cBhvr>
                                        <p:cTn id="27" dur="500"/>
                                        <p:tgtEl>
                                          <p:spTgt spid="7"/>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blinds(horizontal)">
                                      <p:cBhvr>
                                        <p:cTn id="32" dur="500"/>
                                        <p:tgtEl>
                                          <p:spTgt spid="8"/>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3" presetClass="entr" presetSubtype="10" dur="50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blinds(horizontal)">
                                      <p:cBhvr>
                                        <p:cTn id="3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8" grpId="0"/>
      <p:bldP spid="9" grpId="0"/>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379413" y="928688"/>
            <a:ext cx="11376025" cy="3467100"/>
          </a:xfrm>
        </p:spPr>
        <p:txBody>
          <a:bodyPr vert="horz" wrap="square" lIns="91381" tIns="45691" rIns="91381" bIns="45691" numCol="1" anchor="t" anchorCtr="0" compatLnSpc="1">
            <a:spAutoFit/>
          </a:bodyPr>
          <a:lstStyle/>
          <a:p>
            <a:pPr marL="0" marR="0" lvl="0" indent="80772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The Monkey King has 10.________ the children of China for many years. And as soon as the TV program came out more than 30 years ago</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Western children became interested in reading this story because the clever Monkey King keeps fighting to help the 11.________ and never gives up.</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p:txBody>
      </p:sp>
      <p:sp>
        <p:nvSpPr>
          <p:cNvPr id="3" name="矩形 2" title=""/>
          <p:cNvSpPr/>
          <p:nvPr/>
        </p:nvSpPr>
        <p:spPr>
          <a:xfrm>
            <a:off x="5443538" y="1054100"/>
            <a:ext cx="1298575"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excited</a:t>
            </a:r>
            <a:endParaRPr lang="zh-CN" altLang="en-US">
              <a:latin typeface="Times New Roman" panose="02020603050405020304" pitchFamily="18" charset="0"/>
            </a:endParaRPr>
          </a:p>
        </p:txBody>
      </p:sp>
      <p:sp>
        <p:nvSpPr>
          <p:cNvPr id="4" name="矩形 3" title=""/>
          <p:cNvSpPr/>
          <p:nvPr/>
        </p:nvSpPr>
        <p:spPr>
          <a:xfrm>
            <a:off x="9596438" y="3071813"/>
            <a:ext cx="996950"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weak</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730" cy="5589905"/>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https://d.book118.com/036110123054010103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3C1DA"/>
      </a:accent5>
      <a:accent6>
        <a:srgbClr val="AC4744"/>
      </a:accent6>
      <a:hlink>
        <a:srgbClr val="0000FF"/>
      </a:hlink>
      <a:folHlink>
        <a:srgbClr val="800080"/>
      </a:folHlink>
    </a:clrScheme>
    <a:fontScheme name="">
      <a:majorFont>
        <a:latin typeface="Calibri"/>
        <a:ea typeface="宋体"/>
        <a:cs typeface="Arial"/>
      </a:majorFont>
      <a:minorFont>
        <a:latin typeface="Calibri"/>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noFill/>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raClrScheme>
      <a:clrScheme name="2_Office 主题 1">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143</Paragraphs>
  <Slides>30</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30</vt:i4>
      </vt:variant>
    </vt:vector>
  </HeadingPairs>
  <TitlesOfParts>
    <vt:vector baseType="lpstr" size="39">
      <vt:lpstr>Arial</vt:lpstr>
      <vt:lpstr>Calibri</vt:lpstr>
      <vt:lpstr>宋体</vt:lpstr>
      <vt:lpstr>Times New Roman</vt:lpstr>
      <vt:lpstr>方正中等线简体</vt:lpstr>
      <vt:lpstr>黑体</vt:lpstr>
      <vt:lpstr>Courier New</vt:lpstr>
      <vt:lpstr>Book Antiqua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2024-09-28T13:49:44.982</cp:lastPrinted>
  <dcterms:created xsi:type="dcterms:W3CDTF">2024-09-28T05:49:45Z</dcterms:created>
  <dcterms:modified xsi:type="dcterms:W3CDTF">2024-09-28T05:49:46Z</dcterms:modified>
</cp:coreProperties>
</file>