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8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99955-0238-4348-9518-891D510B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86838-F790-4AB9-AE36-A0D6FECE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323DB-50B1-47EB-958C-CB919394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2CE86-5D2D-4D94-96C8-E3F2E9AA7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493F7-5D38-4295-930A-ACEA86470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B6A8F-AC7A-40D9-8210-EBE03FBC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02CEE-55BD-47F3-881F-0D3784196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232C7-D8CE-4E27-87BC-16971C1A8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FD748-8A11-4913-AFA0-8231381C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1A3BD-F77F-4598-920A-652ED58A0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2A9AE-645C-412E-8CF5-9E358AF0C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807" r:id="rId2"/>
    <p:sldLayoutId id="2147506808" r:id="rId3"/>
    <p:sldLayoutId id="2147506809" r:id="rId4"/>
    <p:sldLayoutId id="2147506810" r:id="rId5"/>
    <p:sldLayoutId id="2147506811" r:id="rId6"/>
    <p:sldLayoutId id="2147506812" r:id="rId7"/>
    <p:sldLayoutId id="2147506813" r:id="rId8"/>
    <p:sldLayoutId id="2147506814" r:id="rId9"/>
    <p:sldLayoutId id="2147506815" r:id="rId10"/>
    <p:sldLayoutId id="21475068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28" Type="http://schemas.openxmlformats.org/officeDocument/2006/relationships/tags" Target="../tags/tag132.xml" /><Relationship Id="rId29" Type="http://schemas.openxmlformats.org/officeDocument/2006/relationships/tags" Target="../tags/tag133.xml" /><Relationship Id="rId3" Type="http://schemas.openxmlformats.org/officeDocument/2006/relationships/tags" Target="../tags/tag107.xml" /><Relationship Id="rId30" Type="http://schemas.openxmlformats.org/officeDocument/2006/relationships/tags" Target="../tags/tag134.xml" /><Relationship Id="rId31" Type="http://schemas.openxmlformats.org/officeDocument/2006/relationships/tags" Target="../tags/tag135.xml" /><Relationship Id="rId32" Type="http://schemas.openxmlformats.org/officeDocument/2006/relationships/tags" Target="../tags/tag136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31" Type="http://schemas.openxmlformats.org/officeDocument/2006/relationships/tags" Target="../tags/tag166.xml" /><Relationship Id="rId32" Type="http://schemas.openxmlformats.org/officeDocument/2006/relationships/tags" Target="../tags/tag167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10155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建筑制图与识图课件——第一章_制图工具、仪器及用品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建筑制图工具的种类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建筑制图仪器的使用方法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建筑制图工具的保养与维护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建筑制图用品的选用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建筑制图工具的发展趋势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建筑制图工具的种类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绘图板</a:t>
            </a:r>
            <a:endParaRPr lang="zh-CN" altLang="en-US"/>
          </a:p>
        </p:txBody>
      </p:sp>
      <p:sp>
        <p:nvSpPr>
          <p:cNvPr id="104889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绘图板是建筑制图中最常用的工具之一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绘图板通常由木质或金属制成，表面平整光滑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绘图板可以用来绘制各种类型的图纸，如建筑平面图、立面图、剖面图等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绘图板可以固定在桌面上，也可以悬挂在墙上，方便使用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绘图仪器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82580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808242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63030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747934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411401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93622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436645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747934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98228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68037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0" name="正文"/>
          <p:cNvSpPr txBox="1"/>
          <p:nvPr>
            <p:custDataLst>
              <p:tags r:id="rId12"/>
            </p:custDataLst>
          </p:nvPr>
        </p:nvSpPr>
        <p:spPr>
          <a:xfrm>
            <a:off x="2029749" y="184913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绘图笔：用于绘制线条和图形，有多种类型和尺寸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13"/>
            </p:custDataLst>
          </p:nvPr>
        </p:nvSpPr>
        <p:spPr>
          <a:xfrm>
            <a:off x="3887736" y="2488767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绘图圆规：用于绘制圆形和弧线，有多种类型和尺寸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14"/>
            </p:custDataLst>
          </p:nvPr>
        </p:nvSpPr>
        <p:spPr>
          <a:xfrm>
            <a:off x="5755470" y="146656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绘图橡皮：用于擦除错误线条和图形，有多种类型和尺寸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15"/>
            </p:custDataLst>
          </p:nvPr>
        </p:nvSpPr>
        <p:spPr>
          <a:xfrm>
            <a:off x="7618941" y="230784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绘图胶带：用于固定图纸和工具，有多种类型和尺寸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16"/>
            </p:custDataLst>
          </p:nvPr>
        </p:nvSpPr>
        <p:spPr>
          <a:xfrm>
            <a:off x="9476928" y="1635920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绘图钉：用于固定图纸和工具，有多种类型和尺寸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正文"/>
          <p:cNvSpPr txBox="1"/>
          <p:nvPr>
            <p:custDataLst>
              <p:tags r:id="rId17"/>
            </p:custDataLst>
          </p:nvPr>
        </p:nvSpPr>
        <p:spPr>
          <a:xfrm>
            <a:off x="1095272" y="4196288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绘图板：用于绘制图纸，可固定图纸和工具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正文"/>
          <p:cNvSpPr txBox="1"/>
          <p:nvPr>
            <p:custDataLst>
              <p:tags r:id="rId18"/>
            </p:custDataLst>
          </p:nvPr>
        </p:nvSpPr>
        <p:spPr>
          <a:xfrm>
            <a:off x="2964834" y="505949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绘图尺：用于测量和绘制直线、角度等，有多种类型和尺寸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正文"/>
          <p:cNvSpPr txBox="1"/>
          <p:nvPr>
            <p:custDataLst>
              <p:tags r:id="rId19"/>
            </p:custDataLst>
          </p:nvPr>
        </p:nvSpPr>
        <p:spPr>
          <a:xfrm>
            <a:off x="4825258" y="4559357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绘图模板：用于绘制标准图形和符号，有多种类型和尺寸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20"/>
            </p:custDataLst>
          </p:nvPr>
        </p:nvSpPr>
        <p:spPr>
          <a:xfrm>
            <a:off x="6703349" y="5389664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绘图墨水：用于绘制线条和图形，有多种类型和颜色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正文"/>
          <p:cNvSpPr txBox="1"/>
          <p:nvPr>
            <p:custDataLst>
              <p:tags r:id="rId21"/>
            </p:custDataLst>
          </p:nvPr>
        </p:nvSpPr>
        <p:spPr>
          <a:xfrm>
            <a:off x="8557072" y="437721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绘图剪刀：用于剪切图纸和工具，有多种类型和尺寸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50980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70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4" name="椭圆 22"/>
          <p:cNvSpPr/>
          <p:nvPr>
            <p:custDataLst>
              <p:tags r:id="rId25"/>
            </p:custDataLst>
          </p:nvPr>
        </p:nvSpPr>
        <p:spPr>
          <a:xfrm flipV="1">
            <a:off x="9356311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6" name="椭圆 20"/>
          <p:cNvSpPr/>
          <p:nvPr>
            <p:custDataLst>
              <p:tags r:id="rId26"/>
            </p:custDataLst>
          </p:nvPr>
        </p:nvSpPr>
        <p:spPr>
          <a:xfrm flipV="1">
            <a:off x="8418180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8" name="椭圆 13"/>
          <p:cNvSpPr/>
          <p:nvPr>
            <p:custDataLst>
              <p:tags r:id="rId27"/>
            </p:custDataLst>
          </p:nvPr>
        </p:nvSpPr>
        <p:spPr>
          <a:xfrm flipV="1">
            <a:off x="6554710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80" name="椭圆 14"/>
          <p:cNvSpPr/>
          <p:nvPr>
            <p:custDataLst>
              <p:tags r:id="rId28"/>
            </p:custDataLst>
          </p:nvPr>
        </p:nvSpPr>
        <p:spPr>
          <a:xfrm flipV="1">
            <a:off x="5624498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82" name="椭圆 15"/>
          <p:cNvSpPr/>
          <p:nvPr>
            <p:custDataLst>
              <p:tags r:id="rId29"/>
            </p:custDataLst>
          </p:nvPr>
        </p:nvSpPr>
        <p:spPr>
          <a:xfrm flipV="1">
            <a:off x="4686975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84" name="椭圆 17"/>
          <p:cNvSpPr/>
          <p:nvPr>
            <p:custDataLst>
              <p:tags r:id="rId30"/>
            </p:custDataLst>
          </p:nvPr>
        </p:nvSpPr>
        <p:spPr>
          <a:xfrm flipV="1">
            <a:off x="3764073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86" name="椭圆 18"/>
          <p:cNvSpPr/>
          <p:nvPr>
            <p:custDataLst>
              <p:tags r:id="rId31"/>
            </p:custDataLst>
          </p:nvPr>
        </p:nvSpPr>
        <p:spPr>
          <a:xfrm flipV="1">
            <a:off x="2828988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88" name="椭圆 19"/>
          <p:cNvSpPr/>
          <p:nvPr>
            <p:custDataLst>
              <p:tags r:id="rId32"/>
            </p:custDataLst>
          </p:nvPr>
        </p:nvSpPr>
        <p:spPr>
          <a:xfrm flipV="1">
            <a:off x="1894512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绘图工具</a:t>
            </a:r>
            <a:endParaRPr lang="zh-CN" altLang="en-US"/>
          </a:p>
        </p:txBody>
      </p:sp>
      <p:sp>
        <p:nvSpPr>
          <p:cNvPr id="1049026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铅笔：用于草图和初步设计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绘图纸：用于绘制图纸和保存设计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29"/>
            </p:custDataLst>
          </p:nvPr>
        </p:nvSpPr>
        <p:spPr>
          <a:xfrm>
            <a:off x="8155389" y="272341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绘图板：用于固定图纸和绘图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30"/>
            </p:custDataLst>
          </p:nvPr>
        </p:nvSpPr>
        <p:spPr>
          <a:xfrm>
            <a:off x="1967825" y="272341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尺子：用于测量和绘制直线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31"/>
            </p:custDataLst>
          </p:nvPr>
        </p:nvSpPr>
        <p:spPr>
          <a:xfrm>
            <a:off x="643495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橡皮擦：用于修改和擦除错误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32"/>
            </p:custDataLst>
          </p:nvPr>
        </p:nvSpPr>
        <p:spPr>
          <a:xfrm>
            <a:off x="3688263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圆规：用于绘制圆形和弧线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纸张和比例尺</a:t>
            </a:r>
            <a:endParaRPr lang="zh-CN" altLang="en-US"/>
          </a:p>
        </p:txBody>
      </p:sp>
      <p:sp>
        <p:nvSpPr>
          <p:cNvPr id="104911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纸张：常用的有A4、A3、A2等尺寸，用于绘制图纸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比例尺：用于表示图纸上尺寸与实际尺寸的比例关系，如1:100、1:50等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比例尺的选择：根据图纸的用途和尺寸选择合适的比例尺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比例尺的标注：在图纸上清晰地标注比例尺，以便于阅读和理解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建筑制图仪器的使用方法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圆规和分规</a:t>
            </a:r>
            <a:endParaRPr lang="zh-CN" altLang="en-US"/>
          </a:p>
        </p:txBody>
      </p:sp>
      <p:sp>
        <p:nvSpPr>
          <p:cNvPr id="104921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使用方法：根据需要选择合适的圆规和分规，按照说明书进行操作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注意事项：使用时要小心，避免划伤手或损坏仪器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圆规：用于绘制圆形、弧形等图形，分为固定式和可调式两种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分规：用于测量和绘制角度，分为固定式和可调式两种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铅笔和炭笔</a:t>
            </a:r>
            <a:endParaRPr lang="zh-CN" altLang="en-US"/>
          </a:p>
        </p:txBody>
      </p:sp>
      <p:sp>
        <p:nvSpPr>
          <p:cNvPr id="104927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铅笔：用于绘制草图、底图和标注尺寸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炭笔：用于绘制底图和标注尺寸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使用方法：铅笔和炭笔都需要保持笔尖的锐利，避免划伤图纸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注意事项：铅笔和炭笔在使用过程中要注意保持图纸的清洁，避免沾染污渍和灰尘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针管笔</a:t>
            </a:r>
            <a:endParaRPr lang="zh-CN" altLang="en-US"/>
          </a:p>
        </p:txBody>
      </p:sp>
      <p:sp>
        <p:nvSpPr>
          <p:cNvPr id="10493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针管笔是一种用于绘制精细线条的绘图工具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针管笔的笔尖细长，可以画出非常细的线条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6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针管笔的墨水通常为水性或油性，可以根据需要选择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8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使用针管笔时，要注意保持笔尖的清洁，避免堵塞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马克笔</a:t>
            </a:r>
            <a:endParaRPr lang="zh-CN" altLang="en-US"/>
          </a:p>
        </p:txBody>
      </p:sp>
      <p:sp>
        <p:nvSpPr>
          <p:cNvPr id="104939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特点：颜色丰富，线条流畅，适合绘制建筑图纸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9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使用方法：选择合适的颜色，按照图纸要求进行绘制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0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注意事项：保持笔尖清洁，避免墨水堵塞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1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保养方法：定期清洗笔尖，保持笔尖的流畅性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建筑制图用品的选用</a:t>
            </a:r>
            <a:endParaRPr lang="zh-CN" altLang="en-US"/>
          </a:p>
        </p:txBody>
      </p:sp>
      <p:sp>
        <p:nvSpPr>
          <p:cNvPr id="10494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墨水</a:t>
            </a:r>
            <a:endParaRPr lang="zh-CN" altLang="en-US"/>
          </a:p>
        </p:txBody>
      </p:sp>
      <p:sp>
        <p:nvSpPr>
          <p:cNvPr id="10494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6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墨水类型：水性墨水、油性墨水、中性墨水等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墨水颜色：黑色、蓝色、红色、绿色等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8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墨水质量：墨水的浓度、流动性、耐久性等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0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墨水选择：根据图纸类型、使用环境、个人习惯等因素选择合适的墨水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https://d.book118.com/036110155152010031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建筑制图与识图课件——第一章_制图工具、仪器及用品</vt:lpstr>
      <vt:lpstr>目录</vt:lpstr>
      <vt:lpstr>建筑制图工具的种类</vt:lpstr>
      <vt:lpstr>绘图板</vt:lpstr>
      <vt:lpstr>绘图仪器</vt:lpstr>
      <vt:lpstr>绘图工具</vt:lpstr>
      <vt:lpstr>纸张和比例尺</vt:lpstr>
      <vt:lpstr>建筑制图仪器的使用方法</vt:lpstr>
      <vt:lpstr>圆规和分规</vt:lpstr>
      <vt:lpstr>铅笔和炭笔</vt:lpstr>
      <vt:lpstr>针管笔</vt:lpstr>
      <vt:lpstr>马克笔</vt:lpstr>
      <vt:lpstr>建筑制图用品的选用</vt:lpstr>
      <vt:lpstr>墨水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2024-08-30T08:37:33.248</cp:lastPrinted>
  <dcterms:created xsi:type="dcterms:W3CDTF">2024-08-30T00:37:33Z</dcterms:created>
  <dcterms:modified xsi:type="dcterms:W3CDTF">2024-08-30T00:37:35Z</dcterms:modified>
</cp:coreProperties>
</file>