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F96BDA-3F55-4B6E-B82F-21B2D0A4F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64E4B-B97D-4DA7-911B-9FAE289D0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C96B41-C91D-4927-AA96-B785DAEA3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43F0D5-3581-4215-81FF-A71333637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3FFAD6-3517-4B56-B8D4-D3A8243498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F8EA44-46D5-43EB-BCA3-DF2195EDEE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336172-B768-4AC1-9656-9332437B95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76533C-4A2A-4626-9E95-AD552BF00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2FD10-81EE-4F9A-9D87-8344AAABA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FAAD6-E9D5-4BF6-BA50-111496527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4D9C7-EEB2-46E2-8B7E-41B50B0D2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151100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评人员的资格认证-海南建设职业技能鉴定站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评人员资格认证制度</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评人员培训与考核</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评人员资格认证管理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评人员队伍建设与激励</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评人员资格认证在海南建设行业的应用与推广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推动职业技能提升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通过对建设行业从业人员进行职业技能鉴定，推动行业技能水平的提升，提高工程质量和安全水平。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促进就业和职业发展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为劳动者提供职业技能认证服务，帮助其获得更好的就业机会和职业发展空间。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服务海南自贸港建设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为海南自贸港建设提供高素质的技能人才支持，促进区域经济社会发展。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38000"/>
          </a:blip>
          <a:stretch>
            <a:fillRect/>
          </a:stretch>
        </p:blipFill>
        <p:spPr>
          <a:xfrm>
            <a:off x="0" y="0"/>
            <a:ext cx="12192000" cy="6858000"/>
          </a:xfrm>
          <a:prstGeom prst="rect">
            <a:avLst/>
          </a:prstGeom>
        </p:spPr>
      </p:pic>
      <p:grpSp>
        <p:nvGrpSpPr>
          <p:cNvPr id="3" name="Group 3"/>
          <p:cNvGrpSpPr/>
          <p:nvPr/>
        </p:nvGrpSpPr>
        <p:grpSpPr>
          <a:xfrm>
            <a:off x="6354794" y="1266825"/>
            <a:ext cx="333375" cy="333375"/>
            <a:chOff x="6354794" y="1266825"/>
            <a:chExt cx="333375" cy="333375"/>
          </a:xfrm>
        </p:grpSpPr>
        <p:sp>
          <p:nvSpPr>
            <p:cNvPr id="4" name="AutoShape 4"/>
            <p:cNvSpPr/>
            <p:nvPr/>
          </p:nvSpPr>
          <p:spPr>
            <a:xfrm>
              <a:off x="6354794" y="1266825"/>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grpSp>
      <p:grpSp>
        <p:nvGrpSpPr>
          <p:cNvPr id="5" name="Group 5"/>
          <p:cNvGrpSpPr/>
          <p:nvPr/>
        </p:nvGrpSpPr>
        <p:grpSpPr>
          <a:xfrm>
            <a:off x="5802344" y="2579656"/>
            <a:ext cx="333375" cy="333375"/>
            <a:chOff x="5802344" y="2579656"/>
            <a:chExt cx="333375" cy="333375"/>
          </a:xfrm>
        </p:grpSpPr>
        <p:sp>
          <p:nvSpPr>
            <p:cNvPr id="6" name="AutoShape 6"/>
            <p:cNvSpPr/>
            <p:nvPr/>
          </p:nvSpPr>
          <p:spPr>
            <a:xfrm>
              <a:off x="5802344" y="2579656"/>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7" name="Group 7"/>
          <p:cNvGrpSpPr/>
          <p:nvPr/>
        </p:nvGrpSpPr>
        <p:grpSpPr>
          <a:xfrm>
            <a:off x="5480018" y="3830669"/>
            <a:ext cx="333375" cy="333375"/>
            <a:chOff x="5480018" y="3830669"/>
            <a:chExt cx="333375" cy="333375"/>
          </a:xfrm>
        </p:grpSpPr>
        <p:sp>
          <p:nvSpPr>
            <p:cNvPr id="8" name="AutoShape 8"/>
            <p:cNvSpPr/>
            <p:nvPr/>
          </p:nvSpPr>
          <p:spPr>
            <a:xfrm>
              <a:off x="5480018" y="383066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9" name="Group 9"/>
          <p:cNvGrpSpPr/>
          <p:nvPr/>
        </p:nvGrpSpPr>
        <p:grpSpPr>
          <a:xfrm>
            <a:off x="3711607" y="5068919"/>
            <a:ext cx="333375" cy="333375"/>
            <a:chOff x="3711607" y="5068919"/>
            <a:chExt cx="333375" cy="333375"/>
          </a:xfrm>
        </p:grpSpPr>
        <p:sp>
          <p:nvSpPr>
            <p:cNvPr id="10" name="AutoShape 10"/>
            <p:cNvSpPr/>
            <p:nvPr/>
          </p:nvSpPr>
          <p:spPr>
            <a:xfrm>
              <a:off x="3711607" y="506891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鉴定站简介</a:t>
              </a:r>
            </a:p>
          </p:txBody>
        </p:sp>
      </p:grpSp>
      <p:grpSp>
        <p:nvGrpSpPr>
          <p:cNvPr id="33" name="Group 33"/>
          <p:cNvGrpSpPr/>
          <p:nvPr/>
        </p:nvGrpSpPr>
        <p:grpSpPr>
          <a:xfrm>
            <a:off x="1094842" y="1166774"/>
            <a:ext cx="3394996" cy="490334"/>
            <a:chOff x="1094842" y="1166774"/>
            <a:chExt cx="3394996" cy="490334"/>
          </a:xfrm>
        </p:grpSpPr>
        <p:sp>
          <p:nvSpPr>
            <p:cNvPr id="34" name="TextBox 34"/>
            <p:cNvSpPr txBox="1"/>
            <p:nvPr/>
          </p:nvSpPr>
          <p:spPr>
            <a:xfrm>
              <a:off x="1094842" y="116677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鉴定站名称</a:t>
              </a:r>
            </a:p>
          </p:txBody>
        </p:sp>
      </p:grpSp>
      <p:grpSp>
        <p:nvGrpSpPr>
          <p:cNvPr id="35" name="Group 35"/>
          <p:cNvGrpSpPr/>
          <p:nvPr/>
        </p:nvGrpSpPr>
        <p:grpSpPr>
          <a:xfrm>
            <a:off x="1326671" y="1519335"/>
            <a:ext cx="2931336" cy="1654845"/>
            <a:chOff x="1326671" y="1519335"/>
            <a:chExt cx="2931336" cy="1654845"/>
          </a:xfrm>
        </p:grpSpPr>
        <p:sp>
          <p:nvSpPr>
            <p:cNvPr id="36" name="TextBox 36"/>
            <p:cNvSpPr txBox="1"/>
            <p:nvPr/>
          </p:nvSpPr>
          <p:spPr>
            <a:xfrm>
              <a:off x="1326671" y="151933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海南建设职业技能鉴定站</a:t>
              </a:r>
            </a:p>
          </p:txBody>
        </p:sp>
      </p:grpSp>
      <p:grpSp>
        <p:nvGrpSpPr>
          <p:cNvPr id="37" name="Group 37"/>
          <p:cNvGrpSpPr/>
          <p:nvPr/>
        </p:nvGrpSpPr>
        <p:grpSpPr>
          <a:xfrm>
            <a:off x="6710363" y="827762"/>
            <a:ext cx="2987778" cy="490334"/>
            <a:chOff x="6710363" y="827762"/>
            <a:chExt cx="2987778" cy="490334"/>
          </a:xfrm>
        </p:grpSpPr>
        <p:sp>
          <p:nvSpPr>
            <p:cNvPr id="38" name="TextBox 38"/>
            <p:cNvSpPr txBox="1"/>
            <p:nvPr/>
          </p:nvSpPr>
          <p:spPr>
            <a:xfrm>
              <a:off x="6710363" y="827762"/>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鉴定等级</a:t>
              </a:r>
            </a:p>
          </p:txBody>
        </p:sp>
      </p:grpSp>
      <p:grpSp>
        <p:nvGrpSpPr>
          <p:cNvPr id="39" name="Group 39"/>
          <p:cNvGrpSpPr/>
          <p:nvPr/>
        </p:nvGrpSpPr>
        <p:grpSpPr>
          <a:xfrm>
            <a:off x="6710363" y="1236519"/>
            <a:ext cx="5449408" cy="802744"/>
            <a:chOff x="6710363" y="1236519"/>
            <a:chExt cx="5449408" cy="802744"/>
          </a:xfrm>
        </p:grpSpPr>
        <p:sp>
          <p:nvSpPr>
            <p:cNvPr id="40" name="TextBox 40"/>
            <p:cNvSpPr txBox="1"/>
            <p:nvPr/>
          </p:nvSpPr>
          <p:spPr>
            <a:xfrm>
              <a:off x="6710363" y="1236519"/>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初级、中级、高级</a:t>
              </a:r>
            </a:p>
          </p:txBody>
        </p:sp>
      </p:grpSp>
      <p:grpSp>
        <p:nvGrpSpPr>
          <p:cNvPr id="41" name="Group 41"/>
          <p:cNvGrpSpPr/>
          <p:nvPr/>
        </p:nvGrpSpPr>
        <p:grpSpPr>
          <a:xfrm>
            <a:off x="6253493" y="2140593"/>
            <a:ext cx="2987778" cy="490334"/>
            <a:chOff x="6253493" y="2140593"/>
            <a:chExt cx="2987778" cy="490334"/>
          </a:xfrm>
        </p:grpSpPr>
        <p:sp>
          <p:nvSpPr>
            <p:cNvPr id="42" name="TextBox 42"/>
            <p:cNvSpPr txBox="1"/>
            <p:nvPr/>
          </p:nvSpPr>
          <p:spPr>
            <a:xfrm>
              <a:off x="6253493" y="214059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鉴定工种</a:t>
              </a:r>
            </a:p>
          </p:txBody>
        </p:sp>
      </p:grpSp>
      <p:grpSp>
        <p:nvGrpSpPr>
          <p:cNvPr id="43" name="Group 43"/>
          <p:cNvGrpSpPr/>
          <p:nvPr/>
        </p:nvGrpSpPr>
        <p:grpSpPr>
          <a:xfrm>
            <a:off x="6253493" y="2549350"/>
            <a:ext cx="5449408" cy="802744"/>
            <a:chOff x="6253493" y="2549350"/>
            <a:chExt cx="5449408" cy="802744"/>
          </a:xfrm>
        </p:grpSpPr>
        <p:sp>
          <p:nvSpPr>
            <p:cNvPr id="44" name="TextBox 44"/>
            <p:cNvSpPr txBox="1"/>
            <p:nvPr/>
          </p:nvSpPr>
          <p:spPr>
            <a:xfrm>
              <a:off x="6253493" y="2549350"/>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涵盖建设行业多个工种，如电工、焊工、砌筑工等</a:t>
              </a:r>
            </a:p>
          </p:txBody>
        </p:sp>
      </p:grpSp>
      <p:grpSp>
        <p:nvGrpSpPr>
          <p:cNvPr id="45" name="Group 45"/>
          <p:cNvGrpSpPr/>
          <p:nvPr/>
        </p:nvGrpSpPr>
        <p:grpSpPr>
          <a:xfrm>
            <a:off x="5918277" y="3430588"/>
            <a:ext cx="2987778" cy="490334"/>
            <a:chOff x="5918277" y="3430588"/>
            <a:chExt cx="2987778" cy="490334"/>
          </a:xfrm>
        </p:grpSpPr>
        <p:sp>
          <p:nvSpPr>
            <p:cNvPr id="46" name="TextBox 46"/>
            <p:cNvSpPr txBox="1"/>
            <p:nvPr/>
          </p:nvSpPr>
          <p:spPr>
            <a:xfrm>
              <a:off x="5918277" y="3430588"/>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鉴定方式</a:t>
              </a:r>
            </a:p>
          </p:txBody>
        </p:sp>
      </p:grpSp>
      <p:grpSp>
        <p:nvGrpSpPr>
          <p:cNvPr id="47" name="Group 47"/>
          <p:cNvGrpSpPr/>
          <p:nvPr/>
        </p:nvGrpSpPr>
        <p:grpSpPr>
          <a:xfrm>
            <a:off x="5918277" y="3839345"/>
            <a:ext cx="5449408" cy="802744"/>
            <a:chOff x="5918277" y="3839345"/>
            <a:chExt cx="5449408" cy="802744"/>
          </a:xfrm>
        </p:grpSpPr>
        <p:sp>
          <p:nvSpPr>
            <p:cNvPr id="48" name="TextBox 48"/>
            <p:cNvSpPr txBox="1"/>
            <p:nvPr/>
          </p:nvSpPr>
          <p:spPr>
            <a:xfrm>
              <a:off x="5918277" y="3839345"/>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采用理论考试和实际操作考核相结合的方式</a:t>
              </a:r>
            </a:p>
          </p:txBody>
        </p:sp>
      </p:grpSp>
      <p:grpSp>
        <p:nvGrpSpPr>
          <p:cNvPr id="49" name="Group 49"/>
          <p:cNvGrpSpPr/>
          <p:nvPr/>
        </p:nvGrpSpPr>
        <p:grpSpPr>
          <a:xfrm>
            <a:off x="4380227" y="4629856"/>
            <a:ext cx="2987778" cy="490334"/>
            <a:chOff x="4380227" y="4629856"/>
            <a:chExt cx="2987778" cy="490334"/>
          </a:xfrm>
        </p:grpSpPr>
        <p:sp>
          <p:nvSpPr>
            <p:cNvPr id="50" name="TextBox 50"/>
            <p:cNvSpPr txBox="1"/>
            <p:nvPr/>
          </p:nvSpPr>
          <p:spPr>
            <a:xfrm>
              <a:off x="4380227" y="4629856"/>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鉴定证书</a:t>
              </a:r>
            </a:p>
          </p:txBody>
        </p:sp>
      </p:grpSp>
      <p:grpSp>
        <p:nvGrpSpPr>
          <p:cNvPr id="51" name="Group 51"/>
          <p:cNvGrpSpPr/>
          <p:nvPr/>
        </p:nvGrpSpPr>
        <p:grpSpPr>
          <a:xfrm>
            <a:off x="4380227" y="5038613"/>
            <a:ext cx="5449408" cy="802744"/>
            <a:chOff x="4380227" y="5038613"/>
            <a:chExt cx="5449408" cy="802744"/>
          </a:xfrm>
        </p:grpSpPr>
        <p:sp>
          <p:nvSpPr>
            <p:cNvPr id="52" name="TextBox 52"/>
            <p:cNvSpPr txBox="1"/>
            <p:nvPr/>
          </p:nvSpPr>
          <p:spPr>
            <a:xfrm>
              <a:off x="4380227" y="5038613"/>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经鉴定合格者，颁发国家职业资格证书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评人员资格认证制度</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该制度旨在提高建设行业从业人员的技能水平和职业素质，推动行业规范化和高质量发展。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海南建设职业技能鉴定站是负责实施该制度的机构之一，为海南省内的建设行业从业人员提供职业技能鉴定服务。</a:t>
            </a:r>
          </a:p>
        </p:txBody>
      </p:sp>
      <p:pic>
        <p:nvPicPr>
          <p:cNvPr id="7" name="Picture 7"/>
          <p:cNvPicPr>
            <a:picLocks noChangeAspect="1"/>
          </p:cNvPicPr>
          <p:nvPr/>
        </p:nvPicPr>
        <p:blipFill>
          <a:blip r:embed="rId2"/>
          <a:srcRect l="9121" r="912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182" r="1018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836" r="5836"/>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评人员资格认证制度是对从事建设行业相关职业的人员进行职业技能水平评价和认证的制度。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评人员资格认证制度分为初级、中级和高级三个等级，每个等级对应不同的职业技能标准和要求。</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中级认证要求从业人员在初级认证的基础上，具备更高的职业技能水平和解决问题的能力，能够独立完成较复杂的工作任务。</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认证等级与标准</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初级认证要求从业人员掌握基本的职业技能和理论知识，能够独立完成一般性工作任务。</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高级认证要求从业人员在中级认证的基础上，具备深厚的职业技能和理论知识，能够解决高难度问题和进行创新性工作。</a:t>
            </a:r>
            <a:endParaRPr lang="en-US" sz="1100"/>
          </a:p>
        </p:txBody>
      </p:sp>
      <p:pic>
        <p:nvPicPr>
          <p:cNvPr id="30" name="Picture 30"/>
          <p:cNvPicPr>
            <a:picLocks noChangeAspect="1"/>
          </p:cNvPicPr>
          <p:nvPr/>
        </p:nvPicPr>
        <p:blipFill>
          <a:blip r:embed="rId2"/>
          <a:srcRect l="15333" r="15333"/>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认证流程</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申请认证</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从业人员向海南建设职业技能鉴定站提交申请，并提供相关证明材料。</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认证结果</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根据考试结果和申请人的综合表现，鉴定站给出相应的认证等级和证书。</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资格审查</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鉴定站对申请人的资格进行审查，包括学历、工作经验、培训经历等方面。</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技能鉴定</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通过资格审查的申请人参加相应的技能鉴定考试，考试内容包括理论知识和实际操作两部分。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评人员培训与考核</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培训内容与方式</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包括职业技能理论、实践操作技能、安全知识等，确保评人员全面掌握所需的专业知识和实践技能。</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培训内容</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采用线上和线下相结合的方式，包括课堂教学、案例分析、模拟演练等，以提高培训效果和质量。</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培训方式</a:t>
              </a:r>
            </a:p>
          </p:txBody>
        </p:sp>
      </p:grpSp>
      <p:pic>
        <p:nvPicPr>
          <p:cNvPr id="34" name="Picture 34"/>
          <p:cNvPicPr>
            <a:picLocks noChangeAspect="1"/>
          </p:cNvPicPr>
          <p:nvPr/>
        </p:nvPicPr>
        <p:blipFill>
          <a:blip r:embed="rId3"/>
          <a:srcRect l="15459" r="1545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6625" r="16625"/>
          <a:stretch>
            <a:fillRect/>
          </a:stretch>
        </p:blipFill>
        <p:spPr>
          <a:xfrm>
            <a:off x="293665" y="3514624"/>
            <a:ext cx="2857500" cy="2857500"/>
          </a:xfrm>
          <a:prstGeom prst="ellipse">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考核方式与标准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考核方式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采用理论考试和实际操作考核相结合的方式，确保评人员具备相应的理论水平和实际操作能力。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考核标准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根据职业技能标准和行业要求，制定严格的考核标准，确保评人员的专业素质和技能水平符合要求。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制定详细的培训计划，合理安排培训时间和地点，确保培训工作的顺利进行。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培训实施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组织专业的考核团队，对评人员进行公正、客观、全面的考核，确保考核结果的真实性和有效性。同时，建立完善的考核机制，对考核不合格的人员进行补考或重新培训，确保评人员的整体素质和技能水平符合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考核实施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培训与考核实施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https://d.book118.com/036115110014010045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2024-09-13T17:51:34.285</cp:lastPrinted>
  <dcterms:created xsi:type="dcterms:W3CDTF">2024-09-13T09:51:34Z</dcterms:created>
  <dcterms:modified xsi:type="dcterms:W3CDTF">2024-09-13T09:51:36Z</dcterms:modified>
</cp:coreProperties>
</file>