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23578A2-F426-4EF7-9735-5A9986BA838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 name="PlaceHolder 1"/>
          <p:cNvSpPr>
            <a:spLocks noGrp="1"/>
          </p:cNvSpPr>
          <p:nvPr>
            <p:ph type="sldImg"/>
          </p:nvPr>
        </p:nvSpPr>
        <p:spPr>
          <a:xfrm>
            <a:off x="685800" y="1143000"/>
            <a:ext cx="5486040" cy="3085920"/>
          </a:xfrm>
          <a:prstGeom prst="rect">
            <a:avLst/>
          </a:prstGeom>
          <a:ln w="0">
            <a:noFill/>
          </a:ln>
        </p:spPr>
      </p:sp>
      <p:sp>
        <p:nvSpPr>
          <p:cNvPr id="58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6" name="PlaceHolder 1"/>
          <p:cNvSpPr>
            <a:spLocks noGrp="1"/>
          </p:cNvSpPr>
          <p:nvPr>
            <p:ph type="sldImg"/>
          </p:nvPr>
        </p:nvSpPr>
        <p:spPr>
          <a:xfrm>
            <a:off x="685800" y="1143000"/>
            <a:ext cx="5486040" cy="3085920"/>
          </a:xfrm>
          <a:prstGeom prst="rect">
            <a:avLst/>
          </a:prstGeom>
          <a:ln w="0">
            <a:noFill/>
          </a:ln>
        </p:spPr>
      </p:sp>
      <p:sp>
        <p:nvSpPr>
          <p:cNvPr id="58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9" name="PlaceHolder 1"/>
          <p:cNvSpPr>
            <a:spLocks noGrp="1"/>
          </p:cNvSpPr>
          <p:nvPr>
            <p:ph type="sldImg"/>
          </p:nvPr>
        </p:nvSpPr>
        <p:spPr>
          <a:xfrm>
            <a:off x="685800" y="1143000"/>
            <a:ext cx="5486040" cy="3085920"/>
          </a:xfrm>
          <a:prstGeom prst="rect">
            <a:avLst/>
          </a:prstGeom>
          <a:ln w="0">
            <a:noFill/>
          </a:ln>
        </p:spPr>
      </p:sp>
      <p:sp>
        <p:nvSpPr>
          <p:cNvPr id="59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2" name="PlaceHolder 1"/>
          <p:cNvSpPr>
            <a:spLocks noGrp="1"/>
          </p:cNvSpPr>
          <p:nvPr>
            <p:ph type="sldImg"/>
          </p:nvPr>
        </p:nvSpPr>
        <p:spPr>
          <a:xfrm>
            <a:off x="685800" y="1143000"/>
            <a:ext cx="5486040" cy="3085920"/>
          </a:xfrm>
          <a:prstGeom prst="rect">
            <a:avLst/>
          </a:prstGeom>
          <a:ln w="0">
            <a:noFill/>
          </a:ln>
        </p:spPr>
      </p:sp>
      <p:sp>
        <p:nvSpPr>
          <p:cNvPr id="59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5" name="PlaceHolder 1"/>
          <p:cNvSpPr>
            <a:spLocks noGrp="1"/>
          </p:cNvSpPr>
          <p:nvPr>
            <p:ph type="sldImg"/>
          </p:nvPr>
        </p:nvSpPr>
        <p:spPr>
          <a:xfrm>
            <a:off x="685800" y="1143000"/>
            <a:ext cx="5486040" cy="3085920"/>
          </a:xfrm>
          <a:prstGeom prst="rect">
            <a:avLst/>
          </a:prstGeom>
          <a:ln w="0">
            <a:noFill/>
          </a:ln>
        </p:spPr>
      </p:sp>
      <p:sp>
        <p:nvSpPr>
          <p:cNvPr id="59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3D23DB-82C1-4510-B1EC-6A078397E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BAD34-1DE8-4F55-9188-2D4640823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6557C-B759-44B5-A52E-488A833B8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811C03-1909-4F91-AAE7-B09AC6055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623F07-D63C-4EA8-952A-0EE860D441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D92A89-01B3-4C46-8086-2531D6BF3C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425FBC-A6CE-442C-A858-8247D4009B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A1D55C-E8F9-4A0A-831C-204E0546BA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4667F7-ACC1-4DA7-954A-60BF1047C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3F196B-2106-4C88-8712-F86749A1E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D8F4B8-7992-4A80-8CE9-F1A879995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1ED36F1-185B-4657-81BA-AEA61300B6B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427AD49-1DD3-4FCB-9CE1-166EE3630E2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44114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中医疾病护理查房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中医疾病护理查房实施</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中医疾病护理查房的实际应用</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中医疾病护理查房的效果评估</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中医疾病护理查房的挑战与对策</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中医疾病护理查房简介</a:t>
            </a:r>
            <a:endParaRPr lang="en-US" sz="3000" b="0" strike="noStrike" spc="-1">
              <a:solidFill>
                <a:schemeClr val="dk1"/>
              </a:solidFill>
              <a:latin typeface="Arial"/>
            </a:endParaRPr>
          </a:p>
        </p:txBody>
      </p:sp>
      <p:sp>
        <p:nvSpPr>
          <p:cNvPr id="94"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中医疾病护理查房是指医护人员根据中医理论和诊疗要点进行患者查房，并进行针对性的护理措施。这一实践有助于提高患者的治疗效果，加快康复进程，提高医疗质量。</a:t>
            </a:r>
            <a:endParaRPr lang="en-US" sz="1800" b="0" strike="noStrike" spc="-1">
              <a:solidFill>
                <a:srgbClr val="000000"/>
              </a:solidFill>
              <a:latin typeface="Arial"/>
            </a:endParaRPr>
          </a:p>
        </p:txBody>
      </p:sp>
      <p:grpSp>
        <p:nvGrpSpPr>
          <p:cNvPr id="95" name="Group 15"/>
          <p:cNvGrpSpPr/>
          <p:nvPr/>
        </p:nvGrpSpPr>
        <p:grpSpPr>
          <a:xfrm>
            <a:off x="435960" y="378720"/>
            <a:ext cx="515160" cy="439560"/>
            <a:chOff x="435960" y="378720"/>
            <a:chExt cx="515160" cy="439560"/>
          </a:xfrm>
        </p:grpSpPr>
        <p:sp>
          <p:nvSpPr>
            <p:cNvPr id="96"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7"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98"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99"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0"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1"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2"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3"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4"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5"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6"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7"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8"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9"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0"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1"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2"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3"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4"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5"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16"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9"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0" name="AutoShape 5"/>
          <p:cNvSpPr/>
          <p:nvPr/>
        </p:nvSpPr>
        <p:spPr>
          <a:xfrm rot="18900000" flipH="1" flipV="1">
            <a:off x="52747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22" name="AutoShape 9"/>
          <p:cNvSpPr/>
          <p:nvPr/>
        </p:nvSpPr>
        <p:spPr>
          <a:xfrm rot="18900000" flipH="1" flipV="1">
            <a:off x="149976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3"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24" name="AutoShape 13"/>
          <p:cNvSpPr/>
          <p:nvPr/>
        </p:nvSpPr>
        <p:spPr>
          <a:xfrm rot="18900000" flipH="1" flipV="1">
            <a:off x="9040320" y="1333440"/>
            <a:ext cx="1641960" cy="1641960"/>
          </a:xfrm>
          <a:prstGeom prst="teardrop">
            <a:avLst>
              <a:gd name="adj" fmla="val 100000"/>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5"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26"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7"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8"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9"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查房操作步骤</a:t>
            </a:r>
            <a:endParaRPr lang="en-US" sz="2000" b="0" strike="noStrike" spc="-1">
              <a:solidFill>
                <a:srgbClr val="000000"/>
              </a:solidFill>
              <a:latin typeface="Arial"/>
            </a:endParaRPr>
          </a:p>
        </p:txBody>
      </p:sp>
      <p:sp>
        <p:nvSpPr>
          <p:cNvPr id="131"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观察患者病情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询问患者症状</a:t>
            </a:r>
            <a:endParaRPr lang="en-US" sz="1600" b="0" strike="noStrike" spc="-1">
              <a:solidFill>
                <a:srgbClr val="000000"/>
              </a:solidFill>
              <a:latin typeface="Arial"/>
            </a:endParaRPr>
          </a:p>
        </p:txBody>
      </p:sp>
      <p:sp>
        <p:nvSpPr>
          <p:cNvPr id="132"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查房后的记录与总结</a:t>
            </a:r>
            <a:endParaRPr lang="en-US" sz="2000" b="0" strike="noStrike" spc="-1">
              <a:solidFill>
                <a:srgbClr val="000000"/>
              </a:solidFill>
              <a:latin typeface="Arial"/>
            </a:endParaRPr>
          </a:p>
        </p:txBody>
      </p:sp>
      <p:sp>
        <p:nvSpPr>
          <p:cNvPr id="134"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记录医嘱</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总结护理措施</a:t>
            </a:r>
            <a:endParaRPr lang="en-US" sz="1600" b="0" strike="noStrike" spc="-1">
              <a:solidFill>
                <a:srgbClr val="000000"/>
              </a:solidFill>
              <a:latin typeface="Arial"/>
            </a:endParaRPr>
          </a:p>
        </p:txBody>
      </p:sp>
      <p:sp>
        <p:nvSpPr>
          <p:cNvPr id="135"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中医疾病护理查房的基本流程</a:t>
            </a:r>
            <a:endParaRPr lang="en-US" sz="3000" b="0" strike="noStrike" spc="-1">
              <a:solidFill>
                <a:schemeClr val="dk1"/>
              </a:solidFill>
              <a:latin typeface="Arial"/>
            </a:endParaRPr>
          </a:p>
        </p:txBody>
      </p:sp>
      <p:sp>
        <p:nvSpPr>
          <p:cNvPr id="137"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查房前准备工作</a:t>
            </a:r>
            <a:endParaRPr lang="en-US" sz="2000" b="0" strike="noStrike" spc="-1">
              <a:solidFill>
                <a:srgbClr val="000000"/>
              </a:solidFill>
              <a:latin typeface="Arial"/>
            </a:endParaRPr>
          </a:p>
        </p:txBody>
      </p:sp>
      <p:sp>
        <p:nvSpPr>
          <p:cNvPr id="139"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整理病历</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准备护理设备</a:t>
            </a:r>
            <a:endParaRPr lang="en-US" sz="1600" b="0" strike="noStrike" spc="-1">
              <a:solidFill>
                <a:srgbClr val="000000"/>
              </a:solidFill>
              <a:latin typeface="Arial"/>
            </a:endParaRPr>
          </a:p>
        </p:txBody>
      </p:sp>
      <p:grpSp>
        <p:nvGrpSpPr>
          <p:cNvPr id="140" name="Group 15"/>
          <p:cNvGrpSpPr/>
          <p:nvPr/>
        </p:nvGrpSpPr>
        <p:grpSpPr>
          <a:xfrm>
            <a:off x="435960" y="378720"/>
            <a:ext cx="515160" cy="439560"/>
            <a:chOff x="435960" y="378720"/>
            <a:chExt cx="515160" cy="439560"/>
          </a:xfrm>
        </p:grpSpPr>
        <p:sp>
          <p:nvSpPr>
            <p:cNvPr id="141"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1"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2"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3"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4"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5"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6"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7"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8"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9"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0"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1"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3"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4"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5"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6"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7"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8"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中医疾病护理查房的实践</a:t>
            </a:r>
            <a:endParaRPr lang="en-US" sz="3600" b="0" strike="noStrike" spc="-1">
              <a:solidFill>
                <a:srgbClr val="000000"/>
              </a:solidFill>
              <a:latin typeface="Arial"/>
            </a:endParaRPr>
          </a:p>
        </p:txBody>
      </p:sp>
      <p:sp>
        <p:nvSpPr>
          <p:cNvPr id="17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中医疾病护理查房是中医护理中的重要环节，协助医生了解患者病情，及时调整治疗方案。通过查房，可以全面了解患者的病情和治疗效果，为患者提供更全面的护理服务。</a:t>
            </a:r>
            <a:endParaRPr lang="en-US" sz="18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73" name="Group 15"/>
          <p:cNvGrpSpPr/>
          <p:nvPr/>
        </p:nvGrpSpPr>
        <p:grpSpPr>
          <a:xfrm>
            <a:off x="431640" y="396000"/>
            <a:ext cx="514800" cy="439200"/>
            <a:chOff x="431640" y="396000"/>
            <a:chExt cx="514800" cy="439200"/>
          </a:xfrm>
        </p:grpSpPr>
        <p:sp>
          <p:nvSpPr>
            <p:cNvPr id="174"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5"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6"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7"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8"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9"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0"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1"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2"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3"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4"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5"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6"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7"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8"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9"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0"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1"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2"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3"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9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96"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中医疾病护理查房实施</a:t>
            </a:r>
            <a:endParaRPr lang="en-US" sz="5200" b="0" strike="noStrike" spc="-1">
              <a:solidFill>
                <a:schemeClr val="dk1"/>
              </a:solidFill>
              <a:latin typeface="Arial"/>
            </a:endParaRPr>
          </a:p>
        </p:txBody>
      </p:sp>
      <p:sp>
        <p:nvSpPr>
          <p:cNvPr id="1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查房操作步骤</a:t>
            </a:r>
            <a:endParaRPr lang="en-US" sz="3000" b="0" strike="noStrike" spc="-1">
              <a:solidFill>
                <a:schemeClr val="dk1"/>
              </a:solidFill>
              <a:latin typeface="Arial"/>
            </a:endParaRPr>
          </a:p>
        </p:txBody>
      </p:sp>
      <p:grpSp>
        <p:nvGrpSpPr>
          <p:cNvPr id="199" name="Group 15"/>
          <p:cNvGrpSpPr/>
          <p:nvPr/>
        </p:nvGrpSpPr>
        <p:grpSpPr>
          <a:xfrm>
            <a:off x="435960" y="378720"/>
            <a:ext cx="515160" cy="439560"/>
            <a:chOff x="435960" y="378720"/>
            <a:chExt cx="515160" cy="439560"/>
          </a:xfrm>
        </p:grpSpPr>
        <p:sp>
          <p:nvSpPr>
            <p:cNvPr id="200"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1"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2"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3"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4"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5"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6"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7"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8"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9"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0"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1"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2"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3"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4"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5"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6"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7"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8"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9"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20" name="图片 63" descr="图片5"/>
          <p:cNvPicPr/>
          <p:nvPr/>
        </p:nvPicPr>
        <p:blipFill>
          <a:blip r:embed="rId2"/>
          <a:stretch>
            <a:fillRect/>
          </a:stretch>
        </p:blipFill>
        <p:spPr>
          <a:xfrm>
            <a:off x="680040" y="1315800"/>
            <a:ext cx="3584160" cy="981360"/>
          </a:xfrm>
          <a:prstGeom prst="rect">
            <a:avLst/>
          </a:prstGeom>
          <a:ln w="0">
            <a:solidFill>
              <a:srgbClr val="4874CB">
                <a:alpha val="88000"/>
              </a:srgbClr>
            </a:solidFill>
          </a:ln>
        </p:spPr>
      </p:pic>
      <p:pic>
        <p:nvPicPr>
          <p:cNvPr id="221" name="图片 64" descr="图片5"/>
          <p:cNvPicPr/>
          <p:nvPr/>
        </p:nvPicPr>
        <p:blipFill>
          <a:blip r:embed="rId2"/>
          <a:stretch>
            <a:fillRect/>
          </a:stretch>
        </p:blipFill>
        <p:spPr>
          <a:xfrm>
            <a:off x="4568760" y="1315800"/>
            <a:ext cx="3584160" cy="981360"/>
          </a:xfrm>
          <a:prstGeom prst="rect">
            <a:avLst/>
          </a:prstGeom>
          <a:ln w="0">
            <a:noFill/>
          </a:ln>
        </p:spPr>
      </p:pic>
      <p:pic>
        <p:nvPicPr>
          <p:cNvPr id="222" name="图片 65" descr="图片5"/>
          <p:cNvPicPr/>
          <p:nvPr/>
        </p:nvPicPr>
        <p:blipFill>
          <a:blip r:embed="rId2"/>
          <a:stretch>
            <a:fillRect/>
          </a:stretch>
        </p:blipFill>
        <p:spPr>
          <a:xfrm>
            <a:off x="680040" y="3907800"/>
            <a:ext cx="3584160" cy="981360"/>
          </a:xfrm>
          <a:prstGeom prst="rect">
            <a:avLst/>
          </a:prstGeom>
          <a:ln w="0">
            <a:noFill/>
          </a:ln>
        </p:spPr>
      </p:pic>
      <p:pic>
        <p:nvPicPr>
          <p:cNvPr id="223" name="图片 66" descr="图片5"/>
          <p:cNvPicPr/>
          <p:nvPr/>
        </p:nvPicPr>
        <p:blipFill>
          <a:blip r:embed="rId2"/>
          <a:stretch>
            <a:fillRect/>
          </a:stretch>
        </p:blipFill>
        <p:spPr>
          <a:xfrm>
            <a:off x="4568760" y="3907800"/>
            <a:ext cx="3584160" cy="981360"/>
          </a:xfrm>
          <a:prstGeom prst="rect">
            <a:avLst/>
          </a:prstGeom>
          <a:ln w="0">
            <a:noFill/>
          </a:ln>
        </p:spPr>
      </p:pic>
      <p:sp>
        <p:nvSpPr>
          <p:cNvPr id="224"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对患者进行全面的身体检查</a:t>
            </a:r>
            <a:endParaRPr lang="en-US" sz="2000" b="0" strike="noStrike" spc="-1">
              <a:solidFill>
                <a:srgbClr val="000000"/>
              </a:solidFill>
              <a:latin typeface="Arial"/>
            </a:endParaRPr>
          </a:p>
        </p:txBody>
      </p:sp>
      <p:sp>
        <p:nvSpPr>
          <p:cNvPr id="225"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包括观察、问诊和望、闻、切、问</a:t>
            </a:r>
            <a:endParaRPr lang="en-US" sz="1600" b="0" strike="noStrike" spc="-1">
              <a:solidFill>
                <a:srgbClr val="000000"/>
              </a:solidFill>
              <a:latin typeface="Arial"/>
            </a:endParaRPr>
          </a:p>
        </p:txBody>
      </p:sp>
      <p:sp>
        <p:nvSpPr>
          <p:cNvPr id="226"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询问患者的症状变化及感受</a:t>
            </a:r>
            <a:endParaRPr lang="en-US" sz="2000" b="0" strike="noStrike" spc="-1">
              <a:solidFill>
                <a:srgbClr val="000000"/>
              </a:solidFill>
              <a:latin typeface="Arial"/>
            </a:endParaRPr>
          </a:p>
        </p:txBody>
      </p:sp>
      <p:sp>
        <p:nvSpPr>
          <p:cNvPr id="227"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关注患者的主观感受</a:t>
            </a:r>
            <a:endParaRPr lang="en-US" sz="1600" b="0" strike="noStrike" spc="-1">
              <a:solidFill>
                <a:srgbClr val="000000"/>
              </a:solidFill>
              <a:latin typeface="Arial"/>
            </a:endParaRPr>
          </a:p>
        </p:txBody>
      </p:sp>
      <p:sp>
        <p:nvSpPr>
          <p:cNvPr id="228"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根据中医诊疗要点进行辨证施治</a:t>
            </a:r>
            <a:endParaRPr lang="en-US" sz="2000" b="0" strike="noStrike" spc="-1">
              <a:solidFill>
                <a:srgbClr val="000000"/>
              </a:solidFill>
              <a:latin typeface="Arial"/>
            </a:endParaRPr>
          </a:p>
        </p:txBody>
      </p:sp>
      <p:sp>
        <p:nvSpPr>
          <p:cNvPr id="229"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运用中医学理论指导诊疗</a:t>
            </a:r>
            <a:endParaRPr lang="en-US" sz="1600" b="0" strike="noStrike" spc="-1">
              <a:solidFill>
                <a:srgbClr val="000000"/>
              </a:solidFill>
              <a:latin typeface="Arial"/>
            </a:endParaRPr>
          </a:p>
        </p:txBody>
      </p:sp>
      <p:sp>
        <p:nvSpPr>
          <p:cNvPr id="230"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制定个性化的护理方案</a:t>
            </a:r>
            <a:endParaRPr lang="en-US" sz="2000" b="0" strike="noStrike" spc="-1">
              <a:solidFill>
                <a:srgbClr val="000000"/>
              </a:solidFill>
              <a:latin typeface="Arial"/>
            </a:endParaRPr>
          </a:p>
        </p:txBody>
      </p:sp>
      <p:sp>
        <p:nvSpPr>
          <p:cNvPr id="231"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针对患者情况制定个性化护理计划</a:t>
            </a:r>
            <a:endParaRPr lang="en-US" sz="1600" b="0" strike="noStrike" spc="-1">
              <a:solidFill>
                <a:srgbClr val="000000"/>
              </a:solidFill>
              <a:latin typeface="Arial"/>
            </a:endParaRPr>
          </a:p>
        </p:txBody>
      </p:sp>
      <p:sp>
        <p:nvSpPr>
          <p:cNvPr id="232"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5"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6"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8"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9"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40"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查房中的问题处理与护理措施</a:t>
            </a:r>
            <a:endParaRPr lang="en-US" sz="3600" b="0" strike="noStrike" spc="-1">
              <a:solidFill>
                <a:srgbClr val="000000"/>
              </a:solidFill>
              <a:latin typeface="Arial"/>
            </a:endParaRPr>
          </a:p>
        </p:txBody>
      </p:sp>
      <p:sp>
        <p:nvSpPr>
          <p:cNvPr id="24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在查房过程中，医护人员应当及时处理患者出现的问题，如突发症状或不适。需要灵活调整护理措施，根据医嘱及时调整治疗方案，以维护患者健康和安全。</a:t>
            </a:r>
            <a:endParaRPr lang="en-US" sz="1800" b="0" strike="noStrike" spc="-1">
              <a:solidFill>
                <a:srgbClr val="000000"/>
              </a:solidFill>
              <a:latin typeface="Arial"/>
            </a:endParaRPr>
          </a:p>
        </p:txBody>
      </p:sp>
      <p:sp>
        <p:nvSpPr>
          <p:cNvPr id="2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5" name="Group 15"/>
          <p:cNvGrpSpPr/>
          <p:nvPr/>
        </p:nvGrpSpPr>
        <p:grpSpPr>
          <a:xfrm>
            <a:off x="431640" y="396000"/>
            <a:ext cx="514800" cy="439200"/>
            <a:chOff x="431640" y="396000"/>
            <a:chExt cx="514800" cy="439200"/>
          </a:xfrm>
        </p:grpSpPr>
        <p:sp>
          <p:nvSpPr>
            <p:cNvPr id="246"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7"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8"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9"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0"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1"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2"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3"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4"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5"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6"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7"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8"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9"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0"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1"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2"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3"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4"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5"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6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7"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68"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中医疾病护理查房的实际应用</a:t>
            </a:r>
            <a:endParaRPr lang="en-US" sz="5200" b="0" strike="noStrike" spc="-1">
              <a:solidFill>
                <a:schemeClr val="dk1"/>
              </a:solidFill>
              <a:latin typeface="Arial"/>
            </a:endParaRPr>
          </a:p>
        </p:txBody>
      </p:sp>
      <p:sp>
        <p:nvSpPr>
          <p:cNvPr id="2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0"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1"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2"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3"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77"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中医疾病护理查房在慢性病管理中的应用</a:t>
            </a:r>
            <a:endParaRPr lang="en-US" sz="3600" b="0" strike="noStrike" spc="-1">
              <a:solidFill>
                <a:srgbClr val="000000"/>
              </a:solidFill>
              <a:latin typeface="Arial"/>
            </a:endParaRPr>
          </a:p>
        </p:txBody>
      </p:sp>
      <p:sp>
        <p:nvSpPr>
          <p:cNvPr id="28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中医疾病护理查房在慢性病管理中发挥着重要作用。针对高血压、糖尿病等慢性病，护理查房实施可以帮助制定个性化的护理方案，提高患者的生活质量。</a:t>
            </a:r>
            <a:endParaRPr lang="en-US" sz="1800" b="0" strike="noStrike" spc="-1">
              <a:solidFill>
                <a:srgbClr val="000000"/>
              </a:solidFill>
              <a:latin typeface="Arial"/>
            </a:endParaRPr>
          </a:p>
        </p:txBody>
      </p:sp>
      <p:sp>
        <p:nvSpPr>
          <p:cNvPr id="2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2" name="Group 15"/>
          <p:cNvGrpSpPr/>
          <p:nvPr/>
        </p:nvGrpSpPr>
        <p:grpSpPr>
          <a:xfrm>
            <a:off x="431640" y="396000"/>
            <a:ext cx="514800" cy="439200"/>
            <a:chOff x="431640" y="396000"/>
            <a:chExt cx="514800" cy="439200"/>
          </a:xfrm>
        </p:grpSpPr>
        <p:sp>
          <p:nvSpPr>
            <p:cNvPr id="283"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4"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5"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6"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7"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8"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9"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0"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1"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2"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3"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4"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5"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6"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7"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8"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9"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0"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1"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2"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0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https://d.book118.com/036144114040010103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中医疾病护理查房</vt:lpstr>
      <vt:lpstr>目录</vt:lpstr>
      <vt:lpstr>第1章 简介</vt:lpstr>
      <vt:lpstr>中医疾病护理查房简介</vt:lpstr>
      <vt:lpstr>中医疾病护理查房的基本流程</vt:lpstr>
      <vt:lpstr> </vt:lpstr>
      <vt:lpstr>第2章 中医疾病护理查房实施</vt:lpstr>
      <vt:lpstr>查房操作步骤</vt:lpstr>
      <vt:lpstr> </vt:lpstr>
      <vt:lpstr>第3章 中医疾病护理查房的实际应用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2024-09-28T10:02:43.733</cp:lastPrinted>
  <dcterms:created xsi:type="dcterms:W3CDTF">2024-09-28T02:02:43Z</dcterms:created>
  <dcterms:modified xsi:type="dcterms:W3CDTF">2024-09-28T02:02:45Z</dcterms:modified>
</cp:coreProperties>
</file>