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FWFLFS+MS-UIGothic"/>
      <p:regular r:id="rId17"/>
    </p:embeddedFont>
    <p:embeddedFont>
      <p:font typeface="GSEOCE+EBHOOB+ArialMT"/>
      <p:regular r:id="rId18"/>
    </p:embeddedFont>
    <p:embeddedFont>
      <p:font typeface="SAANIU+NFHOJF+MicrosoftYaHei"/>
      <p:regular r:id="rId19"/>
    </p:embeddedFont>
    <p:embeddedFont>
      <p:font typeface="NADWLD+AJKNTM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467DE-7670-4801-9D68-081811E15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D2177-F9D8-49ED-95ED-59B6AEB54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5B58C-9757-4D18-93EB-368CA38FB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A5810-3837-4FE3-B32F-3D227EB9C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919DED-41C0-42FA-BE3A-51B0D1A4E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D08498-72CF-4205-851D-AE2CFE411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68DD10-F9C9-4FEC-8AEE-9ADA40F7D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678E1-5496-4263-9D9C-BFEACB510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B37F07-6652-44DC-BB9E-AF3FDAC42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1D968-A233-4994-84BC-D01BA9D61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4F4EF-A891-4B55-8A6A-0FAD78301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2021502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02969" y="1838479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A246FF"/>
                </a:solidFill>
                <a:latin typeface="FWFLFS+MS-UIGothic"/>
                <a:cs typeface="FWFLFS+MS-UIGothic"/>
              </a:rPr>
              <a:t>集装箱知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识</a:t>
            </a:r>
            <a:r>
              <a:rPr sz="5150" spc="25">
                <a:solidFill>
                  <a:srgbClr val="A246FF"/>
                </a:solidFill>
                <a:latin typeface="FWFLFS+MS-UIGothic"/>
                <a:cs typeface="FWFLFS+MS-UIGothic"/>
              </a:rPr>
              <a:t>介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绍课</a:t>
            </a:r>
            <a:r>
              <a:rPr sz="5150">
                <a:solidFill>
                  <a:srgbClr val="A246FF"/>
                </a:solidFill>
                <a:latin typeface="FWFLFS+MS-UIGothic"/>
                <a:cs typeface="FWFLFS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GSEOCE+EBHOOB+ArialMT"/>
                <a:cs typeface="GSEOCE+EBHOOB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FWFLFS+MS-UIGothic"/>
                <a:cs typeface="FWFLFS+MS-UIGothic"/>
              </a:rPr>
              <a:t>集装箱基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AF79DE"/>
                </a:solidFill>
                <a:latin typeface="FWFLFS+MS-UIGothic"/>
                <a:cs typeface="FWFLFS+MS-UIGothic"/>
              </a:rPr>
              <a:t>知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SAANIU+NFHOJF+MicrosoftYaHei"/>
                <a:cs typeface="SAANIU+NFHOJF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GSEOCE+EBHOOB+ArialMT"/>
                <a:cs typeface="GSEOCE+EBHOOB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FWFLFS+MS-UIGothic"/>
                <a:cs typeface="FWFLFS+MS-UIGothic"/>
              </a:rPr>
              <a:t>集装箱运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输</a:t>
            </a:r>
            <a:r>
              <a:rPr sz="2400">
                <a:solidFill>
                  <a:srgbClr val="AF79DE"/>
                </a:solidFill>
                <a:latin typeface="FWFLFS+MS-UIGothic"/>
                <a:cs typeface="FWFLFS+MS-UIGothic"/>
              </a:rPr>
              <a:t>方式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314890"/>
            <a:ext cx="3738821" cy="18809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GSEOCE+EBHOOB+ArialMT"/>
                <a:cs typeface="GSEOCE+EBHOOB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FWFLFS+MS-UIGothic"/>
                <a:cs typeface="FWFLFS+MS-UIGothic"/>
              </a:rPr>
              <a:t>集装箱操作与管理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GSEOCE+EBHOOB+ArialMT"/>
                <a:cs typeface="GSEOCE+EBHOOB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FWFLFS+MS-UIGothic"/>
                <a:cs typeface="FWFLFS+MS-UIGothic"/>
              </a:rPr>
              <a:t>集装箱安全与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AF79DE"/>
                </a:solidFill>
                <a:latin typeface="FWFLFS+MS-UIGothic"/>
                <a:cs typeface="FWFLFS+MS-UIGothic"/>
              </a:rPr>
              <a:t>保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GSEOCE+EBHOOB+ArialMT"/>
                <a:cs typeface="GSEOCE+EBHOOB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FWFLFS+MS-UIGothic"/>
                <a:cs typeface="FWFLFS+MS-UIGothic"/>
              </a:rPr>
              <a:t>集装箱未来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AF79DE"/>
                </a:solidFill>
                <a:latin typeface="FWFLFS+MS-UIGothic"/>
                <a:cs typeface="FWFLFS+MS-UIGothic"/>
              </a:rPr>
              <a:t>展与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FWFLFS+MS-UIGothic"/>
                <a:cs typeface="FWFLFS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NADWLD+AJKNTM+MicrosoftYaHei-Bold"/>
                <a:cs typeface="NADWLD+AJKNTM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96029" y="3665374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A246FF"/>
                </a:solidFill>
                <a:latin typeface="FWFLFS+MS-UIGothic"/>
                <a:cs typeface="FWFLFS+MS-UIGothic"/>
              </a:rPr>
              <a:t>集装箱基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础</a:t>
            </a:r>
            <a:r>
              <a:rPr sz="5150" spc="25">
                <a:solidFill>
                  <a:srgbClr val="A246FF"/>
                </a:solidFill>
                <a:latin typeface="FWFLFS+MS-UIGothic"/>
                <a:cs typeface="FWFLFS+MS-UIGothic"/>
              </a:rPr>
              <a:t>知</a:t>
            </a:r>
            <a:r>
              <a:rPr sz="5150">
                <a:solidFill>
                  <a:srgbClr val="A246FF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FWFLFS+MS-UIGothic"/>
                <a:cs typeface="FWFLFS+MS-UIGothic"/>
              </a:rPr>
              <a:t>集装箱的定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FWFLFS+MS-UIGothic"/>
                <a:cs typeface="FWFLFS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集装箱是一种用于装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载货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物的封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闭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式金属容器，具有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准化、模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化、可重复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使用等特点。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AF79DE"/>
                </a:solidFill>
                <a:latin typeface="FWFLFS+MS-UIGothic"/>
                <a:cs typeface="FWFLFS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集装箱是一种用于装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载货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物的封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闭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式金属容器，通常由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材制成。它具有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化、模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化、可重复使用等特点，能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提高物流运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的效率，降低运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成本，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并且能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护货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物在运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输过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程中的安全。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FWFLFS+MS-UIGothic"/>
                <a:cs typeface="FWFLFS+MS-UIGothic"/>
              </a:rPr>
              <a:t>集装箱的种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AF79DE"/>
                </a:solidFill>
                <a:latin typeface="FWFLFS+MS-UIGothic"/>
                <a:cs typeface="FWFLFS+MS-UIGothic"/>
              </a:rPr>
              <a:t>与用途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34418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集装箱有多种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型，包括通用集装箱、冷藏集装箱、开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顶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集装箱等，适用于不同的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物和运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需求。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AF79DE"/>
                </a:solidFill>
                <a:latin typeface="FWFLFS+MS-UIGothic"/>
                <a:cs typeface="FWFLFS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47666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集装箱有多种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型，其中最常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的是通用集装箱，主要用于装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普通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物。此外，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有冷藏集装箱、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顶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集装箱、框架集装箱和罐式集装箱等特殊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型的集装箱，适用于装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特殊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物和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行特殊运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型的集装箱有不同的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构和用途，能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够满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足不同的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物和运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FWFLFS+MS-UIGothic"/>
                <a:cs typeface="FWFLFS+MS-UIGothic"/>
              </a:rPr>
              <a:t>集装箱的尺寸与容量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5700" y="2584188"/>
            <a:ext cx="7960747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集装箱的尺寸和容量是按照国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际标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定的，常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的尺寸包括</a:t>
            </a:r>
            <a:r>
              <a:rPr sz="1500">
                <a:solidFill>
                  <a:srgbClr val="000000"/>
                </a:solidFill>
                <a:latin typeface="SAANIU+NFHOJF+MicrosoftYaHei"/>
                <a:cs typeface="SAANIU+NFHOJF+MicrosoftYaHei"/>
              </a:rPr>
              <a:t>20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英尺、</a:t>
            </a:r>
            <a:r>
              <a:rPr sz="1500">
                <a:solidFill>
                  <a:srgbClr val="000000"/>
                </a:solidFill>
                <a:latin typeface="SAANIU+NFHOJF+MicrosoftYaHei"/>
                <a:cs typeface="SAANIU+NFHOJF+MicrosoftYaHei"/>
              </a:rPr>
              <a:t>40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英尺等，容</a:t>
            </a:r>
          </a:p>
          <a:p>
            <a:pPr marL="2530475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量一般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SAANIU+NFHOJF+MicrosoftYaHei"/>
                <a:cs typeface="SAANIU+NFHOJF+MicrosoftYaHei"/>
              </a:rPr>
              <a:t>20-40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立方米。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AF79DE"/>
                </a:solidFill>
                <a:latin typeface="FWFLFS+MS-UIGothic"/>
                <a:cs typeface="FWFLFS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33470" y="4602853"/>
            <a:ext cx="815309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571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集装箱的尺寸和容量是按照国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际标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定的，常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的尺寸包括</a:t>
            </a:r>
            <a:r>
              <a:rPr sz="1500">
                <a:solidFill>
                  <a:srgbClr val="000000"/>
                </a:solidFill>
                <a:latin typeface="SAANIU+NFHOJF+MicrosoftYaHei"/>
                <a:cs typeface="SAANIU+NFHOJF+MicrosoftYaHei"/>
              </a:rPr>
              <a:t>20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英尺、</a:t>
            </a:r>
            <a:r>
              <a:rPr sz="1500">
                <a:solidFill>
                  <a:srgbClr val="000000"/>
                </a:solidFill>
                <a:latin typeface="SAANIU+NFHOJF+MicrosoftYaHei"/>
                <a:cs typeface="SAANIU+NFHOJF+MicrosoftYaHei"/>
              </a:rPr>
              <a:t>40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英尺、</a:t>
            </a:r>
            <a:r>
              <a:rPr sz="1500">
                <a:solidFill>
                  <a:srgbClr val="000000"/>
                </a:solidFill>
                <a:latin typeface="SAANIU+NFHOJF+MicrosoftYaHei"/>
                <a:cs typeface="SAANIU+NFHOJF+MicrosoftYaHei"/>
              </a:rPr>
              <a:t>45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尺等。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些尺寸的集装箱能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不同的运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需求，并且能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提高运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效率。集装箱的</a:t>
            </a:r>
          </a:p>
          <a:p>
            <a:pPr marL="20954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容量一般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SAANIU+NFHOJF+MicrosoftYaHei"/>
                <a:cs typeface="SAANIU+NFHOJF+MicrosoftYaHei"/>
              </a:rPr>
              <a:t>20-40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立方米，具体容量取决于箱体的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构和尺寸。容量的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算方法通常是</a:t>
            </a:r>
          </a:p>
          <a:p>
            <a:pPr marL="1047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根据箱体的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和高来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算内部体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，从而得出容量大小。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NADWLD+AJKNTM+MicrosoftYaHei-Bold"/>
                <a:cs typeface="NADWLD+AJKNTM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96029" y="3665374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A246FF"/>
                </a:solidFill>
                <a:latin typeface="FWFLFS+MS-UIGothic"/>
                <a:cs typeface="FWFLFS+MS-UIGothic"/>
              </a:rPr>
              <a:t>集装箱运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输</a:t>
            </a:r>
            <a:r>
              <a:rPr sz="5150" spc="25">
                <a:solidFill>
                  <a:srgbClr val="A246FF"/>
                </a:solidFill>
                <a:latin typeface="FWFLFS+MS-UIGothic"/>
                <a:cs typeface="FWFLFS+MS-UIGothic"/>
              </a:rPr>
              <a:t>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FWFLFS+MS-UIGothic"/>
                <a:cs typeface="FWFLFS+MS-UIGothic"/>
              </a:rPr>
              <a:t>集装箱海运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84686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WFLFS+MS-UIGothic"/>
                <a:cs typeface="FWFLFS+MS-UIGothic"/>
              </a:rPr>
              <a:t>集装箱海运是使用集装箱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FWFLFS+MS-UIGothic"/>
                <a:cs typeface="FWFLFS+MS-UIGothic"/>
              </a:rPr>
              <a:t>行海上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FFF"/>
                </a:solidFill>
                <a:latin typeface="FWFLFS+MS-UIGothic"/>
                <a:cs typeface="FWFLFS+MS-UIGothic"/>
              </a:rPr>
              <a:t>物运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FWFLFS+MS-UIGothic"/>
                <a:cs typeface="FWFLFS+MS-UIGothic"/>
              </a:rPr>
              <a:t>的方式，具有高效、安全、可靠和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FWFLFS+MS-UIGothic"/>
                <a:cs typeface="FWFLFS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FWFLFS+MS-UIGothic"/>
                <a:cs typeface="FWFLFS+MS-UIGothic"/>
              </a:rPr>
              <a:t>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AF79DE"/>
                </a:solidFill>
                <a:latin typeface="FWFLFS+MS-UIGothic"/>
                <a:cs typeface="FWFLFS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65936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9228A"/>
                </a:solidFill>
                <a:latin typeface="FWFLFS+MS-UIGothic"/>
                <a:cs typeface="FWFLFS+MS-UIGothic"/>
              </a:rPr>
              <a:t>集装箱海运通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59228A"/>
                </a:solidFill>
                <a:latin typeface="FWFLFS+MS-UIGothic"/>
                <a:cs typeface="FWFLFS+MS-UIGothic"/>
              </a:rPr>
              <a:t>将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59228A"/>
                </a:solidFill>
                <a:latin typeface="FWFLFS+MS-UIGothic"/>
                <a:cs typeface="FWFLFS+MS-UIGothic"/>
              </a:rPr>
              <a:t>物装入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59228A"/>
                </a:solidFill>
                <a:latin typeface="FWFLFS+MS-UIGothic"/>
                <a:cs typeface="FWFLFS+MS-UIGothic"/>
              </a:rPr>
              <a:t>准化的集装箱内，利用船舶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59228A"/>
                </a:solidFill>
                <a:latin typeface="FWFLFS+MS-UIGothic"/>
                <a:cs typeface="FWFLFS+MS-UIGothic"/>
              </a:rPr>
              <a:t>行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59228A"/>
                </a:solidFill>
                <a:latin typeface="FWFLFS+MS-UIGothic"/>
                <a:cs typeface="FWFLFS+MS-UIGothic"/>
              </a:rPr>
              <a:t>距离运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59228A"/>
                </a:solidFill>
                <a:latin typeface="FWFLFS+MS-UIGothic"/>
                <a:cs typeface="FWFLFS+MS-UIGothic"/>
              </a:rPr>
              <a:t>。集装箱船具有大容量、高效率的特点，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9228A"/>
                </a:solidFill>
                <a:latin typeface="FWFLFS+MS-UIGothic"/>
                <a:cs typeface="FWFLFS+MS-UIGothic"/>
              </a:rPr>
              <a:t>能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59228A"/>
                </a:solidFill>
                <a:latin typeface="FWFLFS+MS-UIGothic"/>
                <a:cs typeface="FWFLFS+MS-UIGothic"/>
              </a:rPr>
              <a:t>快速装卸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59228A"/>
                </a:solidFill>
                <a:latin typeface="FWFLFS+MS-UIGothic"/>
                <a:cs typeface="FWFLFS+MS-UIGothic"/>
              </a:rPr>
              <a:t>物，减少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59228A"/>
                </a:solidFill>
                <a:latin typeface="FWFLFS+MS-UIGothic"/>
                <a:cs typeface="FWFLFS+MS-UIGothic"/>
              </a:rPr>
              <a:t>物破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59228A"/>
                </a:solidFill>
                <a:latin typeface="FWFLFS+MS-UIGothic"/>
                <a:cs typeface="FWFLFS+MS-UIGothic"/>
              </a:rPr>
              <a:t>和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丢</a:t>
            </a:r>
            <a:r>
              <a:rPr sz="1500">
                <a:solidFill>
                  <a:srgbClr val="59228A"/>
                </a:solidFill>
                <a:latin typeface="FWFLFS+MS-UIGothic"/>
                <a:cs typeface="FWFLFS+MS-UIGothic"/>
              </a:rPr>
              <a:t>失的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59228A"/>
                </a:solidFill>
                <a:latin typeface="FWFLFS+MS-UIGothic"/>
                <a:cs typeface="FWFLFS+MS-UIGothic"/>
              </a:rPr>
              <a:t>。集装箱海运适用于各种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59228A"/>
                </a:solidFill>
                <a:latin typeface="FWFLFS+MS-UIGothic"/>
                <a:cs typeface="FWFLFS+MS-UIGothic"/>
              </a:rPr>
              <a:t>型的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59228A"/>
                </a:solidFill>
                <a:latin typeface="FWFLFS+MS-UIGothic"/>
                <a:cs typeface="FWFLFS+MS-UIGothic"/>
              </a:rPr>
              <a:t>物，特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59228A"/>
                </a:solidFill>
                <a:latin typeface="FWFLFS+MS-UIGothic"/>
                <a:cs typeface="FWFLFS+MS-UIGothic"/>
              </a:rPr>
              <a:t>是大型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59228A"/>
                </a:solidFill>
                <a:latin typeface="FWFLFS+MS-UIGothic"/>
                <a:cs typeface="FWFLFS+MS-UIGothic"/>
              </a:rPr>
              <a:t>和重型物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59228A"/>
                </a:solidFill>
                <a:latin typeface="FWFLFS+MS-UIGothic"/>
                <a:cs typeface="FWFLFS+MS-UIGothic"/>
              </a:rPr>
              <a:t>的跨国运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59228A"/>
                </a:solidFill>
                <a:latin typeface="FWFLFS+MS-UIGothic"/>
                <a:cs typeface="FWFLF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FWFLFS+MS-UIGothic"/>
                <a:cs typeface="FWFLFS+MS-UIGothic"/>
              </a:rPr>
              <a:t>集装箱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铁</a:t>
            </a:r>
            <a:r>
              <a:rPr sz="3000">
                <a:solidFill>
                  <a:srgbClr val="AF79DE"/>
                </a:solidFill>
                <a:latin typeface="FWFLFS+MS-UIGothic"/>
                <a:cs typeface="FWFLFS+MS-UIGothic"/>
              </a:rPr>
              <a:t>路运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1385" y="18197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164444" y="181971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AF79DE"/>
                </a:solidFill>
                <a:latin typeface="FWFLFS+MS-UIGothic"/>
                <a:cs typeface="FWFLFS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1385" y="3086587"/>
            <a:ext cx="3746182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集装箱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路运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是一种使用集装箱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路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物运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的方式，具有运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量大、成本低、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保等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点。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16544" y="3086587"/>
            <a:ext cx="4074281" cy="27222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145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集装箱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路运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物装入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准化的集</a:t>
            </a:r>
          </a:p>
          <a:p>
            <a:pPr marL="17145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装箱内，利用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货车进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距离运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。相</a:t>
            </a:r>
          </a:p>
          <a:p>
            <a:pPr marL="17145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比公路运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路运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更大的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物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量，且成本更低。此外，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路运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对环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保，</a:t>
            </a:r>
          </a:p>
          <a:p>
            <a:pPr marL="34290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减少公路运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输产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气和噪音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染。</a:t>
            </a:r>
          </a:p>
          <a:p>
            <a:pPr marL="17145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集装箱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路运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适用于大宗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物的中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途运</a:t>
            </a:r>
          </a:p>
          <a:p>
            <a:pPr marL="17145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，特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是煤炭、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石等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源型物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的运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FWFLFS+MS-UIGothic"/>
                <a:cs typeface="FWFLF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FWFLFS+MS-UIGothic"/>
                <a:cs typeface="FWFLFS+MS-UIGothic"/>
              </a:rPr>
              <a:t>集装箱公路运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AF79DE"/>
                </a:solidFill>
                <a:latin typeface="FWFLFS+MS-UIGothic"/>
                <a:cs typeface="FWFLFS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3518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WFLFS+MS-UIGothic"/>
                <a:cs typeface="FWFLFS+MS-UIGothic"/>
              </a:rPr>
              <a:t>集装箱公路运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FWFLFS+MS-UIGothic"/>
                <a:cs typeface="FWFLFS+MS-UIGothic"/>
              </a:rPr>
              <a:t>是一种使用集装箱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FWFLFS+MS-UIGothic"/>
                <a:cs typeface="FWFLFS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WFLFS+MS-UIGothic"/>
                <a:cs typeface="FWFLFS+MS-UIGothic"/>
              </a:rPr>
              <a:t>公路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FWFLFS+MS-UIGothic"/>
                <a:cs typeface="FWFLFS+MS-UIGothic"/>
              </a:rPr>
              <a:t>物运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FWFLFS+MS-UIGothic"/>
                <a:cs typeface="FWFLFS+MS-UIGothic"/>
              </a:rPr>
              <a:t>的方式，具有灵活、便捷、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WFLFS+MS-UIGothic"/>
                <a:cs typeface="FWFLFS+MS-UIGothic"/>
              </a:rPr>
              <a:t>快速等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FWFLFS+MS-UIGothic"/>
                <a:cs typeface="FWFLFS+MS-UIGothic"/>
              </a:rPr>
              <a:t>点。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679946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集装箱公路运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通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将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物装入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准化的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集装箱内，利用卡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车进</a:t>
            </a: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行短途或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途运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相比其他运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方式，公路运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更加灵活和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便捷，能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快速到达目的地。同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，集装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箱的使用能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减少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物破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和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丢</a:t>
            </a: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失的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集装箱公路运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适用于各种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型的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物，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特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是城市物流和快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递</a:t>
            </a: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等短途运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59228A"/>
                </a:solidFill>
                <a:latin typeface="FWFLFS+MS-UIGothic"/>
                <a:cs typeface="FWFLFS+MS-UIGothic"/>
              </a:rPr>
              <a:t>需求。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NADWLD+AJKNTM+MicrosoftYaHei-Bold"/>
                <a:cs typeface="NADWLD+AJKNTM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FWFLFS+MS-UIGothic"/>
                <a:cs typeface="FWFLFS+MS-UIGothic"/>
              </a:rPr>
              <a:t>集装箱空运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176990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05575" y="176990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AF79DE"/>
                </a:solidFill>
                <a:latin typeface="FWFLFS+MS-UIGothic"/>
                <a:cs typeface="FWFLFS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87879" y="2568947"/>
            <a:ext cx="416242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集装箱空运是一种使用集装箱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行航空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的方式，具有速度快、安全可靠等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点。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05575" y="2568947"/>
            <a:ext cx="4162425" cy="2533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集装箱空运通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物装入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准化的集装箱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内，利用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距离快速运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。由于航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空运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的速度快，能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够满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物的运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需求。同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，航空运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的安全性和可靠性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高，能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证货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物的安全到达。集装箱空运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适用于高价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、急需的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物，如医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FWFLFS+MS-UIGothic"/>
                <a:cs typeface="FWFLFS+MS-UIGothic"/>
              </a:rPr>
              <a:t>品等。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NADWLD+AJKNTM+MicrosoftYaHei-Bold"/>
                <a:cs typeface="NADWLD+AJKNTM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67100" y="3665374"/>
            <a:ext cx="623571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FWFLFS+MS-UIGothic"/>
                <a:cs typeface="FWFLFS+MS-UIGothic"/>
              </a:rPr>
              <a:t>集装箱操作与管理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https://d.book118.com/036220215023010102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FWFLFS+MS-UIGothic</vt:lpstr>
      <vt:lpstr>SimSun</vt:lpstr>
      <vt:lpstr>GSEOCE+EBHOOB+ArialMT</vt:lpstr>
      <vt:lpstr>Times New Roman</vt:lpstr>
      <vt:lpstr>SAANIU+NFHOJF+MicrosoftYaHei</vt:lpstr>
      <vt:lpstr>NADWLD+AJKNTM+MicrosoftYaHei-Bold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2024-09-26T21:31:09.257</cp:lastPrinted>
  <dcterms:created xsi:type="dcterms:W3CDTF">2024-09-26T13:31:09Z</dcterms:created>
  <dcterms:modified xsi:type="dcterms:W3CDTF">2024-09-26T13:31:10Z</dcterms:modified>
</cp:coreProperties>
</file>