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  <p:sldMasterId id="214748367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4" r:id="rId36"/>
  </p:sldIdLst>
  <p:sldSz cx="9144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Relationship Id="rId3" Type="http://schemas.openxmlformats.org/officeDocument/2006/relationships/themeOverride" Target="../theme/themeOverride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3.xml" /><Relationship Id="rId3" Type="http://schemas.openxmlformats.org/officeDocument/2006/relationships/themeOverride" Target="../theme/themeOverride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5E85F-1869-41EC-B851-F93E2CCF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31C74-E91A-4158-B850-000AD82FF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83DF-4758-4E1F-84F5-666CCDF6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6A3FB-8ADF-4699-B592-B2B30C56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A9BBBF-3C4F-442C-B995-12FBB4A9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47981-9F5F-4DB7-8F94-1DB02BE6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C7ED86-E833-45C7-927F-17AB4806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61F37-45A7-412E-863F-1D6A8DE5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85A75-BCFB-4100-8E94-E9D7250D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64995-05B9-4492-8A7E-A69147319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CDD79-AD15-49F3-AD22-9992C33E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" name="日期占位符 3075"/>
          <p:cNvSpPr>
            <a:spLocks noGrp="1"/>
          </p:cNvSpPr>
          <p:nvPr>
            <p:ph type="dt" sz="half" idx="2"/>
          </p:nvPr>
        </p:nvSpPr>
        <p:spPr bwMode="gray">
          <a:xfrm>
            <a:off x="228600" y="65532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endParaRPr lang="en-US" altLang="zh-CN" sz="1000">
              <a:solidFill>
                <a:schemeClr val="bg1"/>
              </a:solidFill>
              <a:ea typeface="宋体" pitchFamily="2" charset="-122"/>
            </a:endParaRPr>
          </a:p>
        </p:txBody>
      </p:sp>
      <p:sp>
        <p:nvSpPr>
          <p:cNvPr id="3077" name="页脚占位符 3076"/>
          <p:cNvSpPr>
            <a:spLocks noGrp="1"/>
          </p:cNvSpPr>
          <p:nvPr>
            <p:ph type="ftr" sz="quarter" idx="3"/>
          </p:nvPr>
        </p:nvSpPr>
        <p:spPr bwMode="gray">
          <a:xfrm>
            <a:off x="3200400" y="6553200"/>
            <a:ext cx="2895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E7715350-27AD-4B06-8FB9-8950E7DBC5F0}" type="footer">
              <a:rPr lang="zh-CN" altLang="en-US" sz="1000">
                <a:ea typeface="宋体" pitchFamily="2" charset="-122"/>
              </a:rPr>
              <a:t>​</a:t>
            </a:fld>
            <a:endParaRPr lang="en-US" altLang="zh-CN" sz="1000">
              <a:ea typeface="宋体" pitchFamily="2" charset="-122"/>
            </a:endParaRPr>
          </a:p>
        </p:txBody>
      </p:sp>
      <p:sp>
        <p:nvSpPr>
          <p:cNvPr id="3078" name="灯片编号占位符 3077"/>
          <p:cNvSpPr>
            <a:spLocks noGrp="1"/>
          </p:cNvSpPr>
          <p:nvPr>
            <p:ph type="sldNum" sz="quarter" idx="4"/>
          </p:nvPr>
        </p:nvSpPr>
        <p:spPr bwMode="gray">
          <a:xfrm>
            <a:off x="6781800" y="65532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0273F5C0-6C03-4F62-A747-BAE29D212266}" type="slidenum">
              <a:rPr lang="zh-CN" altLang="en-US" sz="1000">
                <a:ea typeface="宋体" pitchFamily="2" charset="-122"/>
              </a:rPr>
              <a:t>‹#›</a:t>
            </a:fld>
            <a:endParaRPr lang="en-US" altLang="zh-CN" sz="1000">
              <a:ea typeface="宋体" pitchFamily="2" charset="-122"/>
            </a:endParaRPr>
          </a:p>
        </p:txBody>
      </p:sp>
      <p:sp>
        <p:nvSpPr>
          <p:cNvPr id="3086" name="矩形 3085"/>
          <p:cNvSpPr/>
          <p:nvPr/>
        </p:nvSpPr>
        <p:spPr bwMode="gray">
          <a:xfrm>
            <a:off x="7391400" y="381000"/>
            <a:ext cx="1447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r>
              <a:rPr lang="en-US" altLang="zh-CN" sz="2400" b="1" i="1">
                <a:solidFill>
                  <a:schemeClr val="bg1"/>
                </a:solidFill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3074" name="标题 3073"/>
          <p:cNvSpPr>
            <a:spLocks noGrp="1"/>
          </p:cNvSpPr>
          <p:nvPr>
            <p:ph type="ctrTitle"/>
          </p:nvPr>
        </p:nvSpPr>
        <p:spPr bwMode="gray">
          <a:xfrm>
            <a:off x="609600" y="3200400"/>
            <a:ext cx="7772400" cy="10668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71842" dir="2700000" algn="ctr">
              <a:schemeClr val="tx1">
                <a:alpha val="50000"/>
              </a:schemeClr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000" b="1" i="0" u="none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副标题 3074"/>
          <p:cNvSpPr>
            <a:spLocks noGrp="1"/>
          </p:cNvSpPr>
          <p:nvPr>
            <p:ph type="subTitle" idx="1"/>
          </p:nvPr>
        </p:nvSpPr>
        <p:spPr bwMode="gray">
          <a:xfrm>
            <a:off x="1447800" y="5029200"/>
            <a:ext cx="60198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None/>
              <a:defRPr kumimoji="0" lang="en-US" altLang="en-US" sz="20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None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3126" name="矩形: 圆角 3125"/>
          <p:cNvSpPr/>
          <p:nvPr/>
        </p:nvSpPr>
        <p:spPr>
          <a:xfrm>
            <a:off x="152400" y="228600"/>
            <a:ext cx="8839200" cy="6324600"/>
          </a:xfrm>
          <a:prstGeom prst="roundRect">
            <a:avLst>
              <a:gd name="adj" fmla="val 4569"/>
            </a:avLst>
          </a:prstGeom>
          <a:noFill/>
          <a:ln w="28575">
            <a:solidFill>
              <a:schemeClr val="bg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en-US" altLang="zh-CN" sz="900" b="1"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24B45D9-03F8-4BE0-894E-91122F2996E9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en-US" altLang="zh-CN" sz="900" b="1"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343E3DE-C9EC-455F-910E-B69DC5BA594A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en-US" altLang="zh-CN" sz="900" b="1"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E863327-52DC-4A09-A60C-0718C1BEF018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en-US" altLang="zh-CN" sz="900" b="1"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984A8457-6007-4E96-A995-021730C9547D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en-US" altLang="zh-CN" sz="900" b="1"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DBFEF693-0324-4EDC-B2B2-3A3025E37C3B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626" name="日期占位符 282625"/>
          <p:cNvSpPr>
            <a:spLocks noGrp="1"/>
          </p:cNvSpPr>
          <p:nvPr>
            <p:ph type="dt" sz="half" idx="2"/>
          </p:nvPr>
        </p:nvSpPr>
        <p:spPr bwMode="gray">
          <a:xfrm>
            <a:off x="228600" y="66135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endParaRPr lang="en-US" altLang="zh-CN" sz="10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282627" name="页脚占位符 282626"/>
          <p:cNvSpPr>
            <a:spLocks noGrp="1"/>
          </p:cNvSpPr>
          <p:nvPr>
            <p:ph type="ftr" sz="quarter" idx="3"/>
          </p:nvPr>
        </p:nvSpPr>
        <p:spPr bwMode="gray">
          <a:xfrm>
            <a:off x="3200400" y="6613525"/>
            <a:ext cx="2895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A512E903-9EC7-45B4-B769-2096CE334D95}" type="footer">
              <a:rPr lang="zh-CN" altLang="en-US" sz="1000">
                <a:solidFill>
                  <a:srgbClr val="000000"/>
                </a:solidFill>
                <a:ea typeface="宋体" pitchFamily="2" charset="-122"/>
              </a:rPr>
              <a:t>​</a:t>
            </a:fld>
            <a:endParaRPr lang="en-US" altLang="zh-CN" sz="10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282628" name="灯片编号占位符 282627"/>
          <p:cNvSpPr>
            <a:spLocks noGrp="1"/>
          </p:cNvSpPr>
          <p:nvPr>
            <p:ph type="sldNum" sz="quarter" idx="4"/>
          </p:nvPr>
        </p:nvSpPr>
        <p:spPr bwMode="gray">
          <a:xfrm>
            <a:off x="6781800" y="66135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D941557C-C776-4C05-A3A2-B0C383D08D5C}" type="slidenum">
              <a:rPr lang="zh-CN" altLang="en-US" sz="1000">
                <a:solidFill>
                  <a:srgbClr val="000000"/>
                </a:solidFill>
                <a:ea typeface="宋体" pitchFamily="2" charset="-122"/>
              </a:rPr>
              <a:t>‹#›</a:t>
            </a:fld>
            <a:endParaRPr lang="en-US" altLang="zh-CN" sz="1000">
              <a:solidFill>
                <a:srgbClr val="000000"/>
              </a:solidFill>
              <a:ea typeface="宋体" pitchFamily="2" charset="-122"/>
            </a:endParaRPr>
          </a:p>
        </p:txBody>
      </p:sp>
      <p:sp>
        <p:nvSpPr>
          <p:cNvPr id="282629" name="副标题 282628"/>
          <p:cNvSpPr>
            <a:spLocks noGrp="1"/>
          </p:cNvSpPr>
          <p:nvPr>
            <p:ph type="subTitle" idx="1"/>
          </p:nvPr>
        </p:nvSpPr>
        <p:spPr bwMode="gray">
          <a:xfrm>
            <a:off x="457200" y="4267200"/>
            <a:ext cx="8229600" cy="381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en-US" altLang="en-US" sz="16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None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82630" name="矩形 282629"/>
          <p:cNvSpPr/>
          <p:nvPr/>
        </p:nvSpPr>
        <p:spPr bwMode="gray">
          <a:xfrm>
            <a:off x="3886200" y="5715000"/>
            <a:ext cx="1447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r>
              <a:rPr lang="en-US" altLang="zh-CN" sz="2400" b="1" i="1">
                <a:latin typeface="Verdana" pitchFamily="34" charset="0"/>
                <a:ea typeface="宋体" pitchFamily="2" charset="-122"/>
              </a:rPr>
              <a:t>LOGO</a:t>
            </a:r>
          </a:p>
        </p:txBody>
      </p:sp>
      <p:sp>
        <p:nvSpPr>
          <p:cNvPr id="282631" name="标题 282630"/>
          <p:cNvSpPr>
            <a:spLocks noGrp="1"/>
          </p:cNvSpPr>
          <p:nvPr>
            <p:ph type="ctrTitle"/>
          </p:nvPr>
        </p:nvSpPr>
        <p:spPr bwMode="gray">
          <a:xfrm>
            <a:off x="381000" y="3200400"/>
            <a:ext cx="8339138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0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82632" name="矩形: 圆角 282631"/>
          <p:cNvSpPr/>
          <p:nvPr/>
        </p:nvSpPr>
        <p:spPr bwMode="white">
          <a:xfrm>
            <a:off x="152400" y="190500"/>
            <a:ext cx="8839200" cy="6400800"/>
          </a:xfrm>
          <a:prstGeom prst="roundRect">
            <a:avLst>
              <a:gd name="adj" fmla="val 5458"/>
            </a:avLst>
          </a:prstGeom>
          <a:noFill/>
          <a:ln w="28575">
            <a:solidFill>
              <a:schemeClr val="bg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r"/>
            <a:r>
              <a:rPr lang="en-US" altLang="zh-CN" sz="900" b="1">
                <a:solidFill>
                  <a:schemeClr val="bg1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EC2413A3-C08F-4799-B1EA-2A5FF35FC773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r"/>
            <a:r>
              <a:rPr lang="en-US" altLang="zh-CN" sz="900" b="1">
                <a:solidFill>
                  <a:schemeClr val="bg1"/>
                </a:solidFill>
                <a:latin typeface="Verdana" pitchFamily="34" charset="0"/>
                <a:ea typeface="宋体" pitchFamily="2" charset="-122"/>
              </a:rPr>
              <a:t>www.themegallery.com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r"/>
            <a:fld id="{0A986389-5F99-4FBC-9642-A83776AB7033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Layout" Target="../slideLayouts/slideLayout19.xml" /><Relationship Id="rId3" Type="http://schemas.openxmlformats.org/officeDocument/2006/relationships/slideLayout" Target="../slideLayouts/slideLayout20.xml" /><Relationship Id="rId4" Type="http://schemas.openxmlformats.org/officeDocument/2006/relationships/image" Target="../media/image4.jpeg" /><Relationship Id="rId5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7" name="矩形: 圆角 1106"/>
          <p:cNvSpPr/>
          <p:nvPr/>
        </p:nvSpPr>
        <p:spPr bwMode="gray">
          <a:xfrm>
            <a:off x="152400" y="228600"/>
            <a:ext cx="8839200" cy="762000"/>
          </a:xfrm>
          <a:prstGeom prst="roundRect">
            <a:avLst>
              <a:gd name="adj" fmla="val 21667"/>
            </a:avLst>
          </a:prstGeom>
          <a:blipFill rotWithShape="1">
            <a:blip r:embed="rId7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1026" name="标题占位符 1025"/>
          <p:cNvSpPr>
            <a:spLocks noGrp="1"/>
          </p:cNvSpPr>
          <p:nvPr>
            <p:ph type="title"/>
          </p:nvPr>
        </p:nvSpPr>
        <p:spPr bwMode="gray">
          <a:xfrm>
            <a:off x="457200" y="304800"/>
            <a:ext cx="8153400" cy="5334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35921" dir="2700000" algn="ctr">
              <a:schemeClr val="tx1">
                <a:alpha val="50000"/>
              </a:schemeClr>
            </a:outerShdw>
          </a:effectLst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 bwMode="gray">
          <a:xfrm>
            <a:off x="457200" y="1219200"/>
            <a:ext cx="8153400" cy="518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 bwMode="gray">
          <a:xfrm>
            <a:off x="3200400" y="6537325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fld id="{DB189400-59E9-4635-B350-7E5FFD8454D6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 altLang="zh-CN" sz="1000">
              <a:solidFill>
                <a:srgbClr val="000000"/>
              </a:solidFill>
              <a:latin typeface="Verdana" pitchFamily="34" charset="0"/>
              <a:ea typeface="宋体" pitchFamily="2" charset="-122"/>
            </a:endParaRPr>
          </a:p>
        </p:txBody>
      </p:sp>
      <p:sp>
        <p:nvSpPr>
          <p:cNvPr id="1106" name="矩形: 圆角 1105"/>
          <p:cNvSpPr/>
          <p:nvPr/>
        </p:nvSpPr>
        <p:spPr>
          <a:xfrm>
            <a:off x="152400" y="1066800"/>
            <a:ext cx="8839200" cy="5486400"/>
          </a:xfrm>
          <a:prstGeom prst="roundRect">
            <a:avLst>
              <a:gd name="adj" fmla="val 3227"/>
            </a:avLst>
          </a:prstGeom>
          <a:noFill/>
          <a:ln w="28575">
            <a:solidFill>
              <a:schemeClr val="accent1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 bwMode="gray">
          <a:xfrm>
            <a:off x="7515225" y="6324600"/>
            <a:ext cx="1143000" cy="3810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fld id="{C9A395A5-CABF-4DF2-82F9-451E0ABB3743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hf hdr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800" b="1" i="0" u="none">
          <a:solidFill>
            <a:schemeClr val="bg1"/>
          </a:solidFill>
          <a:latin typeface="Verdana" pitchFamily="34" charset="0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Wingdings" pitchFamily="2" charset="2"/>
        <a:buChar char="v"/>
        <a:defRPr kumimoji="0" sz="2800" b="1" i="0" u="none">
          <a:solidFill>
            <a:schemeClr val="tx1"/>
          </a:solidFill>
          <a:latin typeface="Verdana" pitchFamily="34" charset="0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>
          <a:solidFill>
            <a:schemeClr val="tx1"/>
          </a:solidFill>
          <a:latin typeface="Arial" pitchFamily="34" charset="0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>
          <a:solidFill>
            <a:schemeClr val="tx1"/>
          </a:solidFill>
          <a:latin typeface="Arial" pitchFamily="34" charset="0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>
          <a:solidFill>
            <a:schemeClr val="tx1"/>
          </a:solidFill>
          <a:latin typeface="Arial" pitchFamily="34" charset="0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>
          <a:solidFill>
            <a:schemeClr val="tx1"/>
          </a:solidFill>
          <a:latin typeface="Arial" pitchFamily="34" charset="0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602" name="标题占位符 281601"/>
          <p:cNvSpPr>
            <a:spLocks noGrp="1"/>
          </p:cNvSpPr>
          <p:nvPr>
            <p:ph type="title"/>
          </p:nvPr>
        </p:nvSpPr>
        <p:spPr bwMode="gray">
          <a:xfrm>
            <a:off x="685800" y="838200"/>
            <a:ext cx="67818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81603" name="文本占位符 281602"/>
          <p:cNvSpPr>
            <a:spLocks noGrp="1"/>
          </p:cNvSpPr>
          <p:nvPr>
            <p:ph type="body" idx="1"/>
          </p:nvPr>
        </p:nvSpPr>
        <p:spPr bwMode="gray">
          <a:xfrm>
            <a:off x="685800" y="1676400"/>
            <a:ext cx="8001000" cy="472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81605" name="页脚占位符 281604"/>
          <p:cNvSpPr>
            <a:spLocks noGrp="1"/>
          </p:cNvSpPr>
          <p:nvPr>
            <p:ph type="ftr" sz="quarter" idx="3"/>
          </p:nvPr>
        </p:nvSpPr>
        <p:spPr bwMode="gray">
          <a:xfrm>
            <a:off x="5867400" y="209550"/>
            <a:ext cx="2895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r"/>
            <a:fld id="{E41801F2-3AAF-4FD7-B5B9-02FA202BA1B1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  <p:cxnSp>
        <p:nvCxnSpPr>
          <p:cNvPr id="281606" name="直接连接符 281605"/>
          <p:cNvCxnSpPr/>
          <p:nvPr/>
        </p:nvCxnSpPr>
        <p:spPr>
          <a:xfrm>
            <a:off x="685800" y="1447800"/>
            <a:ext cx="7924800" cy="0"/>
          </a:xfrm>
          <a:prstGeom prst="line">
            <a:avLst/>
          </a:prstGeom>
          <a:noFill/>
          <a:ln w="28575">
            <a:solidFill>
              <a:schemeClr val="tx2"/>
            </a:solidFill>
            <a:prstDash val="sysDot"/>
            <a:miter lim="800000"/>
          </a:ln>
        </p:spPr>
      </p:cxnSp>
      <p:sp>
        <p:nvSpPr>
          <p:cNvPr id="281607" name="灯片编号占位符 281606"/>
          <p:cNvSpPr>
            <a:spLocks noGrp="1"/>
          </p:cNvSpPr>
          <p:nvPr>
            <p:ph type="sldNum" sz="quarter" idx="4"/>
          </p:nvPr>
        </p:nvSpPr>
        <p:spPr bwMode="gray">
          <a:xfrm>
            <a:off x="6705600" y="64770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fld id="{8773CBAF-17D6-49CB-9790-4F231AE108B0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‹#›</a:t>
            </a:fld>
            <a:endParaRPr lang="en-US" altLang="zh-CN" sz="1000">
              <a:solidFill>
                <a:srgbClr val="FF0000"/>
              </a:solidFill>
              <a:latin typeface="Verdana" pitchFamily="34" charset="0"/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</p:sldLayoutIdLst>
  <p:transition/>
  <p:timing/>
  <p:hf hdr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2800" b="1" i="0" u="none">
          <a:solidFill>
            <a:schemeClr val="tx2"/>
          </a:solidFill>
          <a:latin typeface="Verdana" pitchFamily="34" charset="0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v"/>
        <a:defRPr kumimoji="0" sz="2800" b="1" i="0" u="none">
          <a:solidFill>
            <a:schemeClr val="tx1"/>
          </a:solidFill>
          <a:latin typeface="Verdana" pitchFamily="34" charset="0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>
          <a:solidFill>
            <a:schemeClr val="tx1"/>
          </a:solidFill>
          <a:latin typeface="Arial" pitchFamily="34" charset="0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>
          <a:solidFill>
            <a:schemeClr val="tx1"/>
          </a:solidFill>
          <a:latin typeface="Arial" pitchFamily="34" charset="0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>
          <a:solidFill>
            <a:schemeClr val="tx1"/>
          </a:solidFill>
          <a:latin typeface="Arial" pitchFamily="34" charset="0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>
          <a:solidFill>
            <a:schemeClr val="tx1"/>
          </a:solidFill>
          <a:latin typeface="Arial" pitchFamily="34" charset="0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1.gif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2.png" /><Relationship Id="rId3" Type="http://schemas.openxmlformats.org/officeDocument/2006/relationships/hyperlink" Target="http://www.jxau.edu.cn/jpkc/huanjingjc/files/shiyanjiaoxue.files/indexyq1.htm" TargetMode="External" /><Relationship Id="rId4" Type="http://schemas.openxmlformats.org/officeDocument/2006/relationships/image" Target="../media/image23.png" /><Relationship Id="rId5" Type="http://schemas.openxmlformats.org/officeDocument/2006/relationships/hyperlink" Target="http://www.jxau.edu.cn/jpkc/huanjingjc/files/shiyanjiaoxue.files/indexyq5.htm" TargetMode="External" /><Relationship Id="rId6" Type="http://schemas.openxmlformats.org/officeDocument/2006/relationships/image" Target="../media/image24.png" /><Relationship Id="rId7" Type="http://schemas.openxmlformats.org/officeDocument/2006/relationships/hyperlink" Target="http://www.jxau.edu.cn/jpkc/huanjingjc/files/shiyanjiaoxue.files/indexyq4.htm" TargetMode="Externa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5.gif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101131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668" name="标题 113667"/>
          <p:cNvSpPr>
            <a:spLocks noGrp="1"/>
          </p:cNvSpPr>
          <p:nvPr>
            <p:ph type="ctrTitle"/>
          </p:nvPr>
        </p:nvSpPr>
        <p:spPr>
          <a:xfrm>
            <a:off x="1143000" y="3068638"/>
            <a:ext cx="80010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rPr lang="zh-CN" altLang="en-US" sz="3600">
                <a:ea typeface="宋体" pitchFamily="2" charset="-122"/>
              </a:rPr>
              <a:t>第十一章  环境管理的技术支撑</a:t>
            </a:r>
            <a:endParaRPr lang="en-US" altLang="zh-CN" sz="3600">
              <a:ea typeface="宋体" pitchFamily="2" charset="-122"/>
            </a:endParaRPr>
          </a:p>
        </p:txBody>
      </p:sp>
      <p:pic>
        <p:nvPicPr>
          <p:cNvPr id="113670" name="图片 113669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0" y="2971800"/>
            <a:ext cx="990600" cy="990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3671" name="日期占位符 113670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solidFill>
                <a:schemeClr val="bg1"/>
              </a:solidFill>
              <a:ea typeface="宋体" pitchFamily="2" charset="-122"/>
            </a:endParaRPr>
          </a:p>
        </p:txBody>
      </p:sp>
      <p:sp>
        <p:nvSpPr>
          <p:cNvPr id="113672" name="灯片编号占位符 11367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CE99530F-E993-4F4D-955B-57C87ED4377E}" type="slidenum">
              <a:rPr lang="zh-CN" altLang="en-US" sz="1000">
                <a:ea typeface="宋体" pitchFamily="2" charset="-122"/>
              </a:rPr>
              <a:t>1</a:t>
            </a:fld>
            <a:endParaRPr lang="en-US" altLang="zh-CN" sz="1000">
              <a:ea typeface="宋体" pitchFamily="2" charset="-122"/>
            </a:endParaRPr>
          </a:p>
        </p:txBody>
      </p:sp>
      <p:sp>
        <p:nvSpPr>
          <p:cNvPr id="113673" name="页脚占位符 11367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976952C-4196-4EF2-8299-95D3ED07A710}" type="footer">
              <a:rPr lang="zh-CN" altLang="en-US" sz="1000">
                <a:ea typeface="宋体" pitchFamily="2" charset="-122"/>
              </a:rPr>
              <a:t>​</a:t>
            </a:fld>
            <a:endParaRPr lang="en-US" altLang="zh-CN" sz="100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9556" name="图片 279555"/>
          <p:cNvPicPr/>
          <p:nvPr/>
        </p:nvPicPr>
        <p:blipFill>
          <a:blip r:embed="rId2"/>
          <a:stretch>
            <a:fillRect/>
          </a:stretch>
        </p:blipFill>
        <p:spPr>
          <a:xfrm>
            <a:off x="71438" y="73025"/>
            <a:ext cx="8964612" cy="65246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9557" name="椭圆 279556"/>
          <p:cNvSpPr/>
          <p:nvPr/>
        </p:nvSpPr>
        <p:spPr>
          <a:xfrm>
            <a:off x="2916238" y="3933825"/>
            <a:ext cx="3960812" cy="431800"/>
          </a:xfrm>
          <a:prstGeom prst="ellipse">
            <a:avLst/>
          </a:prstGeom>
          <a:noFill/>
          <a:ln w="31750"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279558" name="椭圆 279557"/>
          <p:cNvSpPr/>
          <p:nvPr/>
        </p:nvSpPr>
        <p:spPr>
          <a:xfrm>
            <a:off x="2771775" y="2636838"/>
            <a:ext cx="4537075" cy="431800"/>
          </a:xfrm>
          <a:prstGeom prst="ellipse">
            <a:avLst/>
          </a:prstGeom>
          <a:noFill/>
          <a:ln w="31750"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27956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6E702DED-F1C1-473E-8DA4-7E3272456B7F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2</a:t>
            </a:fld>
            <a:endParaRPr lang="en-US"/>
          </a:p>
        </p:txBody>
      </p:sp>
      <p:sp>
        <p:nvSpPr>
          <p:cNvPr id="2795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27A8CD5-C0DA-4161-A00C-BAF5E19E823F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132" name="文本占位符 176131"/>
          <p:cNvSpPr>
            <a:spLocks noGrp="1"/>
          </p:cNvSpPr>
          <p:nvPr>
            <p:ph type="body" idx="4294967295"/>
          </p:nvPr>
        </p:nvSpPr>
        <p:spPr>
          <a:xfrm>
            <a:off x="1979612" y="2060575"/>
            <a:ext cx="5400675" cy="2087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5334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998538" indent="-28575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406525" indent="-228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814512" indent="-228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222500" indent="-228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0000"/>
              </a:lnSpc>
              <a:buClr>
                <a:srgbClr val="6600CC"/>
              </a:buClr>
              <a:buFont typeface="Wingdings" pitchFamily="2" charset="2"/>
              <a:buChar char="Ø"/>
            </a:pPr>
            <a:r>
              <a:rPr lang="zh-CN" altLang="en-US" sz="3200">
                <a:solidFill>
                  <a:srgbClr val="0000FF"/>
                </a:solidFill>
                <a:ea typeface="宋体" pitchFamily="2" charset="-122"/>
              </a:rPr>
              <a:t>第一节  环境监测</a:t>
            </a:r>
          </a:p>
          <a:p>
            <a:pPr lvl="0">
              <a:lnSpc>
                <a:spcPct val="120000"/>
              </a:lnSpc>
              <a:buClr>
                <a:srgbClr val="6600CC"/>
              </a:buClr>
              <a:buFont typeface="Wingdings" pitchFamily="2" charset="2"/>
              <a:buChar char="Ø"/>
            </a:pPr>
            <a:r>
              <a:rPr lang="zh-CN" altLang="en-US" sz="3200">
                <a:solidFill>
                  <a:srgbClr val="0000FF"/>
                </a:solidFill>
                <a:ea typeface="宋体" pitchFamily="2" charset="-122"/>
              </a:rPr>
              <a:t>第二节  环境评价</a:t>
            </a:r>
          </a:p>
        </p:txBody>
      </p:sp>
      <p:sp>
        <p:nvSpPr>
          <p:cNvPr id="17613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FEC67869-AD50-44C6-B6B6-791AD6157820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3</a:t>
            </a:fld>
            <a:endParaRPr lang="en-US"/>
          </a:p>
        </p:txBody>
      </p:sp>
      <p:sp>
        <p:nvSpPr>
          <p:cNvPr id="17613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C146553-0199-49EA-816F-F4C7D6ABF2C1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482" name="图片 276481"/>
          <p:cNvPicPr/>
          <p:nvPr/>
        </p:nvPicPr>
        <p:blipFill>
          <a:blip r:embed="rId2"/>
          <a:stretch>
            <a:fillRect/>
          </a:stretch>
        </p:blipFill>
        <p:spPr>
          <a:xfrm>
            <a:off x="-217488" y="1588"/>
            <a:ext cx="9580562" cy="68564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6483" name="矩形 276482"/>
          <p:cNvSpPr/>
          <p:nvPr/>
        </p:nvSpPr>
        <p:spPr>
          <a:xfrm>
            <a:off x="828675" y="476250"/>
            <a:ext cx="7775575" cy="865188"/>
          </a:xfrm>
          <a:prstGeom prst="rect">
            <a:avLst/>
          </a:prstGeom>
          <a:solidFill>
            <a:srgbClr val="00FF00"/>
          </a:solidFill>
          <a:ln>
            <a:noFill/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 algn="ctr"/>
            <a:r>
              <a:rPr lang="zh-CN" altLang="en-US" sz="3600" b="1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 Black" pitchFamily="34" charset="0"/>
                <a:ea typeface="楷体_GB2312" pitchFamily="49" charset="-122"/>
              </a:rPr>
              <a:t>第一节  环境监测</a:t>
            </a:r>
          </a:p>
        </p:txBody>
      </p:sp>
      <p:sp>
        <p:nvSpPr>
          <p:cNvPr id="27648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83CFA05C-43B8-4B7B-A2CF-DBD85003630D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4</a:t>
            </a:fld>
            <a:endParaRPr lang="en-US"/>
          </a:p>
        </p:txBody>
      </p:sp>
      <p:sp>
        <p:nvSpPr>
          <p:cNvPr id="27648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1E2C9AA-8A9A-4C35-BEE6-97DCE6708618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7506" name="图片 277505"/>
          <p:cNvPicPr/>
          <p:nvPr/>
        </p:nvPicPr>
        <p:blipFill>
          <a:blip r:embed="rId2"/>
          <a:stretch>
            <a:fillRect/>
          </a:stretch>
        </p:blipFill>
        <p:spPr>
          <a:xfrm>
            <a:off x="20638" y="0"/>
            <a:ext cx="9123362" cy="28194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77507" name="图片 277506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2743200"/>
            <a:ext cx="9142412" cy="15906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77508" name="图片 277507"/>
          <p:cNvPicPr/>
          <p:nvPr/>
        </p:nvPicPr>
        <p:blipFill>
          <a:blip r:embed="rId4"/>
          <a:stretch>
            <a:fillRect/>
          </a:stretch>
        </p:blipFill>
        <p:spPr>
          <a:xfrm>
            <a:off x="26988" y="4457700"/>
            <a:ext cx="9117012" cy="24003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7509" name="椭圆 277508"/>
          <p:cNvSpPr/>
          <p:nvPr/>
        </p:nvSpPr>
        <p:spPr>
          <a:xfrm>
            <a:off x="609600" y="1524000"/>
            <a:ext cx="1447800" cy="381000"/>
          </a:xfrm>
          <a:prstGeom prst="ellipse">
            <a:avLst/>
          </a:prstGeom>
          <a:solidFill>
            <a:srgbClr val="FFCC99">
              <a:alpha val="56000"/>
            </a:srgbClr>
          </a:solidFill>
          <a:ln w="19050">
            <a:solidFill>
              <a:srgbClr val="FF0000"/>
            </a:solidFill>
            <a:prstDash val="sysDot"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cxnSp>
        <p:nvCxnSpPr>
          <p:cNvPr id="277510" name="直接连接符 277509"/>
          <p:cNvCxnSpPr/>
          <p:nvPr/>
        </p:nvCxnSpPr>
        <p:spPr>
          <a:xfrm>
            <a:off x="1042988" y="3500438"/>
            <a:ext cx="1219200" cy="0"/>
          </a:xfrm>
          <a:prstGeom prst="line">
            <a:avLst/>
          </a:prstGeom>
          <a:noFill/>
          <a:ln w="25400">
            <a:solidFill>
              <a:srgbClr val="3366FF"/>
            </a:solidFill>
            <a:miter lim="800000"/>
          </a:ln>
        </p:spPr>
      </p:cxnSp>
      <p:cxnSp>
        <p:nvCxnSpPr>
          <p:cNvPr id="277512" name="直接连接符 277511"/>
          <p:cNvCxnSpPr/>
          <p:nvPr/>
        </p:nvCxnSpPr>
        <p:spPr>
          <a:xfrm>
            <a:off x="914400" y="6400800"/>
            <a:ext cx="1219200" cy="0"/>
          </a:xfrm>
          <a:prstGeom prst="line">
            <a:avLst/>
          </a:prstGeom>
          <a:noFill/>
          <a:ln w="25400">
            <a:solidFill>
              <a:srgbClr val="3366FF"/>
            </a:solidFill>
            <a:miter lim="800000"/>
          </a:ln>
        </p:spPr>
      </p:cxnSp>
      <p:sp>
        <p:nvSpPr>
          <p:cNvPr id="277514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CAD42783-8DDF-40B4-A83D-2CACBA0FE100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5</a:t>
            </a:fld>
            <a:endParaRPr lang="en-US"/>
          </a:p>
        </p:txBody>
      </p:sp>
      <p:sp>
        <p:nvSpPr>
          <p:cNvPr id="27751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AB8FE4F-DB77-4CF8-AEFA-04675F1887B5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8530" name="图片 27852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89100"/>
            <a:ext cx="9144000" cy="40259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8531" name="椭圆 278530"/>
          <p:cNvSpPr/>
          <p:nvPr/>
        </p:nvSpPr>
        <p:spPr>
          <a:xfrm>
            <a:off x="609600" y="2819400"/>
            <a:ext cx="2438400" cy="381000"/>
          </a:xfrm>
          <a:prstGeom prst="ellipse">
            <a:avLst/>
          </a:prstGeom>
          <a:solidFill>
            <a:srgbClr val="FFCC99">
              <a:alpha val="56000"/>
            </a:srgbClr>
          </a:solidFill>
          <a:ln w="19050">
            <a:solidFill>
              <a:srgbClr val="FF0000"/>
            </a:solidFill>
            <a:prstDash val="sysDot"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278532" name="椭圆 278531"/>
          <p:cNvSpPr/>
          <p:nvPr/>
        </p:nvSpPr>
        <p:spPr>
          <a:xfrm>
            <a:off x="533400" y="4114800"/>
            <a:ext cx="2438400" cy="381000"/>
          </a:xfrm>
          <a:prstGeom prst="ellipse">
            <a:avLst/>
          </a:prstGeom>
          <a:solidFill>
            <a:srgbClr val="FFCC99">
              <a:alpha val="56000"/>
            </a:srgbClr>
          </a:solidFill>
          <a:ln w="19050">
            <a:solidFill>
              <a:srgbClr val="FF0000"/>
            </a:solidFill>
            <a:prstDash val="sysDot"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cxnSp>
        <p:nvCxnSpPr>
          <p:cNvPr id="278533" name="直接连接符 278532"/>
          <p:cNvCxnSpPr/>
          <p:nvPr/>
        </p:nvCxnSpPr>
        <p:spPr>
          <a:xfrm>
            <a:off x="914400" y="1981200"/>
            <a:ext cx="1219200" cy="0"/>
          </a:xfrm>
          <a:prstGeom prst="line">
            <a:avLst/>
          </a:prstGeom>
          <a:noFill/>
          <a:ln w="25400">
            <a:solidFill>
              <a:srgbClr val="3366FF"/>
            </a:solidFill>
            <a:miter lim="800000"/>
          </a:ln>
        </p:spPr>
      </p:cxnSp>
      <p:sp>
        <p:nvSpPr>
          <p:cNvPr id="27853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DDB6F88F-A338-4C15-AE50-C9A22EF39697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6</a:t>
            </a:fld>
            <a:endParaRPr lang="en-US"/>
          </a:p>
        </p:txBody>
      </p:sp>
      <p:sp>
        <p:nvSpPr>
          <p:cNvPr id="27853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F853742-97F3-4E07-9D8C-D19E04E1FD93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075" name="文本占位符 259074"/>
          <p:cNvSpPr>
            <a:spLocks noGrp="1"/>
          </p:cNvSpPr>
          <p:nvPr>
            <p:ph type="body" idx="4294967295"/>
          </p:nvPr>
        </p:nvSpPr>
        <p:spPr bwMode="gray">
          <a:xfrm>
            <a:off x="468312" y="1989138"/>
            <a:ext cx="8229600" cy="46783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0000"/>
              </a:lnSpc>
            </a:pPr>
            <a:r>
              <a:rPr kumimoji="1" lang="zh-CN" altLang="en-US" sz="2600">
                <a:ea typeface="宋体" pitchFamily="2" charset="-122"/>
              </a:rPr>
              <a:t>保护环境需要了解环境：本底、现状、原因、趋势，环境监测是“环境保护的眼睛”</a:t>
            </a:r>
            <a:r>
              <a:rPr lang="zh-CN" altLang="en-US" sz="2600">
                <a:ea typeface="宋体" pitchFamily="2" charset="-122"/>
              </a:rPr>
              <a:t> 。</a:t>
            </a:r>
          </a:p>
          <a:p>
            <a:pPr lvl="0">
              <a:lnSpc>
                <a:spcPct val="120000"/>
              </a:lnSpc>
            </a:pPr>
            <a:r>
              <a:rPr lang="zh-CN" altLang="en-US" sz="2600">
                <a:solidFill>
                  <a:srgbClr val="FF0000"/>
                </a:solidFill>
                <a:ea typeface="宋体" pitchFamily="2" charset="-122"/>
              </a:rPr>
              <a:t>环境监测就是通过对影响环境质量因素的代表值的测定，确定环境质量（或污染程度）及其变化趋势。</a:t>
            </a:r>
            <a:r>
              <a:rPr lang="zh-CN" altLang="en-US" sz="2600">
                <a:ea typeface="宋体" pitchFamily="2" charset="-122"/>
              </a:rPr>
              <a:t> </a:t>
            </a:r>
          </a:p>
          <a:p>
            <a:pPr lvl="0">
              <a:lnSpc>
                <a:spcPct val="120000"/>
              </a:lnSpc>
            </a:pPr>
            <a:r>
              <a:rPr lang="zh-CN" altLang="en-US" sz="2600">
                <a:solidFill>
                  <a:srgbClr val="0000FF"/>
                </a:solidFill>
                <a:ea typeface="宋体" pitchFamily="2" charset="-122"/>
              </a:rPr>
              <a:t>环境监测的对象</a:t>
            </a:r>
            <a:r>
              <a:rPr lang="zh-CN" altLang="en-US" sz="2600">
                <a:ea typeface="宋体" pitchFamily="2" charset="-122"/>
              </a:rPr>
              <a:t>：反映环境质量变化的各种自然因素；对人类活动与环境有影响的各种人为因素；对环境造成污染危害的各种成分。</a:t>
            </a:r>
          </a:p>
        </p:txBody>
      </p:sp>
      <p:sp>
        <p:nvSpPr>
          <p:cNvPr id="259076" name="矩形 259075"/>
          <p:cNvSpPr/>
          <p:nvPr/>
        </p:nvSpPr>
        <p:spPr>
          <a:xfrm>
            <a:off x="468312" y="1268412"/>
            <a:ext cx="8077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kumimoji="1" lang="en-US" altLang="zh-CN" sz="2800" b="1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1.</a:t>
            </a:r>
            <a:r>
              <a:rPr kumimoji="1" lang="zh-CN" altLang="en-US" sz="2800" b="1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概述</a:t>
            </a:r>
          </a:p>
        </p:txBody>
      </p:sp>
      <p:sp>
        <p:nvSpPr>
          <p:cNvPr id="259078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3F1F9875-0508-470E-8B1C-5872F42A9921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7</a:t>
            </a:fld>
            <a:endParaRPr lang="en-US"/>
          </a:p>
        </p:txBody>
      </p:sp>
      <p:sp>
        <p:nvSpPr>
          <p:cNvPr id="25907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F4D7C0D-31E7-40C8-ABDE-8C893E580635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907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146" name="标题 262145"/>
          <p:cNvSpPr>
            <a:spLocks noGrp="1"/>
          </p:cNvSpPr>
          <p:nvPr>
            <p:ph type="title"/>
          </p:nvPr>
        </p:nvSpPr>
        <p:spPr>
          <a:xfrm>
            <a:off x="323850" y="404812"/>
            <a:ext cx="4114800" cy="5508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ea typeface="宋体" pitchFamily="2" charset="-122"/>
              </a:rPr>
              <a:t>2</a:t>
            </a:r>
            <a:r>
              <a:rPr lang="zh-CN" altLang="en-US">
                <a:ea typeface="宋体" pitchFamily="2" charset="-122"/>
              </a:rPr>
              <a:t>、环境监测的目的</a:t>
            </a:r>
          </a:p>
        </p:txBody>
      </p:sp>
      <p:sp>
        <p:nvSpPr>
          <p:cNvPr id="262147" name="文本占位符 262146"/>
          <p:cNvSpPr>
            <a:spLocks noGrp="1"/>
          </p:cNvSpPr>
          <p:nvPr>
            <p:ph type="body" idx="4294967295"/>
          </p:nvPr>
        </p:nvSpPr>
        <p:spPr>
          <a:xfrm>
            <a:off x="609600" y="2590800"/>
            <a:ext cx="8305800" cy="3505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400">
                <a:latin typeface="宋体" pitchFamily="2" charset="-122"/>
                <a:ea typeface="楷体_GB2312" pitchFamily="49" charset="-122"/>
              </a:rPr>
              <a:t>根据环境质量标准，评价环境质量。</a:t>
            </a:r>
            <a:endParaRPr lang="zh-CN" altLang="en-US" sz="2400">
              <a:ea typeface="楷体_GB2312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400">
                <a:latin typeface="宋体" pitchFamily="2" charset="-122"/>
                <a:ea typeface="楷体_GB2312" pitchFamily="49" charset="-122"/>
              </a:rPr>
              <a:t>根据污染特点、分布情况和环境条件，追踪寻找污染源、提供污染变化趋势，为实现监督管理、控制污染提供依据。</a:t>
            </a:r>
            <a:endParaRPr lang="zh-CN" altLang="en-US" sz="2400">
              <a:ea typeface="楷体_GB2312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400">
                <a:latin typeface="宋体" pitchFamily="2" charset="-122"/>
                <a:ea typeface="楷体_GB2312" pitchFamily="49" charset="-122"/>
              </a:rPr>
              <a:t>收集本底数据，积累长期监测资料，为研究环境容量、实施总量控制、目标管理、预测预报环境质量提供数据。</a:t>
            </a:r>
            <a:endParaRPr lang="zh-CN" altLang="en-US" sz="2400">
              <a:ea typeface="楷体_GB2312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400">
                <a:latin typeface="宋体" pitchFamily="2" charset="-122"/>
                <a:ea typeface="楷体_GB2312" pitchFamily="49" charset="-122"/>
              </a:rPr>
              <a:t>为保护人类健康、保护环境、合理使用自然资源、制定环境法规、标准、规划等服务。</a:t>
            </a:r>
            <a:endParaRPr lang="zh-CN" altLang="en-US" sz="2400">
              <a:ea typeface="楷体_GB2312" pitchFamily="49" charset="-122"/>
            </a:endParaRPr>
          </a:p>
        </p:txBody>
      </p:sp>
      <p:sp>
        <p:nvSpPr>
          <p:cNvPr id="262148" name="矩形 262147"/>
          <p:cNvSpPr/>
          <p:nvPr/>
        </p:nvSpPr>
        <p:spPr bwMode="gray">
          <a:xfrm>
            <a:off x="609600" y="1524000"/>
            <a:ext cx="8305800" cy="99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0">
              <a:lnSpc>
                <a:spcPct val="120000"/>
              </a:lnSpc>
              <a:buNone/>
            </a:pPr>
            <a:r>
              <a:rPr lang="zh-CN" altLang="en-US" sz="2400">
                <a:solidFill>
                  <a:srgbClr val="6600CC"/>
                </a:solidFill>
                <a:latin typeface="宋体" pitchFamily="2" charset="-122"/>
                <a:ea typeface="宋体" pitchFamily="2" charset="-122"/>
              </a:rPr>
              <a:t>    准确、及时、全面地反映环境质量现状及发展趋势，为环境管理、污染源控制、环境规划等提供科学依据。</a:t>
            </a:r>
          </a:p>
        </p:txBody>
      </p:sp>
      <p:sp>
        <p:nvSpPr>
          <p:cNvPr id="26215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3D53F494-6F3D-4D99-81DE-03B69A8FD7F9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8</a:t>
            </a:fld>
            <a:endParaRPr lang="en-US"/>
          </a:p>
        </p:txBody>
      </p:sp>
      <p:sp>
        <p:nvSpPr>
          <p:cNvPr id="26215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C2B83C9-296A-4DA0-A2AC-0088CB88DF40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262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6" dur="500"/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9" presetClass="entr" presetSubtype="0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0" dur="500"/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2" presetID="9" presetClass="entr" presetSubtype="0" dur="5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4" dur="500"/>
                                        <p:tgtEl>
                                          <p:spTgt spid="262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7" grpId="0" uiExpand="1" build="p"/>
      <p:bldP spid="262148" grpI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170" name="标题 263169"/>
          <p:cNvSpPr>
            <a:spLocks noGrp="1"/>
          </p:cNvSpPr>
          <p:nvPr>
            <p:ph type="title"/>
          </p:nvPr>
        </p:nvSpPr>
        <p:spPr>
          <a:xfrm>
            <a:off x="549275" y="381000"/>
            <a:ext cx="6453188" cy="355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latin typeface="宋体" pitchFamily="2" charset="-122"/>
                <a:ea typeface="宋体" pitchFamily="2" charset="-122"/>
              </a:rPr>
              <a:t>3</a:t>
            </a:r>
            <a:r>
              <a:rPr lang="zh-CN" altLang="en-US">
                <a:latin typeface="宋体" pitchFamily="2" charset="-122"/>
                <a:ea typeface="宋体" pitchFamily="2" charset="-122"/>
              </a:rPr>
              <a:t>、环境监测的分类 </a:t>
            </a:r>
          </a:p>
        </p:txBody>
      </p:sp>
      <p:sp>
        <p:nvSpPr>
          <p:cNvPr id="263171" name="文本占位符 263170"/>
          <p:cNvSpPr>
            <a:spLocks noGrp="1"/>
          </p:cNvSpPr>
          <p:nvPr>
            <p:ph type="body" idx="4294967295"/>
          </p:nvPr>
        </p:nvSpPr>
        <p:spPr>
          <a:xfrm>
            <a:off x="838200" y="1600200"/>
            <a:ext cx="7694612" cy="4398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4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按监测目的分类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1.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监视性监测（又称例行监测或常规监测）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2.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特定目的监测（又称特例监测）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a.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污染事故监测</a:t>
            </a:r>
          </a:p>
          <a:p>
            <a:pPr lvl="0">
              <a:lnSpc>
                <a:spcPct val="120000"/>
              </a:lnSpc>
              <a:buNone/>
            </a:pP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b.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仲裁监测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    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c.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考核验证监测</a:t>
            </a:r>
          </a:p>
          <a:p>
            <a:pPr lvl="0">
              <a:lnSpc>
                <a:spcPct val="120000"/>
              </a:lnSpc>
              <a:buNone/>
            </a:pP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      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d.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咨询服务监测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3.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研究性监测（又称科研监测）</a:t>
            </a:r>
          </a:p>
          <a:p>
            <a:pPr lvl="0">
              <a:lnSpc>
                <a:spcPct val="120000"/>
              </a:lnSpc>
            </a:pPr>
            <a:r>
              <a:rPr lang="zh-CN" altLang="en-US" sz="24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按监测介质对象分类</a:t>
            </a:r>
            <a:r>
              <a:rPr lang="en-US" altLang="zh-CN" sz="24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: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水质监测、空气监测、土壤监测、固体废物监测、生物监测、噪声和振动监测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…</a:t>
            </a:r>
          </a:p>
        </p:txBody>
      </p:sp>
      <p:sp>
        <p:nvSpPr>
          <p:cNvPr id="263172" name="矩形 263171"/>
          <p:cNvSpPr/>
          <p:nvPr/>
        </p:nvSpPr>
        <p:spPr>
          <a:xfrm>
            <a:off x="5710238" y="4953000"/>
            <a:ext cx="34337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r>
              <a:rPr lang="zh-CN" altLang="en-US" sz="1400" b="1">
                <a:solidFill>
                  <a:srgbClr val="6600CC"/>
                </a:solidFill>
                <a:ea typeface="宋体" pitchFamily="2" charset="-122"/>
              </a:rPr>
              <a:t>本底研究、毒害影响、标准方法及物质</a:t>
            </a:r>
            <a:r>
              <a:rPr lang="en-US" altLang="zh-CN" sz="1400" b="1">
                <a:solidFill>
                  <a:srgbClr val="6600CC"/>
                </a:solidFill>
                <a:ea typeface="宋体" pitchFamily="2" charset="-122"/>
              </a:rPr>
              <a:t>….</a:t>
            </a:r>
          </a:p>
        </p:txBody>
      </p:sp>
      <p:sp>
        <p:nvSpPr>
          <p:cNvPr id="263173" name="矩形 263172"/>
          <p:cNvSpPr/>
          <p:nvPr/>
        </p:nvSpPr>
        <p:spPr>
          <a:xfrm>
            <a:off x="5715000" y="4495800"/>
            <a:ext cx="11223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r>
              <a:rPr lang="zh-CN" altLang="en-US" sz="1400" b="1">
                <a:solidFill>
                  <a:srgbClr val="6600CC"/>
                </a:solidFill>
                <a:ea typeface="宋体" pitchFamily="2" charset="-122"/>
              </a:rPr>
              <a:t>环评监测</a:t>
            </a:r>
            <a:r>
              <a:rPr lang="en-US" altLang="zh-CN" sz="1400" b="1">
                <a:solidFill>
                  <a:srgbClr val="6600CC"/>
                </a:solidFill>
                <a:ea typeface="宋体" pitchFamily="2" charset="-122"/>
              </a:rPr>
              <a:t>….</a:t>
            </a:r>
          </a:p>
        </p:txBody>
      </p:sp>
      <p:sp>
        <p:nvSpPr>
          <p:cNvPr id="263174" name="矩形 263173"/>
          <p:cNvSpPr/>
          <p:nvPr/>
        </p:nvSpPr>
        <p:spPr>
          <a:xfrm>
            <a:off x="5715000" y="4038600"/>
            <a:ext cx="2900362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r>
              <a:rPr lang="zh-CN" altLang="en-US" sz="1400" b="1">
                <a:solidFill>
                  <a:srgbClr val="6600CC"/>
                </a:solidFill>
                <a:ea typeface="宋体" pitchFamily="2" charset="-122"/>
              </a:rPr>
              <a:t>人员考核、方法验证、竣工验收</a:t>
            </a:r>
            <a:r>
              <a:rPr lang="en-US" altLang="zh-CN" sz="1400" b="1">
                <a:solidFill>
                  <a:srgbClr val="6600CC"/>
                </a:solidFill>
                <a:ea typeface="宋体" pitchFamily="2" charset="-122"/>
              </a:rPr>
              <a:t>….</a:t>
            </a:r>
          </a:p>
        </p:txBody>
      </p:sp>
      <p:sp>
        <p:nvSpPr>
          <p:cNvPr id="26317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56E0FA78-395C-4440-844F-BAF37E5598B7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9</a:t>
            </a:fld>
            <a:endParaRPr lang="en-US"/>
          </a:p>
        </p:txBody>
      </p:sp>
      <p:sp>
        <p:nvSpPr>
          <p:cNvPr id="2631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3E3475A-5643-46E1-AF9F-B5CC25CD1954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263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17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098" name="矩形 260097"/>
          <p:cNvSpPr/>
          <p:nvPr/>
        </p:nvSpPr>
        <p:spPr>
          <a:xfrm>
            <a:off x="457200" y="1905000"/>
            <a:ext cx="8229600" cy="3963988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endParaRPr kumimoji="1" lang="zh-CN" altLang="en-US" sz="2400">
              <a:latin typeface="黑体" pitchFamily="2" charset="-122"/>
              <a:ea typeface="黑体" pitchFamily="2" charset="-122"/>
            </a:endParaRPr>
          </a:p>
          <a:p>
            <a:pPr lvl="0" algn="ctr"/>
            <a:endParaRPr kumimoji="1" lang="zh-CN" altLang="en-US" sz="2000">
              <a:latin typeface="黑体" pitchFamily="2" charset="-122"/>
              <a:ea typeface="黑体" pitchFamily="2" charset="-122"/>
            </a:endParaRPr>
          </a:p>
          <a:p>
            <a:pPr lvl="0"/>
            <a:endParaRPr kumimoji="1" lang="zh-CN" altLang="en-US" sz="2000">
              <a:latin typeface="黑体" pitchFamily="2" charset="-122"/>
              <a:ea typeface="黑体" pitchFamily="2" charset="-122"/>
            </a:endParaRPr>
          </a:p>
          <a:p>
            <a:pPr lvl="0"/>
            <a:r>
              <a:rPr kumimoji="1" lang="zh-CN" altLang="en-US" sz="2000">
                <a:latin typeface="黑体" pitchFamily="2" charset="-122"/>
                <a:ea typeface="黑体" pitchFamily="2" charset="-122"/>
              </a:rPr>
              <a:t>发现问题 </a:t>
            </a:r>
            <a:r>
              <a:rPr kumimoji="1" lang="zh-CN" altLang="en-US" sz="2000">
                <a:latin typeface="黑体" pitchFamily="2" charset="-122"/>
                <a:ea typeface="黑体" pitchFamily="2" charset="-122"/>
                <a:sym typeface="Symbol" pitchFamily="18" charset="2"/>
              </a:rPr>
              <a:t>现场调查 制定方案 实施方案 评价结果 环保建议</a:t>
            </a:r>
          </a:p>
          <a:p>
            <a:pPr lvl="0" algn="just"/>
            <a:r>
              <a:rPr kumimoji="1" lang="zh-CN" altLang="en-US">
                <a:latin typeface="黑体" pitchFamily="2" charset="-122"/>
                <a:ea typeface="黑体" pitchFamily="2" charset="-122"/>
                <a:sym typeface="Symbol" pitchFamily="18" charset="2"/>
              </a:rPr>
              <a:t>    </a:t>
            </a:r>
            <a:r>
              <a:rPr kumimoji="1" lang="en-US" altLang="zh-CN">
                <a:latin typeface="黑体" pitchFamily="2" charset="-122"/>
                <a:ea typeface="黑体" pitchFamily="2" charset="-122"/>
                <a:sym typeface="Symbol" pitchFamily="18" charset="2"/>
              </a:rPr>
              <a:t>|                       |            |</a:t>
            </a:r>
          </a:p>
          <a:p>
            <a:pPr lvl="0" algn="just"/>
            <a:r>
              <a:rPr kumimoji="1" lang="zh-CN" altLang="en-US">
                <a:latin typeface="黑体" pitchFamily="2" charset="-122"/>
                <a:ea typeface="黑体" pitchFamily="2" charset="-122"/>
                <a:sym typeface="Symbol" pitchFamily="18" charset="2"/>
              </a:rPr>
              <a:t>确定目的            </a:t>
            </a:r>
            <a:r>
              <a:rPr kumimoji="1" lang="zh-CN" altLang="en-US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    </a:t>
            </a:r>
            <a:r>
              <a:rPr kumimoji="1" lang="zh-CN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监测项目  	布点           </a:t>
            </a:r>
          </a:p>
          <a:p>
            <a:pPr lvl="0"/>
            <a:r>
              <a:rPr kumimoji="1" lang="zh-CN" altLang="en-US">
                <a:latin typeface="黑体" pitchFamily="2" charset="-122"/>
                <a:ea typeface="黑体" pitchFamily="2" charset="-122"/>
                <a:sym typeface="Symbol" pitchFamily="18" charset="2"/>
              </a:rPr>
              <a:t>                        方法的选择     	</a:t>
            </a:r>
            <a:r>
              <a:rPr kumimoji="1" lang="zh-CN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采样</a:t>
            </a:r>
          </a:p>
          <a:p>
            <a:pPr lvl="0"/>
            <a:r>
              <a:rPr kumimoji="1" lang="zh-CN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                                        运送保存</a:t>
            </a:r>
          </a:p>
          <a:p>
            <a:pPr lvl="0" algn="just"/>
            <a:r>
              <a:rPr kumimoji="1" lang="zh-CN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                                       	预处理</a:t>
            </a:r>
          </a:p>
          <a:p>
            <a:pPr lvl="0" algn="just"/>
            <a:r>
              <a:rPr kumimoji="1" lang="zh-CN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                                       	分析</a:t>
            </a:r>
          </a:p>
          <a:p>
            <a:pPr lvl="0"/>
            <a:r>
              <a:rPr kumimoji="1" lang="zh-CN" altLang="en-US">
                <a:latin typeface="黑体" pitchFamily="2" charset="-122"/>
                <a:ea typeface="黑体" pitchFamily="2" charset="-122"/>
                <a:sym typeface="Symbol" pitchFamily="18" charset="2"/>
              </a:rPr>
              <a:t>                                       	数据处理 </a:t>
            </a:r>
          </a:p>
          <a:p>
            <a:pPr lvl="0"/>
            <a:r>
              <a:rPr kumimoji="1" lang="zh-CN" altLang="en-US">
                <a:latin typeface="黑体" pitchFamily="2" charset="-122"/>
                <a:ea typeface="黑体" pitchFamily="2" charset="-122"/>
                <a:sym typeface="Symbol" pitchFamily="18" charset="2"/>
              </a:rPr>
              <a:t>                                          </a:t>
            </a:r>
          </a:p>
          <a:p>
            <a:pPr lvl="0"/>
            <a:r>
              <a:rPr kumimoji="1" lang="zh-CN" altLang="en-US">
                <a:latin typeface="黑体" pitchFamily="2" charset="-122"/>
                <a:ea typeface="黑体" pitchFamily="2" charset="-122"/>
                <a:sym typeface="Symbol" pitchFamily="18" charset="2"/>
              </a:rPr>
              <a:t>                                      </a:t>
            </a:r>
            <a:r>
              <a:rPr kumimoji="1" lang="zh-CN" altLang="en-US" sz="2400">
                <a:latin typeface="黑体" pitchFamily="2" charset="-122"/>
                <a:ea typeface="黑体" pitchFamily="2" charset="-122"/>
                <a:sym typeface="Symbol" pitchFamily="18" charset="2"/>
              </a:rPr>
              <a:t>质量控制</a:t>
            </a:r>
            <a:r>
              <a:rPr kumimoji="1" lang="zh-CN" altLang="en-US">
                <a:latin typeface="黑体" pitchFamily="2" charset="-122"/>
                <a:ea typeface="黑体" pitchFamily="2" charset="-122"/>
                <a:sym typeface="Symbol" pitchFamily="18" charset="2"/>
              </a:rPr>
              <a:t> </a:t>
            </a:r>
          </a:p>
        </p:txBody>
      </p:sp>
      <p:sp>
        <p:nvSpPr>
          <p:cNvPr id="260099" name="矩形 260098"/>
          <p:cNvSpPr/>
          <p:nvPr/>
        </p:nvSpPr>
        <p:spPr>
          <a:xfrm>
            <a:off x="539750" y="1196975"/>
            <a:ext cx="8077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kumimoji="1" lang="zh-CN" altLang="en-US" sz="2400" b="1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工作程序 ：</a:t>
            </a:r>
          </a:p>
        </p:txBody>
      </p:sp>
      <p:grpSp>
        <p:nvGrpSpPr>
          <p:cNvPr id="260100" name="组合 260099"/>
          <p:cNvGrpSpPr/>
          <p:nvPr/>
        </p:nvGrpSpPr>
        <p:grpSpPr>
          <a:xfrm>
            <a:off x="1143000" y="1884362"/>
            <a:ext cx="6858000" cy="858838"/>
            <a:chOff x="720" y="899"/>
            <a:chExt cx="4320" cy="541"/>
          </a:xfrm>
        </p:grpSpPr>
        <p:sp>
          <p:nvSpPr>
            <p:cNvPr id="260101" name="左大括号 260100"/>
            <p:cNvSpPr/>
            <p:nvPr/>
          </p:nvSpPr>
          <p:spPr>
            <a:xfrm rot="16200000" flipH="1" flipV="1">
              <a:off x="2784" y="-816"/>
              <a:ext cx="192" cy="4320"/>
            </a:xfrm>
            <a:prstGeom prst="leftBrace">
              <a:avLst>
                <a:gd name="adj1" fmla="val 187500"/>
                <a:gd name="adj2" fmla="val 50000"/>
              </a:avLst>
            </a:prstGeom>
            <a:noFill/>
            <a:ln>
              <a:solidFill>
                <a:schemeClr val="tx1"/>
              </a:solidFill>
              <a:round/>
            </a:ln>
          </p:spPr>
          <p:txBody>
            <a:bodyPr/>
            <a:lstStyle>
              <a:defPPr algn="ctr" rtl="0" eaLnBrk="1" hangingPunct="1">
                <a:defRPr kumimoji="0" lang="en-US" altLang="en-US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endParaRPr/>
            </a:p>
          </p:txBody>
        </p:sp>
        <p:sp>
          <p:nvSpPr>
            <p:cNvPr id="260102" name="矩形 260101"/>
            <p:cNvSpPr/>
            <p:nvPr/>
          </p:nvSpPr>
          <p:spPr>
            <a:xfrm>
              <a:off x="2438" y="899"/>
              <a:ext cx="884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ctr" rtl="0" eaLnBrk="1" hangingPunct="1">
                <a:defRPr kumimoji="0" lang="en-US" altLang="en-US" b="1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>
                  <a:solidFill>
                    <a:schemeClr val="tx1"/>
                  </a:solidFill>
                  <a:latin typeface="Arial" pitchFamily="34" charset="0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>
                  <a:solidFill>
                    <a:schemeClr val="tx1"/>
                  </a:solidFill>
                  <a:latin typeface="Arial" pitchFamily="34" charset="0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>
                  <a:solidFill>
                    <a:schemeClr val="tx1"/>
                  </a:solidFill>
                  <a:latin typeface="Arial" pitchFamily="34" charset="0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>
                  <a:solidFill>
                    <a:schemeClr val="tx1"/>
                  </a:solidFill>
                  <a:latin typeface="Arial" pitchFamily="34" charset="0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en-US" altLang="en-US" sz="1800" b="0" i="0" u="none">
                  <a:solidFill>
                    <a:schemeClr val="tx1"/>
                  </a:solidFill>
                  <a:latin typeface="Arial" pitchFamily="34" charset="0"/>
                </a:defRPr>
              </a:lvl5pPr>
            </a:lstStyle>
            <a:p>
              <a:pPr lvl="0"/>
              <a:r>
                <a:rPr kumimoji="1" lang="zh-CN" altLang="en-US" sz="2400">
                  <a:latin typeface="黑体" pitchFamily="2" charset="-122"/>
                  <a:ea typeface="黑体" pitchFamily="2" charset="-122"/>
                </a:rPr>
                <a:t>质量保证</a:t>
              </a:r>
            </a:p>
          </p:txBody>
        </p:sp>
      </p:grpSp>
      <p:sp>
        <p:nvSpPr>
          <p:cNvPr id="26010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1367A25E-61B6-420C-864D-CA5A7A3CE80E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10</a:t>
            </a:fld>
            <a:endParaRPr lang="en-US"/>
          </a:p>
        </p:txBody>
      </p:sp>
      <p:sp>
        <p:nvSpPr>
          <p:cNvPr id="26010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C315E79-D5F2-4FE1-B0C8-2ECE3B7994EA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260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2" dur="500"/>
                                        <p:tgtEl>
                                          <p:spTgt spid="260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009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1122" name="图片 261121"/>
          <p:cNvPicPr/>
          <p:nvPr/>
        </p:nvPicPr>
        <p:blipFill>
          <a:blip r:embed="rId2"/>
          <a:srcRect l="53297" t="1854" b="12288"/>
          <a:stretch>
            <a:fillRect/>
          </a:stretch>
        </p:blipFill>
        <p:spPr>
          <a:xfrm>
            <a:off x="5791200" y="1758950"/>
            <a:ext cx="2965450" cy="39560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61123" name="图片 261122"/>
          <p:cNvPicPr/>
          <p:nvPr/>
        </p:nvPicPr>
        <p:blipFill>
          <a:blip r:embed="rId3"/>
          <a:srcRect l="14063" t="26911" r="4688" b="3993"/>
          <a:stretch>
            <a:fillRect/>
          </a:stretch>
        </p:blipFill>
        <p:spPr>
          <a:xfrm>
            <a:off x="533400" y="1752600"/>
            <a:ext cx="3733800" cy="23812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61124" name="图片 261123"/>
          <p:cNvPicPr/>
          <p:nvPr/>
        </p:nvPicPr>
        <p:blipFill>
          <a:blip r:embed="rId4"/>
          <a:stretch>
            <a:fillRect/>
          </a:stretch>
        </p:blipFill>
        <p:spPr>
          <a:xfrm>
            <a:off x="2362200" y="3606800"/>
            <a:ext cx="3505200" cy="2336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61126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C63276A5-4C71-4EE1-BCED-10C576397C64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11</a:t>
            </a:fld>
            <a:endParaRPr lang="en-US"/>
          </a:p>
        </p:txBody>
      </p:sp>
      <p:sp>
        <p:nvSpPr>
          <p:cNvPr id="26112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0C0BB39-D849-4407-B5B1-0B37E573B84C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1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1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27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1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1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27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1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1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194" name="矩形 264193"/>
          <p:cNvSpPr/>
          <p:nvPr/>
        </p:nvSpPr>
        <p:spPr>
          <a:xfrm>
            <a:off x="611188" y="1196975"/>
            <a:ext cx="8001000" cy="4986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0000"/>
              </a:lnSpc>
            </a:pPr>
            <a:r>
              <a:rPr kumimoji="1" lang="en-US" altLang="zh-CN" sz="28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1</a:t>
            </a:r>
            <a:r>
              <a:rPr kumimoji="1" lang="zh-CN" altLang="en-US" sz="28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、环境监测的发展：</a:t>
            </a:r>
            <a:endParaRPr kumimoji="1" lang="zh-CN" altLang="en-US" sz="2800">
              <a:solidFill>
                <a:srgbClr val="0000FF"/>
              </a:solidFill>
              <a:latin typeface="宋体" pitchFamily="2" charset="-122"/>
              <a:ea typeface="宋体" pitchFamily="2" charset="-122"/>
            </a:endParaRP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</a:t>
            </a:r>
            <a:r>
              <a:rPr kumimoji="1" lang="en-US" altLang="zh-CN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20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世纪</a:t>
            </a:r>
            <a:r>
              <a:rPr kumimoji="1" lang="en-US" altLang="zh-CN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50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年代：</a:t>
            </a:r>
            <a:r>
              <a:rPr kumimoji="1" lang="zh-CN" altLang="en-US" sz="24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被动监测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，调查事故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     </a:t>
            </a: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</a:t>
            </a: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化学毒物                  </a:t>
            </a:r>
            <a:r>
              <a:rPr kumimoji="1" lang="zh-CN" altLang="en-US" sz="2400">
                <a:solidFill>
                  <a:srgbClr val="009900"/>
                </a:solidFill>
                <a:latin typeface="黑体" pitchFamily="2" charset="-122"/>
                <a:ea typeface="黑体" pitchFamily="2" charset="-122"/>
                <a:hlinkClick action="ppaction://noaction"/>
              </a:rPr>
              <a:t>环境分析</a:t>
            </a:r>
            <a:endParaRPr kumimoji="1" lang="zh-CN" altLang="en-US" sz="2400">
              <a:solidFill>
                <a:srgbClr val="009900"/>
              </a:solidFill>
              <a:latin typeface="黑体" pitchFamily="2" charset="-122"/>
              <a:ea typeface="黑体" pitchFamily="2" charset="-122"/>
            </a:endParaRP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</a:t>
            </a:r>
            <a:r>
              <a:rPr kumimoji="1" lang="en-US" altLang="zh-CN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20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世纪</a:t>
            </a:r>
            <a:r>
              <a:rPr kumimoji="1" lang="en-US" altLang="zh-CN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70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年代：</a:t>
            </a:r>
            <a:r>
              <a:rPr kumimoji="1" lang="zh-CN" altLang="en-US" sz="24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主动监测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，监督污染源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     </a:t>
            </a: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 </a:t>
            </a: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物理污染  	               </a:t>
            </a:r>
            <a:r>
              <a:rPr kumimoji="1" lang="zh-CN" altLang="en-US" sz="2400">
                <a:solidFill>
                  <a:srgbClr val="009900"/>
                </a:solidFill>
                <a:latin typeface="黑体" pitchFamily="2" charset="-122"/>
                <a:ea typeface="黑体" pitchFamily="2" charset="-122"/>
              </a:rPr>
              <a:t>环境监测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  <a:sym typeface="Symbol" pitchFamily="18" charset="2"/>
              </a:rPr>
              <a:t>           </a:t>
            </a: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生物影响 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kumimoji="1" lang="zh-CN" altLang="en-US">
                <a:solidFill>
                  <a:srgbClr val="6600CC"/>
                </a:solidFill>
                <a:ea typeface="宋体" pitchFamily="2" charset="-122"/>
              </a:rPr>
              <a:t>       </a:t>
            </a:r>
            <a:r>
              <a:rPr kumimoji="1" lang="en-US" altLang="zh-CN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20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世纪</a:t>
            </a:r>
            <a:r>
              <a:rPr kumimoji="1" lang="en-US" altLang="zh-CN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80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年代以来：</a:t>
            </a:r>
            <a:r>
              <a:rPr kumimoji="1" lang="zh-CN" altLang="en-US" sz="2400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自动监测</a:t>
            </a:r>
            <a:r>
              <a:rPr kumimoji="1" lang="zh-CN" altLang="en-US" sz="240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，监测境质量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            </a:t>
            </a:r>
            <a:r>
              <a:rPr kumimoji="1"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手段：先进</a:t>
            </a:r>
            <a:r>
              <a:rPr kumimoji="1"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——</a:t>
            </a:r>
            <a:r>
              <a:rPr kumimoji="1"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准确、快速、标准、自动化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           范围：时间连续、长期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                 空间扩展、遥测（</a:t>
            </a:r>
            <a:r>
              <a:rPr kumimoji="1" lang="en-US" altLang="zh-CN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3S</a:t>
            </a:r>
            <a:r>
              <a:rPr kumimoji="1"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技术的应用）</a:t>
            </a:r>
          </a:p>
          <a:p>
            <a:pPr lvl="0" algn="just">
              <a:lnSpc>
                <a:spcPct val="120000"/>
              </a:lnSpc>
            </a:pPr>
            <a:r>
              <a:rPr kumimoji="1" lang="zh-CN" altLang="en-US" sz="2400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                  项目更多、分析更深入</a:t>
            </a:r>
          </a:p>
        </p:txBody>
      </p:sp>
      <p:sp>
        <p:nvSpPr>
          <p:cNvPr id="264195" name="右大括号 264194"/>
          <p:cNvSpPr/>
          <p:nvPr/>
        </p:nvSpPr>
        <p:spPr>
          <a:xfrm>
            <a:off x="3924300" y="2420938"/>
            <a:ext cx="152400" cy="1482725"/>
          </a:xfrm>
          <a:prstGeom prst="rightBrace">
            <a:avLst>
              <a:gd name="adj1" fmla="val 81076"/>
              <a:gd name="adj2" fmla="val 70097"/>
            </a:avLst>
          </a:prstGeom>
          <a:noFill/>
          <a:ln w="28575">
            <a:solidFill>
              <a:schemeClr val="accent2"/>
            </a:solidFill>
            <a:round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264196" name="对话气泡: 圆角矩形 264195"/>
          <p:cNvSpPr/>
          <p:nvPr/>
        </p:nvSpPr>
        <p:spPr>
          <a:xfrm>
            <a:off x="228600" y="6248400"/>
            <a:ext cx="8439150" cy="533400"/>
          </a:xfrm>
          <a:prstGeom prst="wedgeRoundRectCallout">
            <a:avLst>
              <a:gd name="adj1" fmla="val 17699"/>
              <a:gd name="adj2" fmla="val -136014"/>
              <a:gd name="adj3" fmla="val 16667"/>
            </a:avLst>
          </a:prstGeom>
          <a:solidFill>
            <a:schemeClr val="bg1">
              <a:alpha val="50000"/>
            </a:schemeClr>
          </a:solidFill>
          <a:ln w="28575">
            <a:solidFill>
              <a:schemeClr val="accent2"/>
            </a:solidFill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0000"/>
              </a:lnSpc>
            </a:pPr>
            <a:r>
              <a:rPr kumimoji="1" lang="zh-CN" altLang="en-US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地理信息系统技术（</a:t>
            </a:r>
            <a:r>
              <a:rPr kumimoji="1" lang="en-US" altLang="zh-CN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GIS</a:t>
            </a:r>
            <a:r>
              <a:rPr kumimoji="1" lang="zh-CN" altLang="en-US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）、遥感技术（</a:t>
            </a:r>
            <a:r>
              <a:rPr kumimoji="1" lang="en-US" altLang="zh-CN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RS</a:t>
            </a:r>
            <a:r>
              <a:rPr kumimoji="1" lang="zh-CN" altLang="en-US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）、全球定位技术（</a:t>
            </a:r>
            <a:r>
              <a:rPr kumimoji="1" lang="en-US" altLang="zh-CN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GPS</a:t>
            </a:r>
            <a:r>
              <a:rPr kumimoji="1" lang="zh-CN" altLang="en-US" sz="2000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）</a:t>
            </a:r>
          </a:p>
        </p:txBody>
      </p:sp>
      <p:sp>
        <p:nvSpPr>
          <p:cNvPr id="264197" name="矩形 264196"/>
          <p:cNvSpPr/>
          <p:nvPr/>
        </p:nvSpPr>
        <p:spPr>
          <a:xfrm>
            <a:off x="179388" y="188912"/>
            <a:ext cx="8675688" cy="11509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1117600" lvl="0" indent="-1117600" algn="ctr"/>
            <a:r>
              <a:rPr lang="zh-CN" altLang="en-US" sz="3600" b="1">
                <a:solidFill>
                  <a:schemeClr val="tx2"/>
                </a:solidFill>
                <a:latin typeface="Times New Roman" pitchFamily="18" charset="0"/>
                <a:ea typeface="楷体_GB2312" pitchFamily="49" charset="-122"/>
              </a:rPr>
              <a:t>二  环境监测特点及技术</a:t>
            </a:r>
          </a:p>
        </p:txBody>
      </p:sp>
      <p:cxnSp>
        <p:nvCxnSpPr>
          <p:cNvPr id="264198" name="直接连接符 264197"/>
          <p:cNvCxnSpPr/>
          <p:nvPr/>
        </p:nvCxnSpPr>
        <p:spPr>
          <a:xfrm>
            <a:off x="4419600" y="2667000"/>
            <a:ext cx="1905000" cy="0"/>
          </a:xfrm>
          <a:prstGeom prst="line">
            <a:avLst/>
          </a:prstGeom>
          <a:noFill/>
          <a:ln>
            <a:solidFill>
              <a:srgbClr val="3366FF"/>
            </a:solidFill>
            <a:miter lim="800000"/>
            <a:tailEnd type="triangle"/>
          </a:ln>
        </p:spPr>
      </p:cxnSp>
      <p:cxnSp>
        <p:nvCxnSpPr>
          <p:cNvPr id="264199" name="直接连接符 264198"/>
          <p:cNvCxnSpPr/>
          <p:nvPr/>
        </p:nvCxnSpPr>
        <p:spPr>
          <a:xfrm>
            <a:off x="4495800" y="3675062"/>
            <a:ext cx="1905000" cy="0"/>
          </a:xfrm>
          <a:prstGeom prst="line">
            <a:avLst/>
          </a:prstGeom>
          <a:noFill/>
          <a:ln>
            <a:solidFill>
              <a:srgbClr val="3366FF"/>
            </a:solidFill>
            <a:miter lim="800000"/>
            <a:tailEnd type="triangle"/>
          </a:ln>
        </p:spPr>
      </p:cxnSp>
      <p:sp>
        <p:nvSpPr>
          <p:cNvPr id="264200" name="矩形 264199"/>
          <p:cNvSpPr/>
          <p:nvPr/>
        </p:nvSpPr>
        <p:spPr>
          <a:xfrm>
            <a:off x="5130800" y="3397250"/>
            <a:ext cx="590550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r>
              <a:rPr kumimoji="1" lang="zh-CN" altLang="en-US" sz="1600" b="1">
                <a:solidFill>
                  <a:srgbClr val="0000FF"/>
                </a:solidFill>
                <a:ea typeface="宋体" pitchFamily="2" charset="-122"/>
              </a:rPr>
              <a:t>综合</a:t>
            </a:r>
          </a:p>
        </p:txBody>
      </p:sp>
      <p:sp>
        <p:nvSpPr>
          <p:cNvPr id="264202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DF2A11F2-69B7-4904-8F5C-B71F88F3B136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12</a:t>
            </a:fld>
            <a:endParaRPr lang="en-US"/>
          </a:p>
        </p:txBody>
      </p:sp>
      <p:sp>
        <p:nvSpPr>
          <p:cNvPr id="26420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428C9F1-9811-45C7-BC00-A58514394C26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264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562" name="文本占位符 322561"/>
          <p:cNvSpPr>
            <a:spLocks noGrp="1"/>
          </p:cNvSpPr>
          <p:nvPr>
            <p:ph type="body" idx="4294967295"/>
          </p:nvPr>
        </p:nvSpPr>
        <p:spPr>
          <a:xfrm>
            <a:off x="684212" y="1196975"/>
            <a:ext cx="7493000" cy="53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lang="zh-CN" altLang="en-US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环境分析与环境监测的区别</a:t>
            </a:r>
          </a:p>
        </p:txBody>
      </p:sp>
      <p:graphicFrame>
        <p:nvGraphicFramePr>
          <p:cNvPr id="322563" name="表格 322562"/>
          <p:cNvGraphicFramePr>
            <a:graphicFrameLocks noGrp="1"/>
          </p:cNvGraphicFramePr>
          <p:nvPr/>
        </p:nvGraphicFramePr>
        <p:xfrm>
          <a:off x="685800" y="1905000"/>
          <a:ext cx="8012112" cy="4260850"/>
        </p:xfrm>
        <a:graphic>
          <a:graphicData uri="http://schemas.openxmlformats.org/drawingml/2006/table">
            <a:tbl>
              <a:tblPr/>
              <a:tblGrid>
                <a:gridCol w="3973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8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11262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3200">
                          <a:ea typeface="华文行楷" pitchFamily="2" charset="-122"/>
                        </a:rPr>
                        <a:t>环境分析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rotWithShape="0">
                      <a:gsLst>
                        <a:gs pos="0">
                          <a:srgbClr val="FFCCFF"/>
                        </a:gs>
                        <a:gs pos="50000">
                          <a:srgbClr val="FFFFFF"/>
                        </a:gs>
                        <a:gs pos="100000">
                          <a:srgbClr val="FFCC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3200">
                          <a:ea typeface="华文行楷" pitchFamily="2" charset="-122"/>
                        </a:rPr>
                        <a:t>环境监测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rotWithShape="0">
                      <a:gsLst>
                        <a:gs pos="0">
                          <a:srgbClr val="FFCCFF"/>
                        </a:gs>
                        <a:gs pos="50000">
                          <a:srgbClr val="FFFFFF"/>
                        </a:gs>
                        <a:gs pos="100000">
                          <a:srgbClr val="FFCCFF"/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9588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800" b="0">
                          <a:solidFill>
                            <a:srgbClr val="CC3300"/>
                          </a:solidFill>
                          <a:ea typeface="楷体_GB2312" pitchFamily="49" charset="-122"/>
                        </a:rPr>
                        <a:t>对各种环境样品进行定性和定量分析、测试。</a:t>
                      </a:r>
                    </a:p>
                    <a:p>
                      <a:pPr marL="0" lvl="0" indent="0">
                        <a:buNone/>
                      </a:pPr>
                      <a:r>
                        <a:rPr lang="ar-SA" altLang="en-US" sz="2800">
                          <a:ea typeface="Times New Roman" pitchFamily="18" charset="0"/>
                        </a:rPr>
                        <a:t>இ</a:t>
                      </a:r>
                      <a:r>
                        <a:rPr lang="ar-SA" altLang="zh-CN" sz="2800"/>
                        <a:t> </a:t>
                      </a:r>
                      <a:r>
                        <a:rPr lang="zh-CN" altLang="ar-SA" sz="2800">
                          <a:ea typeface="华文行楷" pitchFamily="2" charset="-122"/>
                        </a:rPr>
                        <a:t>单一的分析</a:t>
                      </a:r>
                      <a:endParaRPr lang="zh-CN" altLang="en-US" sz="2800">
                        <a:ea typeface="华文行楷" pitchFamily="2" charset="-122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 typeface="Wingdings" pitchFamily="2" charset="2"/>
                        <a:buChar char="v"/>
                        <a:defRPr kumimoji="0" lang="en-US" altLang="en-US" sz="2400" b="1" i="0" u="none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§"/>
                        <a:defRPr kumimoji="0" lang="en-US" altLang="en-US" sz="24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Tx/>
                        <a:buFontTx/>
                        <a:buChar char="•"/>
                        <a:defRPr kumimoji="0" lang="en-US" altLang="en-US" sz="20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en-US" altLang="en-US" sz="1800" b="0" i="0" u="none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b="0">
                          <a:solidFill>
                            <a:srgbClr val="CC3300"/>
                          </a:solidFill>
                          <a:ea typeface="楷体_GB2312" pitchFamily="49" charset="-122"/>
                        </a:rPr>
                        <a:t>对描述环境质量的各种标志进行鉴定和测试。</a:t>
                      </a:r>
                    </a:p>
                    <a:p>
                      <a:pPr marL="0" lvl="0" indent="0" rtl="1">
                        <a:buNone/>
                      </a:pPr>
                      <a:r>
                        <a:rPr lang="ar-SA" altLang="en-US">
                          <a:ea typeface="Times New Roman" pitchFamily="18" charset="0"/>
                        </a:rPr>
                        <a:t> இ</a:t>
                      </a:r>
                      <a:r>
                        <a:rPr lang="ar-SA" altLang="zh-CN">
                          <a:ea typeface="华文行楷" pitchFamily="2" charset="-122"/>
                        </a:rPr>
                        <a:t>既有单一的污染物的分析，</a:t>
                      </a:r>
                      <a:r>
                        <a:rPr lang="zh-CN" altLang="ar-SA">
                          <a:ea typeface="华文行楷" pitchFamily="2" charset="-122"/>
                        </a:rPr>
                        <a:t>又有多种污染物的相互影响，也可能在一定的范围内较长时间跟踪测定</a:t>
                      </a:r>
                      <a:r>
                        <a:rPr lang="zh-CN" altLang="ar-SA" sz="2000">
                          <a:ea typeface="华文行楷" pitchFamily="2" charset="-122"/>
                        </a:rPr>
                        <a:t>。</a:t>
                      </a:r>
                      <a:endParaRPr lang="zh-CN" altLang="en-US" sz="2000">
                        <a:ea typeface="华文行楷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22577" name="动作按钮: 转到开头 322576">
            <a:hlinkClick action="ppaction://noaction"/>
          </p:cNvPr>
          <p:cNvSpPr/>
          <p:nvPr/>
        </p:nvSpPr>
        <p:spPr>
          <a:xfrm>
            <a:off x="7772400" y="6248400"/>
            <a:ext cx="685800" cy="457200"/>
          </a:xfrm>
          <a:prstGeom prst="actionButtonBeginning">
            <a:avLst/>
          </a:prstGeom>
          <a:solidFill>
            <a:srgbClr val="FF00FF">
              <a:alpha val="56000"/>
            </a:srgbClr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32257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4283331F-84BB-4432-87A7-0603534DEF82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13</a:t>
            </a:fld>
            <a:endParaRPr lang="en-US"/>
          </a:p>
        </p:txBody>
      </p:sp>
      <p:sp>
        <p:nvSpPr>
          <p:cNvPr id="32258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0C7A35D-4E85-4049-9656-A804320E017A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266" name="标题 267265"/>
          <p:cNvSpPr>
            <a:spLocks noGrp="1"/>
          </p:cNvSpPr>
          <p:nvPr>
            <p:ph type="title"/>
          </p:nvPr>
        </p:nvSpPr>
        <p:spPr>
          <a:xfrm>
            <a:off x="549275" y="381000"/>
            <a:ext cx="5051425" cy="2857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solidFill>
                  <a:srgbClr val="0000FF"/>
                </a:solidFill>
                <a:latin typeface="Times New Roman" pitchFamily="18" charset="0"/>
                <a:ea typeface="宋体" pitchFamily="2" charset="-122"/>
              </a:rPr>
              <a:t>2</a:t>
            </a:r>
            <a:r>
              <a:rPr lang="zh-CN" altLang="en-US">
                <a:solidFill>
                  <a:srgbClr val="0000FF"/>
                </a:solidFill>
                <a:latin typeface="Times New Roman" pitchFamily="18" charset="0"/>
                <a:ea typeface="宋体" pitchFamily="2" charset="-122"/>
              </a:rPr>
              <a:t>、监测技术概述</a:t>
            </a:r>
          </a:p>
        </p:txBody>
      </p:sp>
      <p:sp>
        <p:nvSpPr>
          <p:cNvPr id="267267" name="文本占位符 267266"/>
          <p:cNvSpPr>
            <a:spLocks noGrp="1"/>
          </p:cNvSpPr>
          <p:nvPr>
            <p:ph type="body" idx="4294967295"/>
          </p:nvPr>
        </p:nvSpPr>
        <p:spPr>
          <a:xfrm>
            <a:off x="609600" y="2133600"/>
            <a:ext cx="8153400" cy="4876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buFont typeface="Wingdings" pitchFamily="2" charset="2"/>
              <a:buChar char="Ø"/>
            </a:pPr>
            <a:r>
              <a:rPr lang="zh-CN" altLang="en-US">
                <a:solidFill>
                  <a:srgbClr val="6600CC"/>
                </a:solidFill>
                <a:latin typeface="Times New Roman" pitchFamily="18" charset="0"/>
                <a:ea typeface="楷体_GB2312" pitchFamily="49" charset="-122"/>
              </a:rPr>
              <a:t>化学分析方法</a:t>
            </a:r>
          </a:p>
          <a:p>
            <a:pPr lvl="1">
              <a:buFontTx/>
              <a:buChar char="•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重量法 、容量分析（如滴定）</a:t>
            </a:r>
          </a:p>
          <a:p>
            <a:pPr lvl="1">
              <a:buFontTx/>
              <a:buChar char="•"/>
            </a:pPr>
            <a:r>
              <a:rPr kumimoji="1" lang="zh-CN" altLang="en-US" sz="2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基础、准确、简单，灵敏度低，选择性差，常量分析</a:t>
            </a:r>
            <a:endParaRPr lang="zh-CN" altLang="en-US" sz="2400" b="1">
              <a:latin typeface="楷体_GB2312" pitchFamily="49" charset="-122"/>
              <a:ea typeface="楷体_GB2312" pitchFamily="49" charset="-122"/>
            </a:endParaRPr>
          </a:p>
          <a:p>
            <a:pPr lvl="0">
              <a:spcBef>
                <a:spcPct val="500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rgbClr val="6600CC"/>
                </a:solidFill>
                <a:latin typeface="Times New Roman" pitchFamily="18" charset="0"/>
                <a:ea typeface="楷体_GB2312" pitchFamily="49" charset="-122"/>
              </a:rPr>
              <a:t>仪器分析： </a:t>
            </a:r>
            <a:r>
              <a:rPr kumimoji="1" lang="en-US" altLang="zh-CN" sz="2400" b="0">
                <a:solidFill>
                  <a:srgbClr val="000000"/>
                </a:solidFill>
                <a:ea typeface="宋体" pitchFamily="2" charset="-122"/>
              </a:rPr>
              <a:t>GC</a:t>
            </a:r>
            <a:r>
              <a:rPr kumimoji="1" lang="zh-CN" altLang="en-US" sz="2400" b="0">
                <a:solidFill>
                  <a:srgbClr val="000000"/>
                </a:solidFill>
                <a:ea typeface="宋体" pitchFamily="2" charset="-122"/>
              </a:rPr>
              <a:t>、</a:t>
            </a:r>
            <a:r>
              <a:rPr kumimoji="1" lang="en-US" altLang="zh-CN" sz="2400" b="0">
                <a:solidFill>
                  <a:srgbClr val="000000"/>
                </a:solidFill>
                <a:ea typeface="宋体" pitchFamily="2" charset="-122"/>
              </a:rPr>
              <a:t>HPLC</a:t>
            </a:r>
            <a:r>
              <a:rPr kumimoji="1" lang="zh-CN" altLang="en-US" sz="2400" b="0">
                <a:solidFill>
                  <a:srgbClr val="000000"/>
                </a:solidFill>
                <a:ea typeface="宋体" pitchFamily="2" charset="-122"/>
              </a:rPr>
              <a:t>、</a:t>
            </a:r>
            <a:r>
              <a:rPr kumimoji="1" lang="en-US" altLang="zh-CN" sz="2400" b="0">
                <a:solidFill>
                  <a:srgbClr val="000000"/>
                </a:solidFill>
                <a:ea typeface="宋体" pitchFamily="2" charset="-122"/>
              </a:rPr>
              <a:t>IR</a:t>
            </a:r>
            <a:endParaRPr lang="en-US" altLang="zh-CN">
              <a:solidFill>
                <a:srgbClr val="6600CC"/>
              </a:solidFill>
              <a:latin typeface="Times New Roman" pitchFamily="18" charset="0"/>
              <a:ea typeface="楷体_GB2312" pitchFamily="49" charset="-122"/>
            </a:endParaRPr>
          </a:p>
          <a:p>
            <a:pPr lvl="1">
              <a:spcBef>
                <a:spcPct val="10000"/>
              </a:spcBef>
              <a:buFontTx/>
              <a:buChar char="•"/>
            </a:pPr>
            <a:r>
              <a:rPr kumimoji="1" lang="zh-CN" altLang="en-US" sz="2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物理法和物化法</a:t>
            </a:r>
          </a:p>
          <a:p>
            <a:pPr lvl="1">
              <a:spcBef>
                <a:spcPct val="10000"/>
              </a:spcBef>
              <a:buFontTx/>
              <a:buChar char="•"/>
            </a:pPr>
            <a:r>
              <a:rPr kumimoji="1" lang="zh-CN" altLang="en-US" sz="2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灵敏度高、选择性强、响应快、</a:t>
            </a:r>
          </a:p>
          <a:p>
            <a:pPr lvl="1">
              <a:spcBef>
                <a:spcPct val="10000"/>
              </a:spcBef>
              <a:buFontTx/>
              <a:buChar char="•"/>
            </a:pPr>
            <a:r>
              <a:rPr kumimoji="1" lang="zh-CN" altLang="en-US" sz="2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可组合、自动、连续</a:t>
            </a:r>
            <a:endParaRPr lang="zh-CN" altLang="en-US" sz="2400">
              <a:solidFill>
                <a:srgbClr val="6600CC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spcBef>
                <a:spcPct val="500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rgbClr val="6600CC"/>
                </a:solidFill>
                <a:latin typeface="Times New Roman" pitchFamily="18" charset="0"/>
                <a:ea typeface="楷体_GB2312" pitchFamily="49" charset="-122"/>
              </a:rPr>
              <a:t>生物监测 </a:t>
            </a:r>
          </a:p>
          <a:p>
            <a:pPr lvl="1">
              <a:spcBef>
                <a:spcPct val="10000"/>
              </a:spcBef>
              <a:buFontTx/>
              <a:buChar char="•"/>
            </a:pPr>
            <a:r>
              <a:rPr kumimoji="1" lang="zh-CN" altLang="en-US" sz="2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定性，影响因素多、精度差</a:t>
            </a:r>
          </a:p>
        </p:txBody>
      </p:sp>
      <p:sp>
        <p:nvSpPr>
          <p:cNvPr id="267268" name="矩形 267267"/>
          <p:cNvSpPr/>
          <p:nvPr/>
        </p:nvSpPr>
        <p:spPr>
          <a:xfrm>
            <a:off x="1066800" y="1600200"/>
            <a:ext cx="594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kumimoji="1" lang="zh-CN" altLang="en-US" sz="2400" b="1">
                <a:solidFill>
                  <a:srgbClr val="000000"/>
                </a:solidFill>
                <a:ea typeface="宋体" pitchFamily="2" charset="-122"/>
              </a:rPr>
              <a:t>监测技术包括采样、</a:t>
            </a:r>
            <a:r>
              <a:rPr kumimoji="1" lang="zh-CN" altLang="en-US" sz="2400" b="1">
                <a:solidFill>
                  <a:srgbClr val="FF0000"/>
                </a:solidFill>
                <a:ea typeface="宋体" pitchFamily="2" charset="-122"/>
              </a:rPr>
              <a:t>测试</a:t>
            </a:r>
            <a:r>
              <a:rPr kumimoji="1" lang="zh-CN" altLang="en-US" sz="2400" b="1">
                <a:solidFill>
                  <a:srgbClr val="000000"/>
                </a:solidFill>
                <a:ea typeface="宋体" pitchFamily="2" charset="-122"/>
              </a:rPr>
              <a:t>、数据处理技术</a:t>
            </a:r>
          </a:p>
        </p:txBody>
      </p:sp>
      <p:pic>
        <p:nvPicPr>
          <p:cNvPr id="267269" name="图片 267268"/>
          <p:cNvPicPr/>
          <p:nvPr/>
        </p:nvPicPr>
        <p:blipFill>
          <a:blip r:embed="rId2"/>
          <a:stretch>
            <a:fillRect/>
          </a:stretch>
        </p:blipFill>
        <p:spPr>
          <a:xfrm>
            <a:off x="5867400" y="3789362"/>
            <a:ext cx="2743200" cy="187483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6727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BC9D50EF-8419-448E-8757-A313ECFF9262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14</a:t>
            </a:fld>
            <a:endParaRPr lang="en-US"/>
          </a:p>
        </p:txBody>
      </p:sp>
      <p:sp>
        <p:nvSpPr>
          <p:cNvPr id="26727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73BE986-1894-4C54-9658-584FEEE9B09B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267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410" name="文本占位符 273409"/>
          <p:cNvSpPr>
            <a:spLocks noGrp="1"/>
          </p:cNvSpPr>
          <p:nvPr>
            <p:ph type="body" idx="4294967295"/>
          </p:nvPr>
        </p:nvSpPr>
        <p:spPr>
          <a:xfrm>
            <a:off x="838200" y="1600200"/>
            <a:ext cx="8007350" cy="99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400">
                <a:latin typeface="Times New Roman" pitchFamily="18" charset="0"/>
                <a:ea typeface="楷体_GB2312" pitchFamily="49" charset="-122"/>
              </a:rPr>
              <a:t>经过优先选择的污染物称为环境优先污染物，简称为</a:t>
            </a:r>
            <a:r>
              <a:rPr lang="zh-CN" altLang="en-US" sz="2400">
                <a:latin typeface="Times New Roman" pitchFamily="18" charset="0"/>
                <a:ea typeface="楷体_GB2312" pitchFamily="49" charset="-122"/>
                <a:hlinkClick action="ppaction://noaction"/>
              </a:rPr>
              <a:t>优先污染物</a:t>
            </a:r>
            <a:r>
              <a:rPr lang="zh-CN" altLang="en-US" sz="2400">
                <a:latin typeface="Times New Roman" pitchFamily="18" charset="0"/>
                <a:ea typeface="楷体_GB2312" pitchFamily="49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楷体_GB2312" pitchFamily="49" charset="-122"/>
              </a:rPr>
              <a:t>priority pollutants</a:t>
            </a:r>
            <a:r>
              <a:rPr lang="zh-CN" altLang="en-US" sz="2400">
                <a:latin typeface="Times New Roman" pitchFamily="18" charset="0"/>
                <a:ea typeface="楷体_GB2312" pitchFamily="49" charset="-122"/>
              </a:rPr>
              <a:t>）</a:t>
            </a:r>
            <a:endParaRPr lang="zh-CN" altLang="en-US" b="0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73411" name="动作按钮: 转到主页 273410">
            <a:hlinkClick action="ppaction://noaction"/>
          </p:cNvPr>
          <p:cNvSpPr/>
          <p:nvPr/>
        </p:nvSpPr>
        <p:spPr>
          <a:xfrm>
            <a:off x="8458200" y="6172200"/>
            <a:ext cx="685800" cy="685800"/>
          </a:xfrm>
          <a:prstGeom prst="actionButtonHome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273412" name="标题 273411"/>
          <p:cNvSpPr>
            <a:spLocks noGrp="1"/>
          </p:cNvSpPr>
          <p:nvPr>
            <p:ph type="title"/>
          </p:nvPr>
        </p:nvSpPr>
        <p:spPr>
          <a:xfrm>
            <a:off x="534988" y="481012"/>
            <a:ext cx="6724650" cy="258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latin typeface="Times New Roman" pitchFamily="18" charset="0"/>
                <a:ea typeface="宋体" pitchFamily="2" charset="-122"/>
              </a:rPr>
              <a:t>3</a:t>
            </a:r>
            <a:r>
              <a:rPr lang="zh-CN" altLang="en-US">
                <a:latin typeface="Times New Roman" pitchFamily="18" charset="0"/>
                <a:ea typeface="宋体" pitchFamily="2" charset="-122"/>
              </a:rPr>
              <a:t>、环境优先污染物和优先监测</a:t>
            </a:r>
          </a:p>
        </p:txBody>
      </p:sp>
      <p:sp>
        <p:nvSpPr>
          <p:cNvPr id="273413" name="矩形 273412"/>
          <p:cNvSpPr/>
          <p:nvPr/>
        </p:nvSpPr>
        <p:spPr bwMode="gray">
          <a:xfrm>
            <a:off x="838200" y="2667000"/>
            <a:ext cx="7046912" cy="3657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342900" lvl="0" indent="-342900">
              <a:buFont typeface="Wingdings" pitchFamily="2" charset="2"/>
              <a:buChar char="Ø"/>
            </a:pPr>
            <a:r>
              <a:rPr lang="zh-CN" altLang="en-US" sz="2400" b="0">
                <a:solidFill>
                  <a:srgbClr val="6600CC"/>
                </a:solidFill>
                <a:latin typeface="黑体" pitchFamily="2" charset="-122"/>
                <a:ea typeface="黑体" pitchFamily="2" charset="-122"/>
              </a:rPr>
              <a:t>优先污染物的特点</a:t>
            </a:r>
          </a:p>
          <a:p>
            <a:pPr marL="957262" lvl="1" indent="-500062">
              <a:buClr>
                <a:srgbClr val="009900"/>
              </a:buClr>
              <a:buFont typeface="Wingdings" pitchFamily="2" charset="2"/>
              <a:buChar char="F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难降解</a:t>
            </a:r>
          </a:p>
          <a:p>
            <a:pPr marL="957262" lvl="1" indent="-500062">
              <a:buClr>
                <a:srgbClr val="009900"/>
              </a:buClr>
              <a:buFont typeface="Wingdings" pitchFamily="2" charset="2"/>
              <a:buChar char="F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在环境中有一定残留水平</a:t>
            </a:r>
          </a:p>
          <a:p>
            <a:pPr marL="957262" lvl="1" indent="-500062">
              <a:buClr>
                <a:srgbClr val="009900"/>
              </a:buClr>
              <a:buFont typeface="Wingdings" pitchFamily="2" charset="2"/>
              <a:buChar char="F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出现频率较高</a:t>
            </a:r>
          </a:p>
          <a:p>
            <a:pPr marL="957262" lvl="1" indent="-500062">
              <a:buClr>
                <a:srgbClr val="009900"/>
              </a:buClr>
              <a:buFont typeface="Wingdings" pitchFamily="2" charset="2"/>
              <a:buChar char="F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具有生物积累性</a:t>
            </a:r>
          </a:p>
          <a:p>
            <a:pPr marL="957262" lvl="1" indent="-500062">
              <a:buClr>
                <a:srgbClr val="009900"/>
              </a:buClr>
              <a:buFont typeface="Wingdings" pitchFamily="2" charset="2"/>
              <a:buChar char="F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“三致”物质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致癌、致畸、致突变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)</a:t>
            </a:r>
          </a:p>
          <a:p>
            <a:pPr marL="957262" lvl="1" indent="-500062">
              <a:buClr>
                <a:srgbClr val="009900"/>
              </a:buClr>
              <a:buFont typeface="Wingdings" pitchFamily="2" charset="2"/>
              <a:buChar char="F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毒性较大</a:t>
            </a:r>
          </a:p>
          <a:p>
            <a:pPr marL="957262" lvl="1" indent="-500062">
              <a:buClr>
                <a:srgbClr val="009900"/>
              </a:buClr>
              <a:buFont typeface="Wingdings" pitchFamily="2" charset="2"/>
              <a:buChar char="F"/>
            </a:pP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已有检出方法</a:t>
            </a:r>
          </a:p>
        </p:txBody>
      </p:sp>
      <p:sp>
        <p:nvSpPr>
          <p:cNvPr id="27341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EFB47AC-AF02-4085-8F38-D0D78C257F9A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15</a:t>
            </a:fld>
            <a:endParaRPr lang="en-US"/>
          </a:p>
        </p:txBody>
      </p:sp>
      <p:sp>
        <p:nvSpPr>
          <p:cNvPr id="27341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F592EDA-2166-4283-9877-5A66098D93C5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434" name="矩形 274433"/>
          <p:cNvSpPr/>
          <p:nvPr/>
        </p:nvSpPr>
        <p:spPr>
          <a:xfrm>
            <a:off x="2362200" y="304800"/>
            <a:ext cx="3963988" cy="457200"/>
          </a:xfrm>
          <a:prstGeom prst="rect">
            <a:avLst/>
          </a:prstGeom>
          <a:gradFill rotWithShape="1">
            <a:gsLst>
              <a:gs pos="0">
                <a:srgbClr val="FFCC99"/>
              </a:gs>
              <a:gs pos="50000">
                <a:schemeClr val="bg1"/>
              </a:gs>
              <a:gs pos="100000">
                <a:srgbClr val="FFCC99"/>
              </a:gs>
            </a:gsLst>
            <a:lin ang="5400000" scaled="1"/>
          </a:gradFill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 eaLnBrk="0" hangingPunct="0"/>
            <a:r>
              <a:rPr lang="zh-CN" altLang="en-US" sz="2400" b="1">
                <a:solidFill>
                  <a:srgbClr val="6600CC"/>
                </a:solidFill>
                <a:latin typeface="Times New Roman" pitchFamily="18" charset="0"/>
                <a:ea typeface="黑体" pitchFamily="2" charset="-122"/>
              </a:rPr>
              <a:t>中国环境优先污染物黑名单</a:t>
            </a:r>
          </a:p>
        </p:txBody>
      </p:sp>
      <p:sp>
        <p:nvSpPr>
          <p:cNvPr id="274435" name="动作按钮: 后退或前一项 274434">
            <a:hlinkClick action="ppaction://noaction"/>
          </p:cNvPr>
          <p:cNvSpPr/>
          <p:nvPr/>
        </p:nvSpPr>
        <p:spPr>
          <a:xfrm>
            <a:off x="8458200" y="6172200"/>
            <a:ext cx="685800" cy="685800"/>
          </a:xfrm>
          <a:prstGeom prst="actionButtonBackPrevious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grpSp>
        <p:nvGrpSpPr>
          <p:cNvPr id="274436" name="组合 274435"/>
          <p:cNvGrpSpPr/>
          <p:nvPr/>
        </p:nvGrpSpPr>
        <p:grpSpPr>
          <a:xfrm>
            <a:off x="1752600" y="762000"/>
            <a:ext cx="5837238" cy="5289550"/>
            <a:chOff x="975" y="333"/>
            <a:chExt cx="3855" cy="3505"/>
          </a:xfrm>
        </p:grpSpPr>
        <p:pic>
          <p:nvPicPr>
            <p:cNvPr id="274437" name="内容占位符 274436"/>
            <p:cNvPicPr>
              <a:picLocks noGrp="1"/>
            </p:cNvPicPr>
            <p:nvPr>
              <p:ph/>
            </p:nvPr>
          </p:nvPicPr>
          <p:blipFill>
            <a:blip r:embed="rId2"/>
            <a:srcRect t="2763" b="3513"/>
            <a:stretch>
              <a:fillRect/>
            </a:stretch>
          </p:blipFill>
          <p:spPr>
            <a:xfrm>
              <a:off x="975" y="333"/>
              <a:ext cx="3855" cy="350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cxnSp>
          <p:nvCxnSpPr>
            <p:cNvPr id="274438" name="直接连接符 274437"/>
            <p:cNvCxnSpPr/>
            <p:nvPr/>
          </p:nvCxnSpPr>
          <p:spPr>
            <a:xfrm>
              <a:off x="1020" y="527"/>
              <a:ext cx="3765" cy="0"/>
            </a:xfrm>
            <a:prstGeom prst="line">
              <a:avLst/>
            </a:prstGeom>
            <a:noFill/>
            <a:ln w="15875">
              <a:solidFill>
                <a:prstClr val="black"/>
              </a:solidFill>
              <a:miter lim="800000"/>
            </a:ln>
          </p:spPr>
        </p:cxnSp>
      </p:grpSp>
      <p:sp>
        <p:nvSpPr>
          <p:cNvPr id="274439" name="矩形 274438"/>
          <p:cNvSpPr/>
          <p:nvPr/>
        </p:nvSpPr>
        <p:spPr>
          <a:xfrm>
            <a:off x="609600" y="6027738"/>
            <a:ext cx="76200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0" lvl="0" indent="449262" eaLnBrk="0" hangingPunct="0"/>
            <a:r>
              <a:rPr lang="zh-CN" altLang="en-US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表中标有“△”符号者为推荐近期实施的名单，包括</a:t>
            </a:r>
            <a:r>
              <a:rPr lang="en-US" altLang="zh-CN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12</a:t>
            </a:r>
            <a:r>
              <a:rPr lang="zh-CN" altLang="en-US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个类别，</a:t>
            </a:r>
            <a:r>
              <a:rPr lang="en-US" altLang="zh-CN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48</a:t>
            </a:r>
            <a:r>
              <a:rPr lang="zh-CN" altLang="en-US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种有毒化学物质，其中有机物占</a:t>
            </a:r>
            <a:r>
              <a:rPr lang="en-US" altLang="zh-CN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38</a:t>
            </a:r>
            <a:r>
              <a:rPr lang="zh-CN" altLang="en-US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种。</a:t>
            </a:r>
            <a:r>
              <a:rPr lang="zh-CN" altLang="en-US">
                <a:latin typeface="楷体_GB2312" pitchFamily="49" charset="-122"/>
                <a:ea typeface="楷体_GB2312" pitchFamily="49" charset="-122"/>
              </a:rPr>
              <a:t> </a:t>
            </a:r>
          </a:p>
        </p:txBody>
      </p:sp>
      <p:sp>
        <p:nvSpPr>
          <p:cNvPr id="274441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4908AF45-2841-4C60-B24E-318180E2B81A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16</a:t>
            </a:fld>
            <a:endParaRPr lang="en-US"/>
          </a:p>
        </p:txBody>
      </p:sp>
      <p:sp>
        <p:nvSpPr>
          <p:cNvPr id="27444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4569EB9-79E8-446F-BD71-C09833F1CB95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458" name="文本占位符 275457"/>
          <p:cNvSpPr>
            <a:spLocks noGrp="1"/>
          </p:cNvSpPr>
          <p:nvPr>
            <p:ph type="body" idx="4294967295"/>
          </p:nvPr>
        </p:nvSpPr>
        <p:spPr>
          <a:xfrm>
            <a:off x="838200" y="1752600"/>
            <a:ext cx="8007350" cy="4191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 sz="2400">
                <a:latin typeface="Times New Roman" pitchFamily="18" charset="0"/>
                <a:ea typeface="楷体_GB2312" pitchFamily="49" charset="-122"/>
              </a:rPr>
              <a:t>对优先污染物进行的监测称为优先监测</a:t>
            </a:r>
          </a:p>
          <a:p>
            <a:pPr lvl="0"/>
            <a:r>
              <a:rPr lang="zh-CN" altLang="en-US" sz="2400">
                <a:latin typeface="Times New Roman" pitchFamily="18" charset="0"/>
                <a:ea typeface="楷体_GB2312" pitchFamily="49" charset="-122"/>
              </a:rPr>
              <a:t>环境监测的要求</a:t>
            </a:r>
          </a:p>
          <a:p>
            <a:pPr lvl="1">
              <a:lnSpc>
                <a:spcPct val="90000"/>
              </a:lnSpc>
            </a:pPr>
            <a:r>
              <a:rPr lang="zh-CN" altLang="en-US" b="1">
                <a:solidFill>
                  <a:srgbClr val="6600CC"/>
                </a:solidFill>
                <a:latin typeface="Times New Roman" pitchFamily="18" charset="0"/>
                <a:ea typeface="楷体_GB2312" pitchFamily="49" charset="-122"/>
              </a:rPr>
              <a:t>准确可靠</a:t>
            </a:r>
          </a:p>
          <a:p>
            <a:pPr lvl="1">
              <a:lnSpc>
                <a:spcPct val="90000"/>
              </a:lnSpc>
            </a:pPr>
            <a:r>
              <a:rPr lang="zh-CN" altLang="en-US" b="1">
                <a:solidFill>
                  <a:srgbClr val="6600CC"/>
                </a:solidFill>
                <a:latin typeface="Times New Roman" pitchFamily="18" charset="0"/>
                <a:ea typeface="楷体_GB2312" pitchFamily="49" charset="-122"/>
              </a:rPr>
              <a:t>快速灵敏</a:t>
            </a:r>
          </a:p>
          <a:p>
            <a:pPr lvl="1">
              <a:lnSpc>
                <a:spcPct val="90000"/>
              </a:lnSpc>
            </a:pPr>
            <a:r>
              <a:rPr lang="zh-CN" altLang="en-US" b="1">
                <a:solidFill>
                  <a:srgbClr val="6600CC"/>
                </a:solidFill>
                <a:latin typeface="Times New Roman" pitchFamily="18" charset="0"/>
                <a:ea typeface="楷体_GB2312" pitchFamily="49" charset="-122"/>
              </a:rPr>
              <a:t>选择性好</a:t>
            </a:r>
          </a:p>
          <a:p>
            <a:pPr lvl="1">
              <a:lnSpc>
                <a:spcPct val="90000"/>
              </a:lnSpc>
            </a:pPr>
            <a:endParaRPr lang="zh-CN" altLang="en-US" b="1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75459" name="矩形 275458"/>
          <p:cNvSpPr/>
          <p:nvPr/>
        </p:nvSpPr>
        <p:spPr>
          <a:xfrm>
            <a:off x="1524000" y="4283075"/>
            <a:ext cx="6705600" cy="1801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三</a:t>
            </a:r>
            <a:r>
              <a:rPr lang="zh-CN" altLang="en-US" sz="2800" b="1">
                <a:solidFill>
                  <a:srgbClr val="FF505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高</a:t>
            </a: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：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高</a:t>
            </a: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灵敏度、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高</a:t>
            </a: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准确度、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高</a:t>
            </a: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分辨率</a:t>
            </a:r>
          </a:p>
          <a:p>
            <a:pPr lvl="0">
              <a:spcBef>
                <a:spcPct val="50000"/>
              </a:spcBef>
            </a:pP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三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化</a:t>
            </a: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：自动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化</a:t>
            </a: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、标准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化</a:t>
            </a: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、计算机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化</a:t>
            </a:r>
          </a:p>
          <a:p>
            <a:pPr lvl="0">
              <a:spcBef>
                <a:spcPct val="50000"/>
              </a:spcBef>
            </a:pPr>
            <a:r>
              <a:rPr lang="zh-CN" altLang="en-US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楷体_GB2312" pitchFamily="49" charset="-122"/>
              </a:rPr>
              <a:t>在野外事故现场测定要求快速、简便</a:t>
            </a:r>
          </a:p>
        </p:txBody>
      </p:sp>
      <p:sp>
        <p:nvSpPr>
          <p:cNvPr id="275460" name="动作按钮: 转到主页 275459">
            <a:hlinkClick action="ppaction://noaction"/>
          </p:cNvPr>
          <p:cNvSpPr/>
          <p:nvPr/>
        </p:nvSpPr>
        <p:spPr>
          <a:xfrm>
            <a:off x="8458200" y="6172200"/>
            <a:ext cx="685800" cy="685800"/>
          </a:xfrm>
          <a:prstGeom prst="actionButtonHome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275461" name="标题 275460"/>
          <p:cNvSpPr>
            <a:spLocks noGrp="1"/>
          </p:cNvSpPr>
          <p:nvPr>
            <p:ph type="title"/>
          </p:nvPr>
        </p:nvSpPr>
        <p:spPr>
          <a:xfrm>
            <a:off x="534988" y="481012"/>
            <a:ext cx="6724650" cy="258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bg1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latin typeface="Times New Roman" pitchFamily="18" charset="0"/>
                <a:ea typeface="宋体" pitchFamily="2" charset="-122"/>
              </a:rPr>
              <a:t>3</a:t>
            </a:r>
            <a:r>
              <a:rPr lang="zh-CN" altLang="en-US">
                <a:latin typeface="Times New Roman" pitchFamily="18" charset="0"/>
                <a:ea typeface="宋体" pitchFamily="2" charset="-122"/>
              </a:rPr>
              <a:t>、环境优先污染物和优先监测</a:t>
            </a:r>
          </a:p>
        </p:txBody>
      </p:sp>
      <p:sp>
        <p:nvSpPr>
          <p:cNvPr id="27546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BC5AABDA-80E7-4BC9-99F9-617102D6BE4B}" type="slidenum">
              <a:rPr lang="zh-CN" altLang="en-US" sz="1000">
                <a:solidFill>
                  <a:srgbClr val="000000"/>
                </a:solidFill>
                <a:latin typeface="Verdana" pitchFamily="34" charset="0"/>
                <a:ea typeface="宋体" pitchFamily="2" charset="-122"/>
              </a:rPr>
              <a:t>17</a:t>
            </a:fld>
            <a:endParaRPr lang="en-US"/>
          </a:p>
        </p:txBody>
      </p:sp>
      <p:sp>
        <p:nvSpPr>
          <p:cNvPr id="27546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E7AEDDD-9F61-43F6-9A2D-F824E7AB42AA}" type="footer">
              <a:rPr lang="en-US" altLang="zh-CN" sz="2000" b="1" i="1">
                <a:ea typeface="宋体" pitchFamily="2" charset="-122"/>
              </a:rPr>
              <a:t>​</a:t>
            </a:fld>
            <a:r>
              <a:rPr lang="en-US" altLang="zh-CN" sz="2000" b="1" i="1"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p:transition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275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5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75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1000"/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7" dur="1000"/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2" dur="1000"/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28" dur="1000"/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decel="100000" fill="hold"/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900" accel="1000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37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34" dur="1000"/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" decel="100000" fill="hold"/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900" accel="1000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7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40" dur="1000"/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" decel="100000" fill="hold"/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900" accel="1000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5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7" presetClass="entr" presetSubtype="0" dur="1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8" dur="1000"/>
                                        <p:tgtEl>
                                          <p:spTgt spid="2754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75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75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650" name="矩形 283649"/>
          <p:cNvSpPr/>
          <p:nvPr/>
        </p:nvSpPr>
        <p:spPr>
          <a:xfrm>
            <a:off x="179388" y="381000"/>
            <a:ext cx="8675688" cy="11509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1117600" lvl="0" indent="-1117600" algn="ctr"/>
            <a:r>
              <a:rPr lang="zh-CN" altLang="en-US" sz="3600" b="1">
                <a:solidFill>
                  <a:schemeClr val="tx2"/>
                </a:solidFill>
                <a:latin typeface="Times New Roman" pitchFamily="18" charset="0"/>
                <a:ea typeface="楷体_GB2312" pitchFamily="49" charset="-122"/>
              </a:rPr>
              <a:t>三   环境监测设计</a:t>
            </a:r>
          </a:p>
        </p:txBody>
      </p:sp>
      <p:sp>
        <p:nvSpPr>
          <p:cNvPr id="283651" name="矩形 283650"/>
          <p:cNvSpPr/>
          <p:nvPr/>
        </p:nvSpPr>
        <p:spPr>
          <a:xfrm>
            <a:off x="685800" y="1600200"/>
            <a:ext cx="8077200" cy="3560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30000"/>
              </a:lnSpc>
              <a:spcBef>
                <a:spcPct val="20000"/>
              </a:spcBef>
            </a:pPr>
            <a:r>
              <a:rPr kumimoji="1" lang="zh-CN" altLang="en-US" sz="2400" b="1">
                <a:latin typeface="宋体" pitchFamily="2" charset="-122"/>
                <a:ea typeface="宋体" pitchFamily="2" charset="-122"/>
              </a:rPr>
              <a:t>    </a:t>
            </a:r>
            <a:r>
              <a:rPr kumimoji="1" lang="zh-CN" altLang="en-US" sz="2400" b="1">
                <a:latin typeface="楷体_GB2312" pitchFamily="49" charset="-122"/>
                <a:ea typeface="楷体_GB2312" pitchFamily="49" charset="-122"/>
              </a:rPr>
              <a:t>环境监测设计是环境监测的首要环节，关系到监测数据的有效性和监测结果的成败。</a:t>
            </a:r>
            <a:br>
              <a:rPr kumimoji="1" lang="zh-CN" altLang="en-US" sz="2400" b="1">
                <a:latin typeface="楷体_GB2312" pitchFamily="49" charset="-122"/>
                <a:ea typeface="楷体_GB2312" pitchFamily="49" charset="-122"/>
              </a:rPr>
            </a:br>
            <a:r>
              <a:rPr kumimoji="1" lang="zh-CN" altLang="en-US" sz="2400" b="1">
                <a:latin typeface="楷体_GB2312" pitchFamily="49" charset="-122"/>
                <a:ea typeface="楷体_GB2312" pitchFamily="49" charset="-122"/>
              </a:rPr>
              <a:t>    环境监测设计包括监测站（点）数目的确定，监测站</a:t>
            </a:r>
            <a:r>
              <a:rPr kumimoji="1" lang="en-US" altLang="zh-CN" sz="2400" b="1">
                <a:latin typeface="楷体_GB2312" pitchFamily="49" charset="-122"/>
                <a:ea typeface="楷体_GB2312" pitchFamily="49" charset="-122"/>
              </a:rPr>
              <a:t>(</a:t>
            </a:r>
            <a:r>
              <a:rPr kumimoji="1" lang="zh-CN" altLang="en-US" sz="2400" b="1">
                <a:latin typeface="楷体_GB2312" pitchFamily="49" charset="-122"/>
                <a:ea typeface="楷体_GB2312" pitchFamily="49" charset="-122"/>
              </a:rPr>
              <a:t>点）的布置以及采样周期、频率和时间的确定。</a:t>
            </a:r>
          </a:p>
          <a:p>
            <a:pPr lvl="0">
              <a:lnSpc>
                <a:spcPct val="130000"/>
              </a:lnSpc>
              <a:spcBef>
                <a:spcPct val="20000"/>
              </a:spcBef>
            </a:pPr>
            <a:r>
              <a:rPr kumimoji="1" lang="zh-CN" altLang="en-US" sz="2400" b="1">
                <a:latin typeface="楷体_GB2312" pitchFamily="49" charset="-122"/>
                <a:ea typeface="楷体_GB2312" pitchFamily="49" charset="-122"/>
              </a:rPr>
              <a:t>    环境监测的对象广泛，目的不一，具有极强的针对性，因而不可能设计出一个包罗万象的监测方案。</a:t>
            </a:r>
          </a:p>
          <a:p>
            <a:pPr lvl="0">
              <a:lnSpc>
                <a:spcPct val="130000"/>
              </a:lnSpc>
              <a:spcBef>
                <a:spcPct val="20000"/>
              </a:spcBef>
            </a:pPr>
            <a:r>
              <a:rPr kumimoji="1" lang="zh-CN" altLang="en-US" sz="2400" b="1">
                <a:latin typeface="楷体_GB2312" pitchFamily="49" charset="-122"/>
                <a:ea typeface="楷体_GB2312" pitchFamily="49" charset="-122"/>
              </a:rPr>
              <a:t>    本节以地表水水质监测的设计为例说明。</a:t>
            </a:r>
          </a:p>
        </p:txBody>
      </p:sp>
      <p:sp>
        <p:nvSpPr>
          <p:cNvPr id="28365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33851118-2926-4986-ACBD-51F19D4A8364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18</a:t>
            </a:fld>
            <a:endParaRPr lang="en-US"/>
          </a:p>
        </p:txBody>
      </p:sp>
      <p:sp>
        <p:nvSpPr>
          <p:cNvPr id="28365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FCBBD71A-F529-4259-B280-C4E5E5AEE82C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283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365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674" name="矩形 284673"/>
          <p:cNvSpPr/>
          <p:nvPr/>
        </p:nvSpPr>
        <p:spPr>
          <a:xfrm>
            <a:off x="457200" y="533400"/>
            <a:ext cx="7391400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 sz="2400">
                <a:ea typeface="宋体" pitchFamily="2" charset="-122"/>
              </a:rPr>
              <a:t>地表水监测任务的总体构思和设计（制订流程）</a:t>
            </a:r>
          </a:p>
        </p:txBody>
      </p:sp>
      <p:sp>
        <p:nvSpPr>
          <p:cNvPr id="284675" name="文本占位符 284674"/>
          <p:cNvSpPr>
            <a:spLocks noGrp="1"/>
          </p:cNvSpPr>
          <p:nvPr>
            <p:ph type="body" idx="4294967295"/>
          </p:nvPr>
        </p:nvSpPr>
        <p:spPr>
          <a:xfrm>
            <a:off x="533400" y="1600200"/>
            <a:ext cx="7488238" cy="4319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5000"/>
              </a:lnSpc>
              <a:buNone/>
            </a:pP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  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1.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明确监测目的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2.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进行调查研究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3.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确定监测对象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4.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设计监测网点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5.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安排采样时间和频率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6.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选定采样和保存方法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7.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选定分析测定技术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8.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提出监测报告要求</a:t>
            </a:r>
            <a:br>
              <a:rPr lang="zh-CN" altLang="en-US" sz="2400"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9.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制订质量保证程序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措施和方案的实施计划</a:t>
            </a:r>
          </a:p>
        </p:txBody>
      </p:sp>
      <p:sp>
        <p:nvSpPr>
          <p:cNvPr id="284677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4E2DC7D-A39A-4A8C-8B2D-44FECC442C6C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19</a:t>
            </a:fld>
            <a:endParaRPr lang="en-US"/>
          </a:p>
        </p:txBody>
      </p:sp>
      <p:sp>
        <p:nvSpPr>
          <p:cNvPr id="28467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F235582C-6B54-447F-8822-B7406AF0D4EE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698" name="矩形 285697"/>
          <p:cNvSpPr/>
          <p:nvPr/>
        </p:nvSpPr>
        <p:spPr>
          <a:xfrm>
            <a:off x="914400" y="1752600"/>
            <a:ext cx="5257800" cy="2563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15000"/>
              </a:lnSpc>
              <a:spcBef>
                <a:spcPct val="25000"/>
              </a:spcBef>
            </a:pPr>
            <a:r>
              <a:rPr lang="en-US" altLang="zh-CN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1.</a:t>
            </a:r>
            <a:r>
              <a:rPr lang="zh-CN" altLang="en-US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  <a:hlinkClick action="ppaction://noaction"/>
              </a:rPr>
              <a:t>基础资料的收集</a:t>
            </a:r>
            <a:endParaRPr lang="zh-CN" altLang="en-US" sz="2400" b="1">
              <a:solidFill>
                <a:schemeClr val="hlink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115000"/>
              </a:lnSpc>
              <a:spcBef>
                <a:spcPct val="25000"/>
              </a:spcBef>
            </a:pPr>
            <a:r>
              <a:rPr lang="en-US" altLang="zh-CN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2.</a:t>
            </a:r>
            <a:r>
              <a:rPr lang="zh-CN" altLang="en-US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  <a:hlinkClick action="ppaction://noaction"/>
              </a:rPr>
              <a:t>监测断面和采样点的设置</a:t>
            </a:r>
            <a:endParaRPr lang="zh-CN" altLang="en-US" sz="2400" b="1">
              <a:solidFill>
                <a:schemeClr val="hlink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115000"/>
              </a:lnSpc>
              <a:spcBef>
                <a:spcPct val="25000"/>
              </a:spcBef>
            </a:pPr>
            <a:r>
              <a:rPr lang="en-US" altLang="zh-CN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3.</a:t>
            </a:r>
            <a:r>
              <a:rPr lang="zh-CN" altLang="en-US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  <a:hlinkClick action="ppaction://noaction"/>
              </a:rPr>
              <a:t>采样时间和采样频率的确定</a:t>
            </a:r>
            <a:endParaRPr lang="zh-CN" altLang="en-US" sz="2400" b="1">
              <a:solidFill>
                <a:schemeClr val="hlink"/>
              </a:solidFill>
              <a:latin typeface="楷体_GB2312" pitchFamily="49" charset="-122"/>
              <a:ea typeface="楷体_GB2312" pitchFamily="49" charset="-122"/>
            </a:endParaRPr>
          </a:p>
          <a:p>
            <a:pPr lvl="0">
              <a:lnSpc>
                <a:spcPct val="115000"/>
              </a:lnSpc>
              <a:spcBef>
                <a:spcPct val="25000"/>
              </a:spcBef>
            </a:pPr>
            <a:r>
              <a:rPr lang="en-US" altLang="zh-CN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4.</a:t>
            </a:r>
            <a:r>
              <a:rPr lang="zh-CN" altLang="en-US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采样及监测技术的选择 </a:t>
            </a:r>
          </a:p>
          <a:p>
            <a:pPr lvl="0">
              <a:lnSpc>
                <a:spcPct val="115000"/>
              </a:lnSpc>
              <a:spcBef>
                <a:spcPct val="25000"/>
              </a:spcBef>
            </a:pPr>
            <a:r>
              <a:rPr lang="en-US" altLang="zh-CN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5.</a:t>
            </a:r>
            <a:r>
              <a:rPr lang="zh-CN" altLang="en-US" sz="2400" b="1">
                <a:solidFill>
                  <a:schemeClr val="hlink"/>
                </a:solidFill>
                <a:latin typeface="楷体_GB2312" pitchFamily="49" charset="-122"/>
                <a:ea typeface="楷体_GB2312" pitchFamily="49" charset="-122"/>
              </a:rPr>
              <a:t>结果表达、质量保证及实施计划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 </a:t>
            </a:r>
          </a:p>
        </p:txBody>
      </p:sp>
      <p:sp>
        <p:nvSpPr>
          <p:cNvPr id="285699" name="矩形 285698"/>
          <p:cNvSpPr/>
          <p:nvPr/>
        </p:nvSpPr>
        <p:spPr>
          <a:xfrm>
            <a:off x="685800" y="838200"/>
            <a:ext cx="4470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no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/>
            <a:r>
              <a:rPr lang="zh-CN" altLang="en-US" sz="2800" b="1">
                <a:solidFill>
                  <a:schemeClr val="tx2"/>
                </a:solidFill>
                <a:ea typeface="宋体" pitchFamily="2" charset="-122"/>
              </a:rPr>
              <a:t>地表水水质监测方案的设计</a:t>
            </a:r>
          </a:p>
        </p:txBody>
      </p:sp>
      <p:sp>
        <p:nvSpPr>
          <p:cNvPr id="285700" name="箭头: 燕尾形 285699">
            <a:hlinkClick action="ppaction://noaction"/>
          </p:cNvPr>
          <p:cNvSpPr/>
          <p:nvPr/>
        </p:nvSpPr>
        <p:spPr>
          <a:xfrm>
            <a:off x="7467600" y="6096000"/>
            <a:ext cx="914400" cy="533400"/>
          </a:xfrm>
          <a:prstGeom prst="notchedRightArrow">
            <a:avLst>
              <a:gd name="adj1" fmla="val 50000"/>
              <a:gd name="adj2" fmla="val 42857"/>
            </a:avLst>
          </a:prstGeom>
          <a:solidFill>
            <a:srgbClr val="FFCC99">
              <a:alpha val="56000"/>
            </a:srgbClr>
          </a:solidFill>
          <a:ln>
            <a:solidFill>
              <a:srgbClr val="3366FF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endParaRPr/>
          </a:p>
        </p:txBody>
      </p:sp>
      <p:sp>
        <p:nvSpPr>
          <p:cNvPr id="285702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C87E5C33-10A4-437D-9FFB-21571DEA0D9B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20</a:t>
            </a:fld>
            <a:endParaRPr lang="en-US"/>
          </a:p>
        </p:txBody>
      </p:sp>
      <p:sp>
        <p:nvSpPr>
          <p:cNvPr id="28570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13BDAF1C-A637-4540-92FD-9590720D75F1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770" name="标题 288769"/>
          <p:cNvSpPr>
            <a:spLocks noGrp="1"/>
          </p:cNvSpPr>
          <p:nvPr>
            <p:ph type="title"/>
          </p:nvPr>
        </p:nvSpPr>
        <p:spPr>
          <a:xfrm>
            <a:off x="685800" y="838200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ea typeface="宋体" pitchFamily="2" charset="-122"/>
              </a:rPr>
              <a:t>1 .</a:t>
            </a:r>
            <a:r>
              <a:rPr lang="zh-CN" altLang="en-US">
                <a:ea typeface="宋体" pitchFamily="2" charset="-122"/>
              </a:rPr>
              <a:t>监测断面的设置原则</a:t>
            </a:r>
          </a:p>
        </p:txBody>
      </p:sp>
      <p:sp>
        <p:nvSpPr>
          <p:cNvPr id="288771" name="文本占位符 288770"/>
          <p:cNvSpPr>
            <a:spLocks noGrp="1"/>
          </p:cNvSpPr>
          <p:nvPr>
            <p:ph type="body" idx="4294967295"/>
          </p:nvPr>
        </p:nvSpPr>
        <p:spPr>
          <a:xfrm>
            <a:off x="228600" y="1600200"/>
            <a:ext cx="8686800" cy="4724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05000"/>
              </a:lnSpc>
            </a:pP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在对调查研究结果和有关资料进行</a:t>
            </a:r>
            <a:r>
              <a:rPr lang="zh-CN" altLang="en-US" sz="22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综合分析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的基础上，根据水体尺度范围，考虑</a:t>
            </a:r>
            <a:r>
              <a:rPr lang="zh-CN" altLang="en-US" sz="22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代表性、可控性及经济性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等因素，确定断面类型和采样点数量，并不断优化。</a:t>
            </a:r>
          </a:p>
          <a:p>
            <a:pPr lvl="0">
              <a:lnSpc>
                <a:spcPct val="105000"/>
              </a:lnSpc>
            </a:pP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有大量废（污）水排入江河的主要</a:t>
            </a:r>
            <a:r>
              <a:rPr lang="zh-CN" altLang="en-US" sz="22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居民区</a:t>
            </a: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2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工业区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的上游和下游；支流与干流</a:t>
            </a:r>
            <a:r>
              <a:rPr lang="zh-CN" altLang="en-US" sz="22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汇合处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、入海河流</a:t>
            </a:r>
            <a:r>
              <a:rPr lang="zh-CN" altLang="en-US" sz="22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河口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及受潮汐影响河段、国际河流出入国境线的</a:t>
            </a:r>
            <a:r>
              <a:rPr lang="zh-CN" altLang="en-US" sz="22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出入口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，湖泊、水库</a:t>
            </a:r>
            <a:r>
              <a:rPr lang="zh-CN" altLang="en-US" sz="22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出入口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应设置监测断面；</a:t>
            </a:r>
          </a:p>
          <a:p>
            <a:pPr lvl="0">
              <a:lnSpc>
                <a:spcPct val="105000"/>
              </a:lnSpc>
            </a:pP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根据</a:t>
            </a:r>
            <a:r>
              <a:rPr lang="zh-CN" altLang="en-US" sz="22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水体功能区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设置控制监测断面：饮用水源地和流经主要风景游览区、自然保护区以及与水质有关的地方病发病区</a:t>
            </a: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严重水土流失区及地球化学异常区的水域或河段，应设置监测断面；</a:t>
            </a:r>
          </a:p>
          <a:p>
            <a:pPr lvl="0">
              <a:lnSpc>
                <a:spcPct val="105000"/>
              </a:lnSpc>
            </a:pP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监测断面的位置要</a:t>
            </a:r>
            <a:r>
              <a:rPr lang="zh-CN" altLang="en-US" sz="22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避开死水区、回水区、排污口处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，尽量选择水流平稳</a:t>
            </a: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水面宽阔</a:t>
            </a: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无浅滩的顺直河段；</a:t>
            </a:r>
          </a:p>
          <a:p>
            <a:pPr lvl="0">
              <a:lnSpc>
                <a:spcPct val="105000"/>
              </a:lnSpc>
            </a:pP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监测断面应尽可能与水文测量断面一致，要求有明显岸边标志，以便利用同期水文参数，实现水质监测与水量监测的结合。</a:t>
            </a:r>
          </a:p>
        </p:txBody>
      </p:sp>
      <p:sp>
        <p:nvSpPr>
          <p:cNvPr id="28877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CCC5FD0F-836E-40D1-8A3A-CCAA07820770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21</a:t>
            </a:fld>
            <a:endParaRPr lang="en-US"/>
          </a:p>
        </p:txBody>
      </p:sp>
      <p:sp>
        <p:nvSpPr>
          <p:cNvPr id="2887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E1C3E49C-332C-4E87-9B0E-57F0439B6B7D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9794" name="图片 289793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836612"/>
            <a:ext cx="4751388" cy="27574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89795" name="图片 289794"/>
          <p:cNvPicPr/>
          <p:nvPr/>
        </p:nvPicPr>
        <p:blipFill>
          <a:blip r:embed="rId3"/>
          <a:stretch>
            <a:fillRect/>
          </a:stretch>
        </p:blipFill>
        <p:spPr>
          <a:xfrm>
            <a:off x="4356100" y="1052512"/>
            <a:ext cx="4572000" cy="22018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89796" name="图片 289795"/>
          <p:cNvPicPr/>
          <p:nvPr/>
        </p:nvPicPr>
        <p:blipFill>
          <a:blip r:embed="rId4"/>
          <a:stretch>
            <a:fillRect/>
          </a:stretch>
        </p:blipFill>
        <p:spPr>
          <a:xfrm>
            <a:off x="611188" y="4005262"/>
            <a:ext cx="3960812" cy="213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89797" name="图片 289796"/>
          <p:cNvPicPr/>
          <p:nvPr/>
        </p:nvPicPr>
        <p:blipFill>
          <a:blip r:embed="rId5"/>
          <a:stretch>
            <a:fillRect/>
          </a:stretch>
        </p:blipFill>
        <p:spPr>
          <a:xfrm>
            <a:off x="4932362" y="3573462"/>
            <a:ext cx="3887788" cy="2600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9799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ctr"/>
            <a:fld id="{A06A13B3-FEE7-48CD-BC3F-802B5450FB17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22</a:t>
            </a:fld>
            <a:endParaRPr lang="en-US"/>
          </a:p>
        </p:txBody>
      </p:sp>
      <p:sp>
        <p:nvSpPr>
          <p:cNvPr id="28980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r"/>
            <a:fld id="{EE471C02-BEEC-41C5-B2ED-E2815836F2E8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818" name="标题 290817"/>
          <p:cNvSpPr>
            <a:spLocks noGrp="1"/>
          </p:cNvSpPr>
          <p:nvPr>
            <p:ph type="title"/>
          </p:nvPr>
        </p:nvSpPr>
        <p:spPr>
          <a:xfrm>
            <a:off x="684212" y="620712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rPr lang="zh-CN" altLang="en-US">
                <a:ea typeface="宋体" pitchFamily="2" charset="-122"/>
              </a:rPr>
              <a:t>河流监测断面的设置</a:t>
            </a:r>
          </a:p>
        </p:txBody>
      </p:sp>
      <p:sp>
        <p:nvSpPr>
          <p:cNvPr id="290819" name="文本占位符 290818"/>
          <p:cNvSpPr>
            <a:spLocks noGrp="1"/>
          </p:cNvSpPr>
          <p:nvPr>
            <p:ph type="body" idx="4294967295"/>
          </p:nvPr>
        </p:nvSpPr>
        <p:spPr>
          <a:xfrm>
            <a:off x="684212" y="1484312"/>
            <a:ext cx="7772400" cy="1219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30000"/>
              </a:lnSpc>
              <a:spcBef>
                <a:spcPct val="45000"/>
              </a:spcBef>
            </a:pPr>
            <a:r>
              <a:rPr lang="zh-CN" altLang="en-US" sz="2400">
                <a:ea typeface="宋体" pitchFamily="2" charset="-122"/>
              </a:rPr>
              <a:t>评价完整江河水系的水质，需要设置</a:t>
            </a:r>
            <a:r>
              <a:rPr lang="zh-CN" altLang="en-US" sz="2400">
                <a:ea typeface="宋体" pitchFamily="2" charset="-122"/>
                <a:hlinkClick action="ppaction://noaction"/>
              </a:rPr>
              <a:t>背景断面</a:t>
            </a:r>
            <a:r>
              <a:rPr lang="zh-CN" altLang="en-US" sz="2400">
                <a:ea typeface="宋体" pitchFamily="2" charset="-122"/>
              </a:rPr>
              <a:t>、</a:t>
            </a:r>
            <a:r>
              <a:rPr lang="zh-CN" altLang="en-US" sz="2400">
                <a:ea typeface="宋体" pitchFamily="2" charset="-122"/>
                <a:hlinkClick action="ppaction://noaction"/>
              </a:rPr>
              <a:t>对照断面</a:t>
            </a:r>
            <a:r>
              <a:rPr lang="zh-CN" altLang="en-US" sz="2400">
                <a:ea typeface="宋体" pitchFamily="2" charset="-122"/>
              </a:rPr>
              <a:t>、</a:t>
            </a:r>
            <a:r>
              <a:rPr lang="zh-CN" altLang="en-US" sz="2400">
                <a:ea typeface="宋体" pitchFamily="2" charset="-122"/>
                <a:hlinkClick action="ppaction://noaction"/>
              </a:rPr>
              <a:t>控制断面</a:t>
            </a:r>
            <a:r>
              <a:rPr lang="zh-CN" altLang="en-US" sz="2400">
                <a:ea typeface="宋体" pitchFamily="2" charset="-122"/>
              </a:rPr>
              <a:t>和</a:t>
            </a:r>
            <a:r>
              <a:rPr lang="zh-CN" altLang="en-US" sz="2400">
                <a:ea typeface="宋体" pitchFamily="2" charset="-122"/>
                <a:hlinkClick action="ppaction://noaction"/>
              </a:rPr>
              <a:t>削减断面</a:t>
            </a:r>
            <a:r>
              <a:rPr lang="zh-CN" altLang="en-US" sz="2400">
                <a:ea typeface="宋体" pitchFamily="2" charset="-122"/>
              </a:rPr>
              <a:t>；</a:t>
            </a:r>
          </a:p>
        </p:txBody>
      </p:sp>
      <p:sp>
        <p:nvSpPr>
          <p:cNvPr id="290820" name="矩形 290819"/>
          <p:cNvSpPr/>
          <p:nvPr/>
        </p:nvSpPr>
        <p:spPr>
          <a:xfrm>
            <a:off x="539750" y="2708275"/>
            <a:ext cx="8001000" cy="2057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0" lang="en-US" altLang="en-US" b="1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en-US" altLang="zh-CN" sz="2400">
                <a:ea typeface="宋体" pitchFamily="2" charset="-122"/>
              </a:rPr>
              <a:t>a.</a:t>
            </a:r>
            <a:r>
              <a:rPr lang="zh-CN" altLang="en-US" sz="2400">
                <a:solidFill>
                  <a:srgbClr val="009900"/>
                </a:solidFill>
                <a:ea typeface="宋体" pitchFamily="2" charset="-122"/>
              </a:rPr>
              <a:t>削减断面：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指工业废水或生活污水在水体内流经一定距离而达到最大程度混合，污染物受到稀释、降解，其主要污染物浓度有明显降低的断面。通常设在城市或工业区最后一个排污口下游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1500m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以外的河段上。</a:t>
            </a:r>
          </a:p>
        </p:txBody>
      </p:sp>
      <p:sp>
        <p:nvSpPr>
          <p:cNvPr id="290821" name="矩形 290820"/>
          <p:cNvSpPr/>
          <p:nvPr/>
        </p:nvSpPr>
        <p:spPr>
          <a:xfrm>
            <a:off x="539750" y="4800600"/>
            <a:ext cx="8001000" cy="2057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0" lang="en-US" altLang="en-US" b="1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en-US" altLang="zh-CN" sz="2400">
                <a:ea typeface="宋体" pitchFamily="2" charset="-122"/>
              </a:rPr>
              <a:t>b.</a:t>
            </a:r>
            <a:r>
              <a:rPr lang="zh-CN" altLang="en-US" sz="2400">
                <a:solidFill>
                  <a:srgbClr val="009900"/>
                </a:solidFill>
                <a:ea typeface="宋体" pitchFamily="2" charset="-122"/>
              </a:rPr>
              <a:t>背景断面：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为评价某一完整水系的污染程度，未受人类生活和生产活动影响，能够提供水环境背景值的断面。原则上应设在水系源头处或未处污染的上游河段</a:t>
            </a:r>
          </a:p>
        </p:txBody>
      </p:sp>
      <p:sp>
        <p:nvSpPr>
          <p:cNvPr id="29082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653AED11-A701-4D1E-ADED-FCA4F944449D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23</a:t>
            </a:fld>
            <a:endParaRPr lang="en-US"/>
          </a:p>
        </p:txBody>
      </p:sp>
      <p:sp>
        <p:nvSpPr>
          <p:cNvPr id="29082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760D1DE4-A2B8-4637-BF0E-C5E6672E7004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867" name="文本占位符 292866"/>
          <p:cNvSpPr>
            <a:spLocks noGrp="1"/>
          </p:cNvSpPr>
          <p:nvPr>
            <p:ph type="body" idx="4294967295"/>
          </p:nvPr>
        </p:nvSpPr>
        <p:spPr bwMode="auto">
          <a:xfrm>
            <a:off x="539750" y="1700212"/>
            <a:ext cx="8001000" cy="1800225"/>
          </a:xfrm>
          <a:prstGeom prst="rect">
            <a:avLst/>
          </a:prstGeom>
          <a:noFill/>
          <a:ln w="9525" cap="flat" cmpd="sng">
            <a:noFill/>
            <a:prstDash val="solid"/>
            <a:miter lim="800000"/>
          </a:ln>
        </p:spPr>
        <p:txBody>
          <a:bodyPr rot="0" vert="horz"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10000"/>
              </a:lnSpc>
            </a:pPr>
            <a:r>
              <a:rPr lang="zh-CN" altLang="en-US" sz="2400">
                <a:solidFill>
                  <a:srgbClr val="009900"/>
                </a:solidFill>
                <a:ea typeface="宋体" pitchFamily="2" charset="-122"/>
              </a:rPr>
              <a:t>对照断面：</a:t>
            </a:r>
            <a:r>
              <a:rPr lang="zh-CN" altLang="en-US" sz="2400">
                <a:ea typeface="楷体_GB2312" pitchFamily="49" charset="-122"/>
              </a:rPr>
              <a:t>指具体判断某一区域水环境污染程度时，位于该区域所有污染源上游处，能够提供这一区域水环境本底值的断面。一个河段一般只设一个对照断面。有主要支流时可酌情增加。</a:t>
            </a:r>
          </a:p>
        </p:txBody>
      </p:sp>
      <p:sp>
        <p:nvSpPr>
          <p:cNvPr id="292869" name="矩形 292868"/>
          <p:cNvSpPr/>
          <p:nvPr/>
        </p:nvSpPr>
        <p:spPr>
          <a:xfrm>
            <a:off x="468312" y="3573462"/>
            <a:ext cx="8064500" cy="2192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ctr" rtl="0" eaLnBrk="1" hangingPunct="1">
              <a:defRPr kumimoji="0" lang="en-US" altLang="en-US" b="1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10000"/>
              </a:lnSpc>
            </a:pPr>
            <a:r>
              <a:rPr lang="zh-CN" altLang="en-US" sz="2400">
                <a:solidFill>
                  <a:srgbClr val="009900"/>
                </a:solidFill>
                <a:ea typeface="宋体" pitchFamily="2" charset="-122"/>
              </a:rPr>
              <a:t>控制断面：</a:t>
            </a:r>
            <a:r>
              <a:rPr lang="zh-CN" altLang="en-US" sz="2400">
                <a:ea typeface="楷体_GB2312" pitchFamily="49" charset="-122"/>
              </a:rPr>
              <a:t>指为了解水环境受污染程度及期其变化情况的断面</a:t>
            </a:r>
            <a:r>
              <a:rPr lang="zh-CN" altLang="en-US" sz="2400">
                <a:ea typeface="宋体" pitchFamily="2" charset="-122"/>
              </a:rPr>
              <a:t>。</a:t>
            </a:r>
            <a:r>
              <a:rPr lang="zh-CN" altLang="en-US" sz="2400">
                <a:ea typeface="楷体_GB2312" pitchFamily="49" charset="-122"/>
              </a:rPr>
              <a:t>反映某排污区（口）排放的污水对水质的影响。应设置在排污区（口）的下游，污水与河水基本混匀处。</a:t>
            </a:r>
            <a:endParaRPr lang="zh-CN" altLang="en-US" sz="2400" b="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9287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83F3508B-585B-45B4-9452-B97C5574DD0E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24</a:t>
            </a:fld>
            <a:endParaRPr lang="en-US"/>
          </a:p>
        </p:txBody>
      </p:sp>
      <p:sp>
        <p:nvSpPr>
          <p:cNvPr id="29287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A8E7D425-36A8-4719-BB5B-6D98D5A2ADB0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986" name="标题 297985"/>
          <p:cNvSpPr>
            <a:spLocks noGrp="1"/>
          </p:cNvSpPr>
          <p:nvPr>
            <p:ph type="title"/>
          </p:nvPr>
        </p:nvSpPr>
        <p:spPr>
          <a:xfrm>
            <a:off x="685800" y="838200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ea typeface="宋体" pitchFamily="2" charset="-122"/>
              </a:rPr>
              <a:t>2.</a:t>
            </a:r>
            <a:r>
              <a:rPr lang="zh-CN" altLang="en-US">
                <a:ea typeface="宋体" pitchFamily="2" charset="-122"/>
              </a:rPr>
              <a:t>采样时间和采样频率的确定 </a:t>
            </a:r>
          </a:p>
        </p:txBody>
      </p:sp>
      <p:sp>
        <p:nvSpPr>
          <p:cNvPr id="297987" name="文本占位符 297986"/>
          <p:cNvSpPr>
            <a:spLocks noGrp="1"/>
          </p:cNvSpPr>
          <p:nvPr>
            <p:ph type="body" idx="4294967295"/>
          </p:nvPr>
        </p:nvSpPr>
        <p:spPr>
          <a:xfrm>
            <a:off x="685800" y="1676400"/>
            <a:ext cx="8305800" cy="1981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10000"/>
              </a:lnSpc>
              <a:buNone/>
            </a:pPr>
            <a:r>
              <a:rPr lang="en-US" altLang="zh-CN">
                <a:solidFill>
                  <a:srgbClr val="009900"/>
                </a:solidFill>
                <a:ea typeface="宋体" pitchFamily="2" charset="-122"/>
              </a:rPr>
              <a:t>(1) </a:t>
            </a:r>
            <a:r>
              <a:rPr lang="zh-CN" altLang="en-US">
                <a:solidFill>
                  <a:srgbClr val="009900"/>
                </a:solidFill>
                <a:ea typeface="宋体" pitchFamily="2" charset="-122"/>
              </a:rPr>
              <a:t>确定采样频次的原则</a:t>
            </a:r>
          </a:p>
          <a:p>
            <a:pPr lvl="0">
              <a:lnSpc>
                <a:spcPct val="110000"/>
              </a:lnSpc>
              <a:buNone/>
            </a:pPr>
            <a:r>
              <a:rPr lang="zh-CN" altLang="en-US" sz="2400">
                <a:ea typeface="宋体" pitchFamily="2" charset="-122"/>
              </a:rPr>
              <a:t>      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依据不同的水体功能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水文要素和污染源</a:t>
            </a:r>
            <a:r>
              <a:rPr lang="en-US" altLang="zh-CN" sz="24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污染物排放等实际情况，力求</a:t>
            </a:r>
            <a:r>
              <a:rPr lang="zh-CN" altLang="en-US" sz="24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以最低的采样频次，取得最有时间代表性的样品，</a:t>
            </a:r>
            <a:r>
              <a:rPr lang="zh-CN" altLang="en-US" sz="2400">
                <a:latin typeface="楷体_GB2312" pitchFamily="49" charset="-122"/>
                <a:ea typeface="楷体_GB2312" pitchFamily="49" charset="-122"/>
              </a:rPr>
              <a:t>既要满足能反映水质状况的要求，又要切实可行。</a:t>
            </a:r>
            <a:r>
              <a:rPr lang="zh-CN" altLang="en-US">
                <a:ea typeface="宋体" pitchFamily="2" charset="-122"/>
              </a:rPr>
              <a:t> </a:t>
            </a:r>
          </a:p>
        </p:txBody>
      </p:sp>
      <p:sp>
        <p:nvSpPr>
          <p:cNvPr id="297988" name="矩形 297987"/>
          <p:cNvSpPr/>
          <p:nvPr/>
        </p:nvSpPr>
        <p:spPr bwMode="gray">
          <a:xfrm>
            <a:off x="533400" y="3657600"/>
            <a:ext cx="6781800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>
                <a:solidFill>
                  <a:srgbClr val="009900"/>
                </a:solidFill>
                <a:ea typeface="宋体" pitchFamily="2" charset="-122"/>
              </a:rPr>
              <a:t>（</a:t>
            </a:r>
            <a:r>
              <a:rPr lang="en-US" altLang="zh-CN">
                <a:solidFill>
                  <a:srgbClr val="009900"/>
                </a:solidFill>
                <a:ea typeface="宋体" pitchFamily="2" charset="-122"/>
              </a:rPr>
              <a:t>2) </a:t>
            </a:r>
            <a:r>
              <a:rPr lang="zh-CN" altLang="en-US">
                <a:solidFill>
                  <a:srgbClr val="009900"/>
                </a:solidFill>
                <a:ea typeface="宋体" pitchFamily="2" charset="-122"/>
              </a:rPr>
              <a:t>采样频次与采样时间 </a:t>
            </a:r>
          </a:p>
        </p:txBody>
      </p:sp>
      <p:sp>
        <p:nvSpPr>
          <p:cNvPr id="297989" name="矩形 297988"/>
          <p:cNvSpPr/>
          <p:nvPr/>
        </p:nvSpPr>
        <p:spPr>
          <a:xfrm>
            <a:off x="838200" y="4191000"/>
            <a:ext cx="8001000" cy="1900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marL="444500" lvl="0" indent="-444500">
              <a:lnSpc>
                <a:spcPct val="120000"/>
              </a:lnSpc>
              <a:spcBef>
                <a:spcPct val="15000"/>
              </a:spcBef>
            </a:pP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A. 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饮用水源地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省（自治区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直辖市）交界断面中需要重点控制的监测断面每月至少采样一次。 </a:t>
            </a:r>
          </a:p>
          <a:p>
            <a:pPr marL="444500" lvl="0" indent="-444500">
              <a:lnSpc>
                <a:spcPct val="120000"/>
              </a:lnSpc>
              <a:spcBef>
                <a:spcPct val="15000"/>
              </a:spcBef>
            </a:pP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B. 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国控水系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河流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湖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库上的监测断面，逢单月采样一次，全年六次。 </a:t>
            </a:r>
          </a:p>
        </p:txBody>
      </p:sp>
      <p:sp>
        <p:nvSpPr>
          <p:cNvPr id="29799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33F78598-3A52-401B-BDFF-163445430A44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25</a:t>
            </a:fld>
            <a:endParaRPr lang="en-US"/>
          </a:p>
        </p:txBody>
      </p:sp>
      <p:sp>
        <p:nvSpPr>
          <p:cNvPr id="29799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70199B61-4D15-48A2-AF1F-99EEEBE31FB4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010" name="文本占位符 299009"/>
          <p:cNvSpPr>
            <a:spLocks noGrp="1"/>
          </p:cNvSpPr>
          <p:nvPr>
            <p:ph type="body" idx="4294967295"/>
          </p:nvPr>
        </p:nvSpPr>
        <p:spPr>
          <a:xfrm>
            <a:off x="457200" y="1447800"/>
            <a:ext cx="8686800" cy="48529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15000"/>
              </a:lnSpc>
              <a:buNone/>
            </a:pPr>
            <a:r>
              <a:rPr lang="en-US" altLang="zh-CN" sz="2200">
                <a:solidFill>
                  <a:srgbClr val="009900"/>
                </a:solidFill>
                <a:latin typeface="楷体_GB2312" pitchFamily="49" charset="-122"/>
                <a:ea typeface="楷体_GB2312" pitchFamily="49" charset="-122"/>
              </a:rPr>
              <a:t>C. </a:t>
            </a:r>
            <a:r>
              <a:rPr lang="zh-CN" altLang="en-US" sz="2200">
                <a:solidFill>
                  <a:srgbClr val="009900"/>
                </a:solidFill>
                <a:latin typeface="楷体_GB2312" pitchFamily="49" charset="-122"/>
                <a:ea typeface="楷体_GB2312" pitchFamily="49" charset="-122"/>
              </a:rPr>
              <a:t>水系的背景断面每年采样一次。 </a:t>
            </a:r>
          </a:p>
          <a:p>
            <a:pPr lvl="0">
              <a:lnSpc>
                <a:spcPct val="115000"/>
              </a:lnSpc>
              <a:buNone/>
            </a:pP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D. 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受潮汐影响的监测断面的采样，分别在大潮期和小潮期进行。每次采集涨</a:t>
            </a: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,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退潮水样分别测定。涨潮水样应在断面处水面涨平时采样，退潮水样应在水面退平时采样。 </a:t>
            </a:r>
          </a:p>
          <a:p>
            <a:pPr lvl="0">
              <a:lnSpc>
                <a:spcPct val="115000"/>
              </a:lnSpc>
              <a:buNone/>
            </a:pPr>
            <a:r>
              <a:rPr lang="en-US" altLang="zh-CN" sz="2200">
                <a:solidFill>
                  <a:srgbClr val="009900"/>
                </a:solidFill>
                <a:latin typeface="楷体_GB2312" pitchFamily="49" charset="-122"/>
                <a:ea typeface="楷体_GB2312" pitchFamily="49" charset="-122"/>
              </a:rPr>
              <a:t>E. </a:t>
            </a:r>
            <a:r>
              <a:rPr lang="zh-CN" altLang="en-US" sz="2200">
                <a:solidFill>
                  <a:srgbClr val="009900"/>
                </a:solidFill>
                <a:latin typeface="楷体_GB2312" pitchFamily="49" charset="-122"/>
                <a:ea typeface="楷体_GB2312" pitchFamily="49" charset="-122"/>
              </a:rPr>
              <a:t>如某必测项目连续三年均未检出，且在断面附近确定无新增排放源，而现有污染源排污量未增的情况下，每年可采样一次进行测定。一旦检出，或在断面附近有新的排放源或现有污染源有新增排污量时，即恢复正常采样。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 </a:t>
            </a:r>
          </a:p>
          <a:p>
            <a:pPr lvl="0">
              <a:lnSpc>
                <a:spcPct val="115000"/>
              </a:lnSpc>
              <a:buNone/>
            </a:pP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F. 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国控监测断面（或垂线）每月采样一次，每月</a:t>
            </a: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5 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日～</a:t>
            </a: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10 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日内采样。 </a:t>
            </a:r>
          </a:p>
          <a:p>
            <a:pPr lvl="0">
              <a:lnSpc>
                <a:spcPct val="115000"/>
              </a:lnSpc>
              <a:buNone/>
            </a:pPr>
            <a:r>
              <a:rPr lang="en-US" altLang="zh-CN" sz="2200">
                <a:solidFill>
                  <a:srgbClr val="009900"/>
                </a:solidFill>
                <a:latin typeface="楷体_GB2312" pitchFamily="49" charset="-122"/>
                <a:ea typeface="楷体_GB2312" pitchFamily="49" charset="-122"/>
              </a:rPr>
              <a:t>G. </a:t>
            </a:r>
            <a:r>
              <a:rPr lang="zh-CN" altLang="en-US" sz="2200">
                <a:solidFill>
                  <a:srgbClr val="009900"/>
                </a:solidFill>
                <a:latin typeface="楷体_GB2312" pitchFamily="49" charset="-122"/>
                <a:ea typeface="楷体_GB2312" pitchFamily="49" charset="-122"/>
              </a:rPr>
              <a:t>遇有特殊自然情况，或发生污染事故时，要随时增加采样频次。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 </a:t>
            </a:r>
          </a:p>
          <a:p>
            <a:pPr lvl="0">
              <a:lnSpc>
                <a:spcPct val="115000"/>
              </a:lnSpc>
              <a:buNone/>
            </a:pPr>
            <a:r>
              <a:rPr lang="en-US" altLang="zh-CN" sz="2200">
                <a:latin typeface="楷体_GB2312" pitchFamily="49" charset="-122"/>
                <a:ea typeface="楷体_GB2312" pitchFamily="49" charset="-122"/>
              </a:rPr>
              <a:t>H. </a:t>
            </a:r>
            <a:r>
              <a:rPr lang="zh-CN" altLang="en-US" sz="2200">
                <a:latin typeface="楷体_GB2312" pitchFamily="49" charset="-122"/>
                <a:ea typeface="楷体_GB2312" pitchFamily="49" charset="-122"/>
              </a:rPr>
              <a:t>排污渠每年采样不少于三次。</a:t>
            </a:r>
            <a:r>
              <a:rPr lang="zh-CN" altLang="en-US" sz="2000" b="0">
                <a:ea typeface="宋体" pitchFamily="2" charset="-122"/>
              </a:rPr>
              <a:t> </a:t>
            </a:r>
          </a:p>
        </p:txBody>
      </p:sp>
      <p:pic>
        <p:nvPicPr>
          <p:cNvPr id="299011" name="图片 299010">
            <a:hlinkClick action="ppaction://noaction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470775" y="5334000"/>
            <a:ext cx="1673225" cy="17002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9901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F82F608-EA4F-4F11-A746-87D756677609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26</a:t>
            </a:fld>
            <a:endParaRPr lang="en-US"/>
          </a:p>
        </p:txBody>
      </p:sp>
      <p:sp>
        <p:nvSpPr>
          <p:cNvPr id="2990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3EE23345-C21E-49CF-9F55-CA9EFED711FB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034" name="文本占位符 300033"/>
          <p:cNvSpPr>
            <a:spLocks noGrp="1"/>
          </p:cNvSpPr>
          <p:nvPr>
            <p:ph type="body" idx="4294967295"/>
          </p:nvPr>
        </p:nvSpPr>
        <p:spPr>
          <a:xfrm>
            <a:off x="685800" y="1676400"/>
            <a:ext cx="8001000" cy="4724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40000"/>
              </a:lnSpc>
              <a:buClr>
                <a:schemeClr val="tx2"/>
              </a:buClr>
            </a:pPr>
            <a:r>
              <a:rPr lang="zh-CN" altLang="en-US" sz="2400" b="0">
                <a:ea typeface="宋体" pitchFamily="2" charset="-122"/>
              </a:rPr>
              <a:t>要根据监测对象的性质、含量范围及测定要求等因素选择适宜的采样、监测方法和技术。 </a:t>
            </a:r>
          </a:p>
        </p:txBody>
      </p:sp>
      <p:sp>
        <p:nvSpPr>
          <p:cNvPr id="300035" name="标题 300034"/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rot="0" vert="horz" wrap="square" lIns="91440" tIns="45720" rIns="91440" bIns="45720" anchor="ctr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 eaLnBrk="0" hangingPunct="0"/>
            <a:r>
              <a:rPr lang="en-US" altLang="zh-CN">
                <a:ea typeface="宋体" pitchFamily="2" charset="-122"/>
              </a:rPr>
              <a:t>4. </a:t>
            </a:r>
            <a:r>
              <a:rPr lang="zh-CN" altLang="en-US">
                <a:ea typeface="宋体" pitchFamily="2" charset="-122"/>
              </a:rPr>
              <a:t>采样及监测技术的选择 </a:t>
            </a:r>
            <a:endParaRPr lang="zh-CN" altLang="en-US">
              <a:solidFill>
                <a:schemeClr val="tx1"/>
              </a:solidFill>
              <a:ea typeface="宋体" pitchFamily="2" charset="-122"/>
            </a:endParaRPr>
          </a:p>
        </p:txBody>
      </p:sp>
      <p:pic>
        <p:nvPicPr>
          <p:cNvPr id="300036" name="图片 300035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" y="3657600"/>
            <a:ext cx="2743200" cy="20542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00037" name="图片 300036">
            <a:hlinkClick r:id="rId5"/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505200" y="3733800"/>
            <a:ext cx="2465388" cy="196373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00038" name="图片 300037">
            <a:hlinkClick r:id="rId7"/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6248400" y="3733800"/>
            <a:ext cx="2514600" cy="18827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0040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7C98C8F4-4B85-45DE-862C-B527A432F991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27</a:t>
            </a:fld>
            <a:endParaRPr lang="en-US"/>
          </a:p>
        </p:txBody>
      </p:sp>
      <p:sp>
        <p:nvSpPr>
          <p:cNvPr id="3000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BD88B53A-4493-4309-B8E7-1219A77AB9EF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084" name="矩形 302083"/>
          <p:cNvSpPr/>
          <p:nvPr/>
        </p:nvSpPr>
        <p:spPr bwMode="gray">
          <a:xfrm>
            <a:off x="1403350" y="836612"/>
            <a:ext cx="6840538" cy="53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 sz="3200">
                <a:latin typeface="宋体" pitchFamily="2" charset="-122"/>
                <a:ea typeface="宋体" pitchFamily="2" charset="-122"/>
              </a:rPr>
              <a:t>四  环境监测的质量保证</a:t>
            </a:r>
          </a:p>
        </p:txBody>
      </p:sp>
      <p:sp>
        <p:nvSpPr>
          <p:cNvPr id="302087" name="文本占位符 302086"/>
          <p:cNvSpPr>
            <a:spLocks noGrp="1"/>
          </p:cNvSpPr>
          <p:nvPr>
            <p:ph type="body" idx="4294967295"/>
          </p:nvPr>
        </p:nvSpPr>
        <p:spPr bwMode="gray">
          <a:xfrm>
            <a:off x="684212" y="1844675"/>
            <a:ext cx="8001000" cy="472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 sz="2400">
                <a:ea typeface="楷体_GB2312" pitchFamily="49" charset="-122"/>
              </a:rPr>
              <a:t>环境监测对象成份复杂，时间、空间量级上分布广泛，且随机多变，不易准确测量。</a:t>
            </a:r>
          </a:p>
          <a:p>
            <a:pPr lvl="0"/>
            <a:r>
              <a:rPr lang="zh-CN" altLang="en-US" sz="2400">
                <a:ea typeface="楷体_GB2312" pitchFamily="49" charset="-122"/>
              </a:rPr>
              <a:t>为了提高环境监测质量，必须建立质量保证体系加强检测工作的规范管理，落实措施保证监测数据质量。</a:t>
            </a:r>
          </a:p>
          <a:p>
            <a:pPr lvl="0"/>
            <a:r>
              <a:rPr lang="zh-CN" altLang="en-US" sz="2400">
                <a:ea typeface="楷体_GB2312" pitchFamily="49" charset="-122"/>
              </a:rPr>
              <a:t>全面强化质量建设，以数据的准、快、全为目标，努力实现高效能服务的宗旨。</a:t>
            </a:r>
          </a:p>
          <a:p>
            <a:pPr lvl="0"/>
            <a:r>
              <a:rPr lang="zh-CN" altLang="en-US" sz="2400">
                <a:ea typeface="楷体_GB2312" pitchFamily="49" charset="-122"/>
              </a:rPr>
              <a:t>质量保证，是一种保证监测数据准确可靠的方法，也是科学管理实验室和监测系统的有效措施，它可以保证数据质量，使环境监测建立在可靠的基础之上。</a:t>
            </a:r>
          </a:p>
        </p:txBody>
      </p:sp>
      <p:sp>
        <p:nvSpPr>
          <p:cNvPr id="302089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AA6B7E3B-3767-452E-8BCB-8F1517CBFA86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28</a:t>
            </a:fld>
            <a:endParaRPr lang="en-US"/>
          </a:p>
        </p:txBody>
      </p:sp>
      <p:sp>
        <p:nvSpPr>
          <p:cNvPr id="30209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49DB70B7-E490-4944-83B0-04CAAEB72C53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130" name="标题 304129"/>
          <p:cNvSpPr>
            <a:spLocks noGrp="1"/>
          </p:cNvSpPr>
          <p:nvPr>
            <p:ph type="title"/>
          </p:nvPr>
        </p:nvSpPr>
        <p:spPr>
          <a:xfrm>
            <a:off x="685800" y="838200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 sz="3200">
                <a:latin typeface="黑体" pitchFamily="2" charset="-122"/>
                <a:ea typeface="黑体" pitchFamily="2" charset="-122"/>
              </a:rPr>
              <a:t>1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、环境监测质量保证</a:t>
            </a:r>
          </a:p>
        </p:txBody>
      </p:sp>
      <p:sp>
        <p:nvSpPr>
          <p:cNvPr id="304131" name="文本占位符 304130"/>
          <p:cNvSpPr>
            <a:spLocks noGrp="1"/>
          </p:cNvSpPr>
          <p:nvPr>
            <p:ph type="body" idx="4294967295"/>
          </p:nvPr>
        </p:nvSpPr>
        <p:spPr>
          <a:xfrm>
            <a:off x="457200" y="1676400"/>
            <a:ext cx="836295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just">
              <a:lnSpc>
                <a:spcPct val="115000"/>
              </a:lnSpc>
              <a:buNone/>
            </a:pPr>
            <a:r>
              <a:rPr lang="zh-CN" altLang="en-US" sz="2000" b="0">
                <a:solidFill>
                  <a:srgbClr val="CC0000"/>
                </a:solidFill>
                <a:ea typeface="宋体" pitchFamily="2" charset="-122"/>
              </a:rPr>
              <a:t>    </a:t>
            </a:r>
            <a:r>
              <a:rPr lang="zh-CN" altLang="en-US" sz="2400">
                <a:solidFill>
                  <a:srgbClr val="CC0000"/>
                </a:solidFill>
                <a:ea typeface="宋体" pitchFamily="2" charset="-122"/>
              </a:rPr>
              <a:t>定义：</a:t>
            </a:r>
            <a:r>
              <a:rPr lang="zh-CN" altLang="en-US" sz="2400">
                <a:ea typeface="楷体_GB2312" pitchFamily="49" charset="-122"/>
              </a:rPr>
              <a:t>环境监测质量保证是整个监测过程的全面质量管理，包含保证环境监测数据正确可靠的全部活动和措施：制定监测计划；根据需要和可能，确定对监测数据的质量要求；规定相应的分析测量系统。</a:t>
            </a:r>
          </a:p>
          <a:p>
            <a:pPr lvl="0">
              <a:lnSpc>
                <a:spcPct val="115000"/>
              </a:lnSpc>
            </a:pPr>
            <a:r>
              <a:rPr lang="zh-CN" altLang="en-US" sz="2400">
                <a:solidFill>
                  <a:srgbClr val="FF0000"/>
                </a:solidFill>
                <a:ea typeface="宋体" pitchFamily="2" charset="-122"/>
              </a:rPr>
              <a:t>内容：</a:t>
            </a:r>
            <a:r>
              <a:rPr lang="zh-CN" altLang="en-US" sz="2400">
                <a:ea typeface="楷体_GB2312" pitchFamily="49" charset="-122"/>
              </a:rPr>
              <a:t>采样、样品预处理、储存、运输、实验室供应、仪器设备、器皿的选择和校准，试剂、溶剂和基准物质的选用，统一测量方法，质量控制程序，数据的记录和整理，各类人员的要求和技术培训，实验室的清洁和安全，以及编写有关的文件，指南和手册等。</a:t>
            </a:r>
          </a:p>
        </p:txBody>
      </p:sp>
      <p:sp>
        <p:nvSpPr>
          <p:cNvPr id="30413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668D5CAF-42B9-4FFA-BF2E-FFBDD3CC51AF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29</a:t>
            </a:fld>
            <a:endParaRPr lang="en-US"/>
          </a:p>
        </p:txBody>
      </p:sp>
      <p:sp>
        <p:nvSpPr>
          <p:cNvPr id="3041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F3FFBD35-CF36-4F26-BC40-8E1154639772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304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2" dur="500"/>
                                        <p:tgtEl>
                                          <p:spTgt spid="304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4131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178" name="标题 306177"/>
          <p:cNvSpPr>
            <a:spLocks noGrp="1"/>
          </p:cNvSpPr>
          <p:nvPr>
            <p:ph type="title"/>
          </p:nvPr>
        </p:nvSpPr>
        <p:spPr>
          <a:xfrm>
            <a:off x="685800" y="838200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 sz="3200"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、环境监测质量控制</a:t>
            </a:r>
          </a:p>
        </p:txBody>
      </p:sp>
      <p:sp>
        <p:nvSpPr>
          <p:cNvPr id="306179" name="文本占位符 306178"/>
          <p:cNvSpPr>
            <a:spLocks noGrp="1"/>
          </p:cNvSpPr>
          <p:nvPr>
            <p:ph type="body" idx="4294967295"/>
          </p:nvPr>
        </p:nvSpPr>
        <p:spPr>
          <a:xfrm>
            <a:off x="685800" y="1676400"/>
            <a:ext cx="8001000" cy="4724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>
              <a:lnSpc>
                <a:spcPct val="125000"/>
              </a:lnSpc>
            </a:pPr>
            <a:r>
              <a:rPr lang="zh-CN" altLang="en-US" sz="2400">
                <a:latin typeface="Times New Roman" pitchFamily="18" charset="0"/>
                <a:ea typeface="宋体" pitchFamily="2" charset="-122"/>
              </a:rPr>
              <a:t>环境监测质量控制：是对于分析过程的控制方法，是环境监测质量保证的一个部分，包括两部分：</a:t>
            </a:r>
          </a:p>
          <a:p>
            <a:pPr lvl="0">
              <a:lnSpc>
                <a:spcPct val="125000"/>
              </a:lnSpc>
              <a:buNone/>
            </a:pPr>
            <a:r>
              <a:rPr lang="zh-CN" altLang="en-US" sz="2400">
                <a:latin typeface="Times New Roman" pitchFamily="18" charset="0"/>
                <a:ea typeface="宋体" pitchFamily="2" charset="-122"/>
              </a:rPr>
              <a:t>    </a:t>
            </a:r>
            <a:r>
              <a:rPr lang="en-US" altLang="zh-CN" sz="2400">
                <a:solidFill>
                  <a:srgbClr val="FF3300"/>
                </a:solidFill>
                <a:latin typeface="Times New Roman" pitchFamily="18" charset="0"/>
                <a:ea typeface="宋体" pitchFamily="2" charset="-122"/>
              </a:rPr>
              <a:t>a.</a:t>
            </a:r>
            <a:r>
              <a:rPr lang="en-US" altLang="zh-CN" sz="2400">
                <a:latin typeface="Times New Roman" pitchFamily="18" charset="0"/>
                <a:ea typeface="宋体" pitchFamily="2" charset="-122"/>
              </a:rPr>
              <a:t> </a:t>
            </a:r>
            <a:r>
              <a:rPr lang="zh-CN" altLang="en-US" sz="2400" b="0" i="1">
                <a:solidFill>
                  <a:srgbClr val="FF3300"/>
                </a:solidFill>
                <a:latin typeface="Times New Roman" pitchFamily="18" charset="0"/>
                <a:ea typeface="幼圆" pitchFamily="49" charset="-122"/>
              </a:rPr>
              <a:t>实验室内部质量控制</a:t>
            </a:r>
          </a:p>
          <a:p>
            <a:pPr lvl="0">
              <a:lnSpc>
                <a:spcPct val="125000"/>
              </a:lnSpc>
              <a:buNone/>
            </a:pPr>
            <a:r>
              <a:rPr lang="zh-CN" altLang="en-US" sz="2400">
                <a:solidFill>
                  <a:srgbClr val="FF3300"/>
                </a:solidFill>
                <a:latin typeface="Times New Roman" pitchFamily="18" charset="0"/>
                <a:ea typeface="宋体" pitchFamily="2" charset="-122"/>
              </a:rPr>
              <a:t>    </a:t>
            </a:r>
            <a:r>
              <a:rPr lang="en-US" altLang="zh-CN" sz="2400">
                <a:solidFill>
                  <a:srgbClr val="FF3300"/>
                </a:solidFill>
                <a:latin typeface="Times New Roman" pitchFamily="18" charset="0"/>
                <a:ea typeface="宋体" pitchFamily="2" charset="-122"/>
              </a:rPr>
              <a:t>b. </a:t>
            </a:r>
            <a:r>
              <a:rPr lang="zh-CN" altLang="en-US" sz="2400" b="0" i="1">
                <a:solidFill>
                  <a:srgbClr val="FF3300"/>
                </a:solidFill>
                <a:latin typeface="Times New Roman" pitchFamily="18" charset="0"/>
                <a:ea typeface="幼圆" pitchFamily="49" charset="-122"/>
              </a:rPr>
              <a:t>实验室外部质量控制</a:t>
            </a:r>
          </a:p>
          <a:p>
            <a:pPr lvl="0">
              <a:lnSpc>
                <a:spcPct val="125000"/>
              </a:lnSpc>
              <a:buNone/>
            </a:pPr>
            <a:r>
              <a:rPr lang="zh-CN" altLang="en-US" sz="2400" b="0">
                <a:solidFill>
                  <a:srgbClr val="990099"/>
                </a:solidFill>
                <a:latin typeface="Times New Roman" pitchFamily="18" charset="0"/>
                <a:ea typeface="幼圆" pitchFamily="49" charset="-122"/>
              </a:rPr>
              <a:t>    </a:t>
            </a:r>
            <a:endParaRPr lang="zh-CN" altLang="en-US" sz="2400">
              <a:solidFill>
                <a:schemeClr val="bg2"/>
              </a:solidFill>
              <a:latin typeface="Times New Roman" pitchFamily="18" charset="0"/>
              <a:ea typeface="幼圆" pitchFamily="49" charset="-122"/>
            </a:endParaRPr>
          </a:p>
        </p:txBody>
      </p:sp>
      <p:sp>
        <p:nvSpPr>
          <p:cNvPr id="306181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2F8CA7B1-DA4A-42EC-B522-14128224A127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30</a:t>
            </a:fld>
            <a:endParaRPr lang="en-US"/>
          </a:p>
        </p:txBody>
      </p:sp>
      <p:sp>
        <p:nvSpPr>
          <p:cNvPr id="30618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F6787B8E-D922-4238-B09C-93713ACEA319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2" dur="500"/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7" dur="500"/>
                                        <p:tgtEl>
                                          <p:spTgt spid="306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2" dur="500"/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6179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02" name="标题 307201"/>
          <p:cNvSpPr>
            <a:spLocks noGrp="1"/>
          </p:cNvSpPr>
          <p:nvPr>
            <p:ph type="title"/>
          </p:nvPr>
        </p:nvSpPr>
        <p:spPr>
          <a:xfrm>
            <a:off x="685800" y="838200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latin typeface="华文行楷" pitchFamily="2" charset="-122"/>
                <a:ea typeface="华文行楷" pitchFamily="2" charset="-122"/>
              </a:rPr>
              <a:t>3</a:t>
            </a:r>
            <a:r>
              <a:rPr lang="zh-CN" altLang="en-US">
                <a:latin typeface="华文行楷" pitchFamily="2" charset="-122"/>
                <a:ea typeface="华文行楷" pitchFamily="2" charset="-122"/>
              </a:rPr>
              <a:t>、 实验室内部质量控制</a:t>
            </a:r>
          </a:p>
        </p:txBody>
      </p:sp>
      <p:sp>
        <p:nvSpPr>
          <p:cNvPr id="307203" name="文本占位符 307202"/>
          <p:cNvSpPr>
            <a:spLocks noGrp="1"/>
          </p:cNvSpPr>
          <p:nvPr>
            <p:ph type="body" idx="4294967295"/>
          </p:nvPr>
        </p:nvSpPr>
        <p:spPr>
          <a:xfrm>
            <a:off x="685800" y="1676400"/>
            <a:ext cx="7543800" cy="4724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just">
              <a:lnSpc>
                <a:spcPct val="120000"/>
              </a:lnSpc>
            </a:pPr>
            <a:r>
              <a:rPr lang="zh-CN" altLang="en-US" sz="2600">
                <a:solidFill>
                  <a:srgbClr val="FF0000"/>
                </a:solidFill>
                <a:ea typeface="宋体" pitchFamily="2" charset="-122"/>
              </a:rPr>
              <a:t>定义：</a:t>
            </a:r>
            <a:r>
              <a:rPr lang="zh-CN" altLang="en-US" sz="2600">
                <a:ea typeface="楷体_GB2312" pitchFamily="49" charset="-122"/>
              </a:rPr>
              <a:t>是实验室自我控制质量的常规程序，它反映分析质量稳定性如何，及时发现异常情况并采取相应措施。</a:t>
            </a:r>
          </a:p>
          <a:p>
            <a:pPr lvl="0" algn="just">
              <a:lnSpc>
                <a:spcPct val="120000"/>
              </a:lnSpc>
            </a:pPr>
            <a:r>
              <a:rPr lang="zh-CN" altLang="en-US" sz="2600">
                <a:solidFill>
                  <a:srgbClr val="FF0000"/>
                </a:solidFill>
                <a:ea typeface="宋体" pitchFamily="2" charset="-122"/>
              </a:rPr>
              <a:t>内容：</a:t>
            </a:r>
            <a:r>
              <a:rPr lang="zh-CN" altLang="en-US" sz="2600">
                <a:ea typeface="楷体_GB2312" pitchFamily="49" charset="-122"/>
              </a:rPr>
              <a:t>空白实验、标准曲线的核查、仪器设备的定期标定、平行样分析、加标样分析、密码样品分析，编制质量控制图等。</a:t>
            </a:r>
          </a:p>
        </p:txBody>
      </p:sp>
      <p:sp>
        <p:nvSpPr>
          <p:cNvPr id="307205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BA57738D-D2E0-4FFE-8D3E-BCDFEC9C7EB7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31</a:t>
            </a:fld>
            <a:endParaRPr lang="en-US"/>
          </a:p>
        </p:txBody>
      </p:sp>
      <p:sp>
        <p:nvSpPr>
          <p:cNvPr id="3072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6C7F6B46-8E9C-433C-B778-A30D70C43F82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307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2" dur="500"/>
                                        <p:tgtEl>
                                          <p:spTgt spid="307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0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418" name="标题 316417"/>
          <p:cNvSpPr>
            <a:spLocks noGrp="1"/>
          </p:cNvSpPr>
          <p:nvPr>
            <p:ph type="title"/>
          </p:nvPr>
        </p:nvSpPr>
        <p:spPr>
          <a:xfrm>
            <a:off x="685800" y="838200"/>
            <a:ext cx="67818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2800" b="1" i="0" u="none">
                <a:solidFill>
                  <a:schemeClr val="tx2"/>
                </a:solidFill>
                <a:latin typeface="Verdana" pitchFamily="34" charset="0"/>
              </a:defRPr>
            </a:lvl1pPr>
          </a:lstStyle>
          <a:p>
            <a:pPr lvl="0"/>
            <a:r>
              <a:rPr lang="en-US" altLang="zh-CN">
                <a:latin typeface="华文行楷" pitchFamily="2" charset="-122"/>
                <a:ea typeface="华文行楷" pitchFamily="2" charset="-122"/>
              </a:rPr>
              <a:t>4 </a:t>
            </a:r>
            <a:r>
              <a:rPr lang="zh-CN" altLang="en-US">
                <a:latin typeface="华文行楷" pitchFamily="2" charset="-122"/>
                <a:ea typeface="华文行楷" pitchFamily="2" charset="-122"/>
              </a:rPr>
              <a:t>实验室外部质量控制</a:t>
            </a:r>
          </a:p>
        </p:txBody>
      </p:sp>
      <p:sp>
        <p:nvSpPr>
          <p:cNvPr id="316419" name="文本占位符 316418"/>
          <p:cNvSpPr>
            <a:spLocks noGrp="1"/>
          </p:cNvSpPr>
          <p:nvPr>
            <p:ph type="body" idx="4294967295"/>
          </p:nvPr>
        </p:nvSpPr>
        <p:spPr>
          <a:xfrm>
            <a:off x="685800" y="1676400"/>
            <a:ext cx="8001000" cy="25511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2800" b="1" i="0" u="none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just">
              <a:lnSpc>
                <a:spcPct val="120000"/>
              </a:lnSpc>
            </a:pPr>
            <a:r>
              <a:rPr lang="zh-CN" altLang="en-US" sz="2400">
                <a:solidFill>
                  <a:srgbClr val="FF0000"/>
                </a:solidFill>
                <a:ea typeface="宋体" pitchFamily="2" charset="-122"/>
              </a:rPr>
              <a:t>目的：</a:t>
            </a:r>
            <a:r>
              <a:rPr lang="zh-CN" altLang="en-US" sz="2400">
                <a:ea typeface="宋体" pitchFamily="2" charset="-122"/>
              </a:rPr>
              <a:t> </a:t>
            </a:r>
            <a:r>
              <a:rPr lang="zh-CN" altLang="en-US" sz="2400">
                <a:latin typeface="Times New Roman" pitchFamily="18" charset="0"/>
                <a:ea typeface="楷体_GB2312" pitchFamily="49" charset="-122"/>
              </a:rPr>
              <a:t>检查实验室是否存在系统误差，找出误差来源，提高实验室的监测水平。</a:t>
            </a:r>
          </a:p>
          <a:p>
            <a:pPr lvl="0" algn="just">
              <a:lnSpc>
                <a:spcPct val="120000"/>
              </a:lnSpc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方法：</a:t>
            </a:r>
            <a:r>
              <a:rPr lang="zh-CN" altLang="en-US" sz="2400">
                <a:latin typeface="Times New Roman" pitchFamily="18" charset="0"/>
                <a:ea typeface="楷体_GB2312" pitchFamily="49" charset="-122"/>
              </a:rPr>
              <a:t>通常由上级部门（部门的、地区的或国家的监测中心或控制中心）负责对下属实验室或监测站进行分析质量考核。</a:t>
            </a:r>
          </a:p>
        </p:txBody>
      </p:sp>
      <p:pic>
        <p:nvPicPr>
          <p:cNvPr id="316420" name="图片 316419"/>
          <p:cNvPicPr/>
          <p:nvPr/>
        </p:nvPicPr>
        <p:blipFill>
          <a:blip r:embed="rId2"/>
          <a:stretch>
            <a:fillRect/>
          </a:stretch>
        </p:blipFill>
        <p:spPr>
          <a:xfrm>
            <a:off x="1219200" y="4800600"/>
            <a:ext cx="1223962" cy="1016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16421" name="矩形 316420"/>
          <p:cNvSpPr/>
          <p:nvPr/>
        </p:nvSpPr>
        <p:spPr>
          <a:xfrm>
            <a:off x="2209800" y="4267200"/>
            <a:ext cx="4572000" cy="1138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en-US" altLang="en-US" b="1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>
                <a:solidFill>
                  <a:schemeClr val="tx1"/>
                </a:solidFill>
                <a:latin typeface="Arial" pitchFamily="34" charset="0"/>
              </a:defRPr>
            </a:lvl5pPr>
          </a:lstStyle>
          <a:p>
            <a:pPr lvl="0" algn="ctr">
              <a:spcBef>
                <a:spcPct val="45000"/>
              </a:spcBef>
            </a:pPr>
            <a:r>
              <a:rPr lang="zh-CN" altLang="en-US" sz="2800" b="1">
                <a:ea typeface="宋体" pitchFamily="2" charset="-122"/>
              </a:rPr>
              <a:t>◇</a:t>
            </a:r>
            <a:r>
              <a:rPr kumimoji="1" lang="zh-CN" altLang="en-US" sz="2800" b="1">
                <a:ea typeface="宋体" pitchFamily="2" charset="-122"/>
              </a:rPr>
              <a:t>实验室质量考核</a:t>
            </a:r>
          </a:p>
          <a:p>
            <a:pPr lvl="0" algn="ctr">
              <a:spcBef>
                <a:spcPct val="45000"/>
              </a:spcBef>
            </a:pPr>
            <a:r>
              <a:rPr kumimoji="1" lang="zh-CN" altLang="en-US" sz="2800" b="1">
                <a:ea typeface="宋体" pitchFamily="2" charset="-122"/>
              </a:rPr>
              <a:t>    </a:t>
            </a:r>
            <a:r>
              <a:rPr kumimoji="1" lang="zh-CN" altLang="en-US" sz="2800" b="1">
                <a:ea typeface="宋体" pitchFamily="2" charset="-122"/>
              </a:rPr>
              <a:t>◇</a:t>
            </a:r>
            <a:r>
              <a:rPr kumimoji="1" lang="zh-CN" altLang="en-US" sz="2800" b="1">
                <a:ea typeface="宋体" pitchFamily="2" charset="-122"/>
              </a:rPr>
              <a:t>实验室误差测验</a:t>
            </a:r>
          </a:p>
        </p:txBody>
      </p:sp>
      <p:sp>
        <p:nvSpPr>
          <p:cNvPr id="316423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C993699C-6729-4855-80C6-0303DC23BAEE}" type="slidenum">
              <a:rPr lang="zh-CN" altLang="en-US" sz="1000">
                <a:solidFill>
                  <a:srgbClr val="FF0000"/>
                </a:solidFill>
                <a:latin typeface="Verdana" pitchFamily="34" charset="0"/>
                <a:ea typeface="宋体" pitchFamily="2" charset="-122"/>
              </a:rPr>
              <a:t>32</a:t>
            </a:fld>
            <a:endParaRPr lang="en-US"/>
          </a:p>
        </p:txBody>
      </p:sp>
      <p:sp>
        <p:nvSpPr>
          <p:cNvPr id="31642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fld id="{1922C6AF-638B-4960-A601-5DEA998DFD58}" type="footer">
              <a:rPr lang="zh-CN" altLang="en-US" sz="2000" b="1" i="1">
                <a:solidFill>
                  <a:srgbClr val="CC0000"/>
                </a:solidFill>
                <a:ea typeface="宋体" pitchFamily="2" charset="-122"/>
              </a:rPr>
              <a:t>​</a:t>
            </a:fld>
            <a:r>
              <a:rPr lang="en-US" altLang="zh-CN" sz="2000" b="1" i="1">
                <a:solidFill>
                  <a:srgbClr val="CC0000"/>
                </a:solidFill>
                <a:ea typeface="宋体" pitchFamily="2" charset="-122"/>
              </a:rPr>
              <a:t>LOGO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316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2" dur="500"/>
                                        <p:tgtEl>
                                          <p:spTgt spid="316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6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6419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https://d.book118.com/037010113123006043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3300"/>
      </a:dk1>
      <a:lt1>
        <a:srgbClr val="FFFFFF"/>
      </a:lt1>
      <a:dk2>
        <a:srgbClr val="FF9900"/>
      </a:dk2>
      <a:lt2>
        <a:srgbClr val="C0C0C0"/>
      </a:lt2>
      <a:accent1>
        <a:srgbClr val="3FB564"/>
      </a:accent1>
      <a:accent2>
        <a:srgbClr val="15A2E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7F70D8"/>
      </a:hlink>
      <a:folHlink>
        <a:srgbClr val="A1A18B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">
        <a:dk1>
          <a:srgbClr val="003300"/>
        </a:dk1>
        <a:lt1>
          <a:srgbClr val="FFFFFF"/>
        </a:lt1>
        <a:dk2>
          <a:srgbClr val="FF9900"/>
        </a:dk2>
        <a:lt2>
          <a:srgbClr val="C0C0C0"/>
        </a:lt2>
        <a:accent1>
          <a:srgbClr val="3FB564"/>
        </a:accent1>
        <a:accent2>
          <a:srgbClr val="15A2E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F70D8"/>
        </a:hlink>
        <a:folHlink>
          <a:srgbClr val="A1A18B"/>
        </a:folHlink>
      </a:clrScheme>
    </a:extraClrScheme>
    <a:extraClrScheme>
      <a:clrScheme name="">
        <a:dk1>
          <a:srgbClr val="30311D"/>
        </a:dk1>
        <a:lt1>
          <a:srgbClr val="FFFFFF"/>
        </a:lt1>
        <a:dk2>
          <a:srgbClr val="44808E"/>
        </a:dk2>
        <a:lt2>
          <a:srgbClr val="DDDDDD"/>
        </a:lt2>
        <a:accent1>
          <a:srgbClr val="DCC242"/>
        </a:accent1>
        <a:accent2>
          <a:srgbClr val="388FD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7BB7D"/>
        </a:hlink>
        <a:folHlink>
          <a:srgbClr val="A1A18B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1367BB"/>
        </a:dk2>
        <a:lt2>
          <a:srgbClr val="C0C0C0"/>
        </a:lt2>
        <a:accent1>
          <a:srgbClr val="68B3D8"/>
        </a:accent1>
        <a:accent2>
          <a:srgbClr val="EC8D4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CC737"/>
        </a:hlink>
        <a:folHlink>
          <a:srgbClr val="90A8B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30311D"/>
      </a:dk1>
      <a:lt1>
        <a:srgbClr val="FFFFFF"/>
      </a:lt1>
      <a:dk2>
        <a:srgbClr val="1A48A4"/>
      </a:dk2>
      <a:lt2>
        <a:srgbClr val="C0C0C0"/>
      </a:lt2>
      <a:accent1>
        <a:srgbClr val="488FD6"/>
      </a:accent1>
      <a:accent2>
        <a:srgbClr val="319ABB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557B97"/>
      </a:hlink>
      <a:folHlink>
        <a:srgbClr val="A1A18B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">
        <a:dk1>
          <a:srgbClr val="30311D"/>
        </a:dk1>
        <a:lt1>
          <a:srgbClr val="FFFFFF"/>
        </a:lt1>
        <a:dk2>
          <a:srgbClr val="1A48A4"/>
        </a:dk2>
        <a:lt2>
          <a:srgbClr val="C0C0C0"/>
        </a:lt2>
        <a:accent1>
          <a:srgbClr val="488FD6"/>
        </a:accent1>
        <a:accent2>
          <a:srgbClr val="319AB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57B97"/>
        </a:hlink>
        <a:folHlink>
          <a:srgbClr val="A1A18B"/>
        </a:folHlink>
      </a:clrScheme>
    </a:extraClrScheme>
    <a:extraClrScheme>
      <a:clrScheme name="">
        <a:dk1>
          <a:srgbClr val="30311D"/>
        </a:dk1>
        <a:lt1>
          <a:srgbClr val="FFFFFF"/>
        </a:lt1>
        <a:dk2>
          <a:srgbClr val="44808E"/>
        </a:dk2>
        <a:lt2>
          <a:srgbClr val="DDDDDD"/>
        </a:lt2>
        <a:accent1>
          <a:srgbClr val="D24F4C"/>
        </a:accent1>
        <a:accent2>
          <a:srgbClr val="5595C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57B97"/>
        </a:hlink>
        <a:folHlink>
          <a:srgbClr val="A1A18B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6F4787"/>
        </a:dk2>
        <a:lt2>
          <a:srgbClr val="C0C0C0"/>
        </a:lt2>
        <a:accent1>
          <a:srgbClr val="4397B1"/>
        </a:accent1>
        <a:accent2>
          <a:srgbClr val="E4951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9349"/>
        </a:hlink>
        <a:folHlink>
          <a:srgbClr val="90A8B0"/>
        </a:folHlink>
      </a:clrScheme>
    </a:extraClrScheme>
  </a:extraClrScheme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3300"/>
    </a:dk1>
    <a:lt1>
      <a:srgbClr val="FFFFFF"/>
    </a:lt1>
    <a:dk2>
      <a:srgbClr val="FF9900"/>
    </a:dk2>
    <a:lt2>
      <a:srgbClr val="C0C0C0"/>
    </a:lt2>
    <a:accent1>
      <a:srgbClr val="3FB564"/>
    </a:accent1>
    <a:accent2>
      <a:srgbClr val="15A2E9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7F70D8"/>
    </a:hlink>
    <a:folHlink>
      <a:srgbClr val="A1A18B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">
    <a:dk1>
      <a:srgbClr val="30311D"/>
    </a:dk1>
    <a:lt1>
      <a:srgbClr val="FFFFFF"/>
    </a:lt1>
    <a:dk2>
      <a:srgbClr val="1A48A4"/>
    </a:dk2>
    <a:lt2>
      <a:srgbClr val="C0C0C0"/>
    </a:lt2>
    <a:accent1>
      <a:srgbClr val="488FD6"/>
    </a:accent1>
    <a:accent2>
      <a:srgbClr val="319ABB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557B97"/>
    </a:hlink>
    <a:folHlink>
      <a:srgbClr val="A1A18B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205</Paragraphs>
  <Slides>33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6">
      <vt:lpstr>Arial</vt:lpstr>
      <vt:lpstr>Calibri</vt:lpstr>
      <vt:lpstr>Verdana</vt:lpstr>
      <vt:lpstr>Wingdings</vt:lpstr>
      <vt:lpstr>宋体</vt:lpstr>
      <vt:lpstr>Arial Black</vt:lpstr>
      <vt:lpstr>楷体_GB2312</vt:lpstr>
      <vt:lpstr>黑体</vt:lpstr>
      <vt:lpstr>Symbol</vt:lpstr>
      <vt:lpstr>Times New Roman</vt:lpstr>
      <vt:lpstr>华文行楷</vt:lpstr>
      <vt:lpstr>幼圆</vt:lpstr>
      <vt:lpstr>Office Theme</vt:lpstr>
      <vt:lpstr>第十一章  环境管理的技术支撑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2、环境监测的目的</vt:lpstr>
      <vt:lpstr>3、环境监测的分类 </vt:lpstr>
      <vt:lpstr>PowerPoint Presentation</vt:lpstr>
      <vt:lpstr>PowerPoint Presentation</vt:lpstr>
      <vt:lpstr>PowerPoint Presentation</vt:lpstr>
      <vt:lpstr>PowerPoint Presentation</vt:lpstr>
      <vt:lpstr>2、监测技术概述</vt:lpstr>
      <vt:lpstr>3、环境优先污染物和优先监测</vt:lpstr>
      <vt:lpstr>PowerPoint Presentation</vt:lpstr>
      <vt:lpstr>3、环境优先污染物和优先监测</vt:lpstr>
      <vt:lpstr>PowerPoint Presentation</vt:lpstr>
      <vt:lpstr>PowerPoint Presentation</vt:lpstr>
      <vt:lpstr>PowerPoint Presentation</vt:lpstr>
      <vt:lpstr>1 .监测断面的设置原则</vt:lpstr>
      <vt:lpstr>PowerPoint Presentation</vt:lpstr>
      <vt:lpstr>河流监测断面的设置</vt:lpstr>
      <vt:lpstr>PowerPoint Presentation</vt:lpstr>
      <vt:lpstr>2.采样时间和采样频率的确定 </vt:lpstr>
      <vt:lpstr>PowerPoint Presentation</vt:lpstr>
      <vt:lpstr>4. 采样及监测技术的选择 </vt:lpstr>
      <vt:lpstr>PowerPoint Presentation</vt:lpstr>
      <vt:lpstr>1、环境监测质量保证</vt:lpstr>
      <vt:lpstr>2、环境监测质量控制</vt:lpstr>
      <vt:lpstr>3、 实验室内部质量控制</vt:lpstr>
      <vt:lpstr>4 实验室外部质量控制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2024-09-17T13:38:44.174</cp:lastPrinted>
  <dcterms:created xsi:type="dcterms:W3CDTF">2024-09-17T05:38:44Z</dcterms:created>
  <dcterms:modified xsi:type="dcterms:W3CDTF">2024-09-17T05:38:46Z</dcterms:modified>
</cp:coreProperties>
</file>