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A01554-423A-4F3B-9C65-ED76E1A5E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E21F87-B68E-41A2-8A53-698CD53CE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ED513A-91D5-4B3B-9E3B-C0B1FFB717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DC410F-F472-43A6-ACF7-8A1656C66E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4E219F-8F9C-42D0-BF31-52F0A75C95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0C0FAF-E26E-4A38-B6D3-CDDB451AD0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1C6943-BF98-4555-A42A-8809220905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8D89A1-4A9D-4E05-B2BD-9B635FCDAC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D21815-777A-42E7-8C80-03FB2A6815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2E554C-E870-4E31-996B-6ABD63B02A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82DC1C-63B3-4BCF-B07E-5877270C3E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01106603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结合不同案例谈侵权行为的法律适用\n## 1.侵权行为的基本概念与类型\n### 1.1侵权行为的法律定义及其构成要件\n### 1.2侵权行为的类型及其特点\n### 1.3侵权行为与其他法律责任的比较\n## 2.侵权行为法律适用的基本原则\n### 2.1适用法律的确定性与可选择性\n### 2.2侵权行为法律适用的地域原则\n### 2.3侵权行为法律适用的时间原则\n## 3.案例分析：知识产权侵权的法律适用\n### 3.1著作权侵权案例分析\n### 3.2专利权侵权案例分析\n### 3.3商标权侵权案例分析\n## 4.案例分析：人格权侵权的法律适用\n### 4.1名誉权侵权案例分析\n### 4.2隐私权侵权案例分析\n### 4.3肖像权侵权案例分析\n## 5.案例分析：财产权侵权的法律适用\n### 5.1合同纠纷中的侵权问题分析\n### 5.2侵权责任法在财产权侵权案件中的适用\n### 5.3不正当竞争中的财产权侵权问题分析\n## 6.侵权行为的法律救济与责任承担\n### 6.1侵权行为的民事救济方式\n### 6.2侵权行为的责任承担原则\n### 6.3侵权行为的刑事责任与行政责任\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4500"/>
              <a:t>结合不同案例谈侵权行为的法律适用</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2}"/>
        <p:cNvGrpSpPr/>
        <p:nvPr/>
      </p:nvGrpSpPr>
      <p:grpSpPr>
        <a:xfrm>
          <a:off x="0" y="0"/>
          <a:ext cx="0" cy="0"/>
        </a:xfrm>
      </p:grpSpPr>
      <p:sp>
        <p:nvSpPr>
          <p:cNvPr id="123"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侵权行为的基本概念与类型</a:t>
            </a:r>
            <a:endParaRPr/>
          </a:p>
        </p:txBody>
      </p:sp>
      <p:sp>
        <p:nvSpPr>
          <p:cNvPr id="12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4" name="" descr="{&quot;isTemplate&quot;:true,&quot;type&quot;:3}"/>
        <p:cNvGrpSpPr/>
        <p:nvPr/>
      </p:nvGrpSpPr>
      <p:grpSpPr>
        <a:xfrm>
          <a:off x="0" y="0"/>
          <a:ext cx="0" cy="0"/>
        </a:xfrm>
      </p:grpSpPr>
      <p:pic>
        <p:nvPicPr>
          <p:cNvPr id="19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7" name="Group 598"/>
            <p:cNvGrpSpPr/>
            <p:nvPr/>
          </p:nvGrpSpPr>
          <p:grpSpPr>
            <a:xfrm>
              <a:off x="763829" y="1414808"/>
              <a:ext cx="6972294" cy="2337649"/>
              <a:chOff x="763829" y="1414808"/>
              <a:chExt cx="6972294" cy="2337649"/>
            </a:xfrm>
          </p:grpSpPr>
          <p:sp>
            <p:nvSpPr>
              <p:cNvPr id="19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侵权行为的法律定义</a:t>
                </a:r>
                <a:endParaRPr/>
              </a:p>
            </p:txBody>
          </p:sp>
          <p:sp>
            <p:nvSpPr>
              <p:cNvPr id="19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侵害他人民事权益的行为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违反法定义务的行为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造成损害结果的行为</a:t>
                </a:r>
                <a:endParaRPr/>
              </a:p>
            </p:txBody>
          </p:sp>
          <p:sp>
            <p:nvSpPr>
              <p:cNvPr id="20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4" name="Group 591"/>
            <p:cNvGrpSpPr/>
            <p:nvPr/>
          </p:nvGrpSpPr>
          <p:grpSpPr>
            <a:xfrm>
              <a:off x="689593" y="3949139"/>
              <a:ext cx="7078256" cy="2128975"/>
              <a:chOff x="689593" y="3949139"/>
              <a:chExt cx="7078256" cy="2128975"/>
            </a:xfrm>
          </p:grpSpPr>
          <p:sp>
            <p:nvSpPr>
              <p:cNvPr id="20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侵权行为的构成要件</a:t>
                </a:r>
                <a:endParaRPr/>
              </a:p>
            </p:txBody>
          </p:sp>
          <p:sp>
            <p:nvSpPr>
              <p:cNvPr id="20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侵害行为：包括作为和不作为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损害结果：包括财产损失、人身损害和精神损害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行为与结果之间的因果关系：行为直接导致损害结果的发生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行为人具有过错：故意或过失</a:t>
                </a:r>
                <a:endParaRPr/>
              </a:p>
            </p:txBody>
          </p:sp>
          <p:sp>
            <p:nvSpPr>
              <p:cNvPr id="20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侵权行为的法律定义及其构成要件</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pic>
        <p:nvPicPr>
          <p:cNvPr id="21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5" name="Group 598"/>
            <p:cNvGrpSpPr/>
            <p:nvPr/>
          </p:nvGrpSpPr>
          <p:grpSpPr>
            <a:xfrm>
              <a:off x="763829" y="1414808"/>
              <a:ext cx="6972294" cy="2337649"/>
              <a:chOff x="763829" y="1414808"/>
              <a:chExt cx="6972294" cy="2337649"/>
            </a:xfrm>
          </p:grpSpPr>
          <p:sp>
            <p:nvSpPr>
              <p:cNvPr id="21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侵权行为的类型</a:t>
                </a:r>
                <a:endParaRPr/>
              </a:p>
            </p:txBody>
          </p:sp>
          <p:sp>
            <p:nvSpPr>
              <p:cNvPr id="21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知识产权侵权：如著作权侵权、专利权侵权、商标权侵权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人格权侵权：如名誉权侵权、隐私权侵权、肖像权侵权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财产权侵权：如合同纠纷中的侵权问题、侵权责任法在财产权侵权案件中的适用、不正当竞争中的财产权侵权问题</a:t>
                </a:r>
                <a:endParaRPr/>
              </a:p>
            </p:txBody>
          </p:sp>
          <p:sp>
            <p:nvSpPr>
              <p:cNvPr id="21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2" name="Group 591"/>
            <p:cNvGrpSpPr/>
            <p:nvPr/>
          </p:nvGrpSpPr>
          <p:grpSpPr>
            <a:xfrm>
              <a:off x="689593" y="3949139"/>
              <a:ext cx="7078256" cy="2128975"/>
              <a:chOff x="689593" y="3949139"/>
              <a:chExt cx="7078256" cy="2128975"/>
            </a:xfrm>
          </p:grpSpPr>
          <p:sp>
            <p:nvSpPr>
              <p:cNvPr id="22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侵权行为的特点</a:t>
                </a:r>
                <a:endParaRPr/>
              </a:p>
            </p:txBody>
          </p:sp>
          <p:sp>
            <p:nvSpPr>
              <p:cNvPr id="22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侵害对象广泛：包括个人、法人和其他组织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侵害形式多样：包括作为、不作为、直接侵害和间接侵害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侵害结果严重：可能导致财产损失、人身损害和精神损害</a:t>
                </a:r>
                <a:endParaRPr/>
              </a:p>
            </p:txBody>
          </p:sp>
          <p:sp>
            <p:nvSpPr>
              <p:cNvPr id="22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侵权行为的类型及其特点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sp>
        <p:nvSpPr>
          <p:cNvPr id="23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侵权行为与其他法律责任的比较</a:t>
            </a:r>
            <a:endParaRPr lang="en-US" altLang="zh-CN" sz="2800" b="1">
              <a:latin typeface="+mj-ea"/>
              <a:ea typeface="+mj-ea"/>
            </a:endParaRPr>
          </a:p>
        </p:txBody>
      </p:sp>
      <p:grpSp>
        <p:nvGrpSpPr>
          <p:cNvPr id="23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33" name=""/>
            <p:cNvGrpSpPr/>
            <p:nvPr/>
          </p:nvGrpSpPr>
          <p:grpSpPr>
            <a:xfrm>
              <a:off x="660399" y="2074672"/>
              <a:ext cx="5100082" cy="4536540"/>
              <a:chOff x="660399" y="2074672"/>
              <a:chExt cx="5100082" cy="4536540"/>
            </a:xfrm>
          </p:grpSpPr>
          <p:sp>
            <p:nvSpPr>
              <p:cNvPr id="23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侵权行为与违约责任</a:t>
                </a:r>
                <a:endParaRPr lang="en-US" altLang="zh-CN" sz="2000" b="1">
                  <a:latin typeface="Microsoft YaHei" panose="020b0503020204020204" pitchFamily="34" charset="-122"/>
                  <a:ea typeface="Microsoft YaHei" panose="020b0503020204020204" pitchFamily="34" charset="-122"/>
                </a:endParaRPr>
              </a:p>
            </p:txBody>
          </p:sp>
          <p:sp>
            <p:nvSpPr>
              <p:cNvPr id="23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侵权行为是违反法定义务的行为，而违约责任是违反合同约定的行为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侵权行为可能导致财产损失、人身损害和精神损害，而违约责任通常只涉及财产损失</a:t>
                </a:r>
                <a:endParaRPr/>
              </a:p>
            </p:txBody>
          </p:sp>
          <p:pic>
            <p:nvPicPr>
              <p:cNvPr id="23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8" name=""/>
            <p:cNvGrpSpPr/>
            <p:nvPr/>
          </p:nvGrpSpPr>
          <p:grpSpPr>
            <a:xfrm>
              <a:off x="6431519" y="2074672"/>
              <a:ext cx="5100082" cy="4536540"/>
              <a:chOff x="660399" y="2074672"/>
              <a:chExt cx="5100082" cy="4536540"/>
            </a:xfrm>
          </p:grpSpPr>
          <p:sp>
            <p:nvSpPr>
              <p:cNvPr id="23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侵权行为与刑事责任</a:t>
                </a:r>
                <a:endParaRPr lang="en-US" altLang="zh-CN" sz="2000" b="1">
                  <a:latin typeface="Microsoft YaHei" panose="020b0503020204020204" pitchFamily="34" charset="-122"/>
                  <a:ea typeface="Microsoft YaHei" panose="020b0503020204020204" pitchFamily="34" charset="-122"/>
                </a:endParaRPr>
              </a:p>
            </p:txBody>
          </p:sp>
          <p:sp>
            <p:nvSpPr>
              <p:cNvPr id="24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侵权行为可能触犯刑法，构成犯罪，而刑事责任是犯罪行为所应承担的法律责任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侵权行为可能导致财产损失、人身损害和精神损害，而刑事责任通常只涉及人身损害和精神损害</a:t>
                </a:r>
                <a:endParaRPr/>
              </a:p>
            </p:txBody>
          </p:sp>
          <p:pic>
            <p:nvPicPr>
              <p:cNvPr id="24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2}"/>
        <p:cNvGrpSpPr/>
        <p:nvPr/>
      </p:nvGrpSpPr>
      <p:grpSpPr>
        <a:xfrm>
          <a:off x="0" y="0"/>
          <a:ext cx="0" cy="0"/>
        </a:xfrm>
      </p:grpSpPr>
      <p:sp>
        <p:nvSpPr>
          <p:cNvPr id="244"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侵权行为法律适用的基本原则</a:t>
            </a:r>
            <a:endParaRPr/>
          </a:p>
        </p:txBody>
      </p:sp>
      <p:sp>
        <p:nvSpPr>
          <p:cNvPr id="245"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3}"/>
        <p:cNvGrpSpPr/>
        <p:nvPr/>
      </p:nvGrpSpPr>
      <p:grpSpPr>
        <a:xfrm>
          <a:off x="0" y="0"/>
          <a:ext cx="0" cy="0"/>
        </a:xfrm>
      </p:grpSpPr>
      <p:sp>
        <p:nvSpPr>
          <p:cNvPr id="24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适用法律的确定性与可选择性</a:t>
            </a:r>
            <a:endParaRPr lang="en-US" altLang="zh-CN" sz="2800" b="1">
              <a:latin typeface="+mj-ea"/>
              <a:ea typeface="+mj-ea"/>
            </a:endParaRPr>
          </a:p>
        </p:txBody>
      </p:sp>
      <p:grpSp>
        <p:nvGrpSpPr>
          <p:cNvPr id="24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9" name=""/>
            <p:cNvGrpSpPr/>
            <p:nvPr/>
          </p:nvGrpSpPr>
          <p:grpSpPr>
            <a:xfrm>
              <a:off x="660399" y="2074672"/>
              <a:ext cx="5100082" cy="4536540"/>
              <a:chOff x="660399" y="2074672"/>
              <a:chExt cx="5100082" cy="4536540"/>
            </a:xfrm>
          </p:grpSpPr>
          <p:sp>
            <p:nvSpPr>
              <p:cNvPr id="25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适用法律的确定性</a:t>
                </a:r>
                <a:endParaRPr lang="en-US" altLang="zh-CN" sz="2000" b="1">
                  <a:latin typeface="Microsoft YaHei" panose="020b0503020204020204" pitchFamily="34" charset="-122"/>
                  <a:ea typeface="Microsoft YaHei" panose="020b0503020204020204" pitchFamily="34" charset="-122"/>
                </a:endParaRPr>
              </a:p>
            </p:txBody>
          </p:sp>
          <p:sp>
            <p:nvSpPr>
              <p:cNvPr id="25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侵权行为发生后，应当适用明确的法律规定来确定责任承担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侵权行为法律适用的确定性有助于维护法律的权威性和公正性</a:t>
                </a:r>
                <a:endParaRPr/>
              </a:p>
            </p:txBody>
          </p:sp>
          <p:pic>
            <p:nvPicPr>
              <p:cNvPr id="25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4" name=""/>
            <p:cNvGrpSpPr/>
            <p:nvPr/>
          </p:nvGrpSpPr>
          <p:grpSpPr>
            <a:xfrm>
              <a:off x="6431519" y="2074672"/>
              <a:ext cx="5100082" cy="4536540"/>
              <a:chOff x="660399" y="2074672"/>
              <a:chExt cx="5100082" cy="4536540"/>
            </a:xfrm>
          </p:grpSpPr>
          <p:sp>
            <p:nvSpPr>
              <p:cNvPr id="25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适用法律的可选择性</a:t>
                </a:r>
                <a:endParaRPr lang="en-US" altLang="zh-CN" sz="2000" b="1">
                  <a:latin typeface="Microsoft YaHei" panose="020b0503020204020204" pitchFamily="34" charset="-122"/>
                  <a:ea typeface="Microsoft YaHei" panose="020b0503020204020204" pitchFamily="34" charset="-122"/>
                </a:endParaRPr>
              </a:p>
            </p:txBody>
          </p:sp>
          <p:sp>
            <p:nvSpPr>
              <p:cNvPr id="25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在侵权行为发生时，当事人可以选择适用对其有利的法律规定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适用法律的可选择性有助于平衡当事人之间的利益关系</a:t>
                </a:r>
                <a:endParaRPr/>
              </a:p>
            </p:txBody>
          </p:sp>
          <p:pic>
            <p:nvPicPr>
              <p:cNvPr id="25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9" name="" descr="{&quot;isTemplate&quot;:true,&quot;type&quot;:3}"/>
        <p:cNvGrpSpPr/>
        <p:nvPr/>
      </p:nvGrpSpPr>
      <p:grpSpPr>
        <a:xfrm>
          <a:off x="0" y="0"/>
          <a:ext cx="0" cy="0"/>
        </a:xfrm>
      </p:grpSpPr>
      <p:sp>
        <p:nvSpPr>
          <p:cNvPr id="26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侵权行为法律适用的地域原则</a:t>
            </a:r>
            <a:endParaRPr lang="en-US" altLang="zh-CN" sz="2800" b="1">
              <a:latin typeface="+mj-ea"/>
              <a:ea typeface="+mj-ea"/>
            </a:endParaRPr>
          </a:p>
        </p:txBody>
      </p:sp>
      <p:grpSp>
        <p:nvGrpSpPr>
          <p:cNvPr id="26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62" name=""/>
            <p:cNvGrpSpPr/>
            <p:nvPr/>
          </p:nvGrpSpPr>
          <p:grpSpPr>
            <a:xfrm>
              <a:off x="660399" y="2074672"/>
              <a:ext cx="5100082" cy="4536540"/>
              <a:chOff x="660399" y="2074672"/>
              <a:chExt cx="5100082" cy="4536540"/>
            </a:xfrm>
          </p:grpSpPr>
          <p:sp>
            <p:nvSpPr>
              <p:cNvPr id="26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侵权行为法律适用的地域原则</a:t>
                </a:r>
                <a:endParaRPr lang="en-US" altLang="zh-CN" sz="2000" b="1">
                  <a:latin typeface="Microsoft YaHei" panose="020b0503020204020204" pitchFamily="34" charset="-122"/>
                  <a:ea typeface="Microsoft YaHei" panose="020b0503020204020204" pitchFamily="34" charset="-122"/>
                </a:endParaRPr>
              </a:p>
            </p:txBody>
          </p:sp>
          <p:sp>
            <p:nvSpPr>
              <p:cNvPr id="26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侵权行为发生地法律：适用于侵权行为发生地的国家或地区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法院地法律：适用于受理侵权诉讼的法院所在国家或地区的法律</a:t>
                </a:r>
                <a:endParaRPr/>
              </a:p>
            </p:txBody>
          </p:sp>
          <p:pic>
            <p:nvPicPr>
              <p:cNvPr id="26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67" name=""/>
            <p:cNvGrpSpPr/>
            <p:nvPr/>
          </p:nvGrpSpPr>
          <p:grpSpPr>
            <a:xfrm>
              <a:off x="6431519" y="2074672"/>
              <a:ext cx="5100082" cy="4536540"/>
              <a:chOff x="660399" y="2074672"/>
              <a:chExt cx="5100082" cy="4536540"/>
            </a:xfrm>
          </p:grpSpPr>
          <p:sp>
            <p:nvSpPr>
              <p:cNvPr id="26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地域原则的适用</a:t>
                </a:r>
                <a:endParaRPr lang="en-US" altLang="zh-CN" sz="2000" b="1">
                  <a:latin typeface="Microsoft YaHei" panose="020b0503020204020204" pitchFamily="34" charset="-122"/>
                  <a:ea typeface="Microsoft YaHei" panose="020b0503020204020204" pitchFamily="34" charset="-122"/>
                </a:endParaRPr>
              </a:p>
            </p:txBody>
          </p:sp>
          <p:sp>
            <p:nvSpPr>
              <p:cNvPr id="27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在侵权行为发生时，通常适用侵权行为发生地法律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在侵权行为涉及多个国家或地区时，可以根据具体情况选择适用法院地法律或其他相关国家的法律</a:t>
                </a:r>
                <a:endParaRPr/>
              </a:p>
            </p:txBody>
          </p:sp>
          <p:pic>
            <p:nvPicPr>
              <p:cNvPr id="27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2" name="" descr="{&quot;isTemplate&quot;:true,&quot;type&quot;:3}"/>
        <p:cNvGrpSpPr/>
        <p:nvPr/>
      </p:nvGrpSpPr>
      <p:grpSpPr>
        <a:xfrm>
          <a:off x="0" y="0"/>
          <a:ext cx="0" cy="0"/>
        </a:xfrm>
      </p:grpSpPr>
      <p:pic>
        <p:nvPicPr>
          <p:cNvPr id="27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7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75" name="Group 598"/>
            <p:cNvGrpSpPr/>
            <p:nvPr/>
          </p:nvGrpSpPr>
          <p:grpSpPr>
            <a:xfrm>
              <a:off x="763829" y="1414808"/>
              <a:ext cx="6972294" cy="2337649"/>
              <a:chOff x="763829" y="1414808"/>
              <a:chExt cx="6972294" cy="2337649"/>
            </a:xfrm>
          </p:grpSpPr>
          <p:sp>
            <p:nvSpPr>
              <p:cNvPr id="27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侵权行为法律适用的时间原则</a:t>
                </a:r>
                <a:endParaRPr/>
              </a:p>
            </p:txBody>
          </p:sp>
          <p:sp>
            <p:nvSpPr>
              <p:cNvPr id="27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侵权行为发生时法律：适用于侵权行为发生时的法律规定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侵权行为判决时法律：适用于侵权行为判决时的法律规定</a:t>
                </a:r>
                <a:endParaRPr/>
              </a:p>
            </p:txBody>
          </p:sp>
          <p:sp>
            <p:nvSpPr>
              <p:cNvPr id="27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2" name="Group 591"/>
            <p:cNvGrpSpPr/>
            <p:nvPr/>
          </p:nvGrpSpPr>
          <p:grpSpPr>
            <a:xfrm>
              <a:off x="689593" y="3949139"/>
              <a:ext cx="7078256" cy="2128975"/>
              <a:chOff x="689593" y="3949139"/>
              <a:chExt cx="7078256" cy="2128975"/>
            </a:xfrm>
          </p:grpSpPr>
          <p:sp>
            <p:nvSpPr>
              <p:cNvPr id="28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时间原则的适用</a:t>
                </a:r>
                <a:endParaRPr/>
              </a:p>
            </p:txBody>
          </p:sp>
          <p:sp>
            <p:nvSpPr>
              <p:cNvPr id="28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在侵权行为发生时，通常适用侵权行为发生时的法律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在侵权行为涉及多个时间段时，可以根据具体情况选择适用侵权行为发生时的法律或侵权行为判决时的法律</a:t>
                </a:r>
                <a:endParaRPr/>
              </a:p>
            </p:txBody>
          </p:sp>
          <p:sp>
            <p:nvSpPr>
              <p:cNvPr id="28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侵权行为法律适用的时间原则</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案例分析：知识产权侵权的法律适用</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著作权侵权的定义</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未经著作权人许可，擅自使用其作品的行为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侵犯著作权人享有的著作人身权和著作财产权的行为</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著作权侵权的法律适用</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适用侵权行为发生地法律或法院地法律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参照国际著作权保护公约或其他相关国际条约</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著作权侵权案例分析</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sp>
        <p:nvSpPr>
          <p:cNvPr id="2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专利权侵权案例分析</a:t>
            </a:r>
            <a:endParaRPr lang="en-US" altLang="zh-CN" sz="2800" b="1">
              <a:latin typeface="+mj-ea"/>
              <a:ea typeface="+mj-ea"/>
            </a:endParaRPr>
          </a:p>
        </p:txBody>
      </p:sp>
      <p:grpSp>
        <p:nvGrpSpPr>
          <p:cNvPr id="3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1" name=""/>
            <p:cNvGrpSpPr/>
            <p:nvPr/>
          </p:nvGrpSpPr>
          <p:grpSpPr>
            <a:xfrm>
              <a:off x="660399" y="2074672"/>
              <a:ext cx="5100082" cy="4536540"/>
              <a:chOff x="660399" y="2074672"/>
              <a:chExt cx="5100082" cy="4536540"/>
            </a:xfrm>
          </p:grpSpPr>
          <p:sp>
            <p:nvSpPr>
              <p:cNvPr id="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专利权侵权的定义</a:t>
                </a:r>
                <a:endParaRPr lang="en-US" altLang="zh-CN" sz="2000" b="1">
                  <a:latin typeface="Microsoft YaHei" panose="020b0503020204020204" pitchFamily="34" charset="-122"/>
                  <a:ea typeface="Microsoft YaHei" panose="020b0503020204020204" pitchFamily="34" charset="-122"/>
                </a:endParaRPr>
              </a:p>
            </p:txBody>
          </p:sp>
          <p:sp>
            <p:nvSpPr>
              <p:cNvPr id="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未经专利权人许可，擅自实施其专利的行为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侵犯专利权人享有的专利实施权和专利财产权的行为</a:t>
                </a:r>
                <a:endParaRPr/>
              </a:p>
            </p:txBody>
          </p:sp>
          <p:pic>
            <p:nvPicPr>
              <p:cNvPr id="3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6" name=""/>
            <p:cNvGrpSpPr/>
            <p:nvPr/>
          </p:nvGrpSpPr>
          <p:grpSpPr>
            <a:xfrm>
              <a:off x="6431519" y="2074672"/>
              <a:ext cx="5100082" cy="4536540"/>
              <a:chOff x="660399" y="2074672"/>
              <a:chExt cx="5100082" cy="4536540"/>
            </a:xfrm>
          </p:grpSpPr>
          <p:sp>
            <p:nvSpPr>
              <p:cNvPr id="3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专利权侵权的法律适用</a:t>
                </a:r>
                <a:endParaRPr lang="en-US" altLang="zh-CN" sz="2000" b="1">
                  <a:latin typeface="Microsoft YaHei" panose="020b0503020204020204" pitchFamily="34" charset="-122"/>
                  <a:ea typeface="Microsoft YaHei" panose="020b0503020204020204" pitchFamily="34" charset="-122"/>
                </a:endParaRPr>
              </a:p>
            </p:txBody>
          </p:sp>
          <p:sp>
            <p:nvSpPr>
              <p:cNvPr id="3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适用侵权行为发生地法律或法院地法律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参照国际专利保护公约或其他相关国际条约</a:t>
                </a:r>
                <a:endParaRPr/>
              </a:p>
            </p:txBody>
          </p:sp>
          <p:pic>
            <p:nvPicPr>
              <p:cNvPr id="4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1" name="" descr="{&quot;isTemplate&quot;:true,&quot;type&quot;:3}"/>
        <p:cNvGrpSpPr/>
        <p:nvPr/>
      </p:nvGrpSpPr>
      <p:grpSpPr>
        <a:xfrm>
          <a:off x="0" y="0"/>
          <a:ext cx="0" cy="0"/>
        </a:xfrm>
      </p:grpSpPr>
      <p:sp>
        <p:nvSpPr>
          <p:cNvPr id="4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商标权侵权案例分析</a:t>
            </a:r>
            <a:endParaRPr lang="en-US" altLang="zh-CN" sz="2800" b="1">
              <a:latin typeface="+mj-ea"/>
              <a:ea typeface="+mj-ea"/>
            </a:endParaRPr>
          </a:p>
        </p:txBody>
      </p:sp>
      <p:grpSp>
        <p:nvGrpSpPr>
          <p:cNvPr id="4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4" name=""/>
            <p:cNvGrpSpPr/>
            <p:nvPr/>
          </p:nvGrpSpPr>
          <p:grpSpPr>
            <a:xfrm>
              <a:off x="660399" y="2074672"/>
              <a:ext cx="5100082" cy="4536540"/>
              <a:chOff x="660399" y="2074672"/>
              <a:chExt cx="5100082" cy="4536540"/>
            </a:xfrm>
          </p:grpSpPr>
          <p:sp>
            <p:nvSpPr>
              <p:cNvPr id="4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商标权侵权的定义</a:t>
                </a:r>
                <a:endParaRPr lang="en-US" altLang="zh-CN" sz="2000" b="1">
                  <a:latin typeface="Microsoft YaHei" panose="020b0503020204020204" pitchFamily="34" charset="-122"/>
                  <a:ea typeface="Microsoft YaHei" panose="020b0503020204020204" pitchFamily="34" charset="-122"/>
                </a:endParaRPr>
              </a:p>
            </p:txBody>
          </p:sp>
          <p:sp>
            <p:nvSpPr>
              <p:cNvPr id="4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未经商标权人许可，擅自使用其注册商标的行为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侵犯商标权人享有的商标专用权和商标财产权的行为</a:t>
                </a:r>
                <a:endParaRPr/>
              </a:p>
            </p:txBody>
          </p:sp>
          <p:pic>
            <p:nvPicPr>
              <p:cNvPr id="4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49" name=""/>
            <p:cNvGrpSpPr/>
            <p:nvPr/>
          </p:nvGrpSpPr>
          <p:grpSpPr>
            <a:xfrm>
              <a:off x="6431519" y="2074672"/>
              <a:ext cx="5100082" cy="4536540"/>
              <a:chOff x="660399" y="2074672"/>
              <a:chExt cx="5100082" cy="4536540"/>
            </a:xfrm>
          </p:grpSpPr>
          <p:sp>
            <p:nvSpPr>
              <p:cNvPr id="5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商标权侵权的法律适用</a:t>
                </a:r>
                <a:endParaRPr lang="en-US" altLang="zh-CN" sz="2000" b="1">
                  <a:latin typeface="Microsoft YaHei" panose="020b0503020204020204" pitchFamily="34" charset="-122"/>
                  <a:ea typeface="Microsoft YaHei" panose="020b0503020204020204" pitchFamily="34" charset="-122"/>
                </a:endParaRPr>
              </a:p>
            </p:txBody>
          </p:sp>
          <p:sp>
            <p:nvSpPr>
              <p:cNvPr id="5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适用侵权行为发生地法律或法院地法律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参照国际商标保护公约或其他相关国际条约</a:t>
                </a:r>
                <a:endParaRPr/>
              </a:p>
            </p:txBody>
          </p:sp>
          <p:pic>
            <p:nvPicPr>
              <p:cNvPr id="5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https://d.book118.com/037011066030006044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结合不同案例谈侵权行为的法律适用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2024-09-18T09:40:18.666</cp:lastPrinted>
  <dcterms:created xsi:type="dcterms:W3CDTF">2024-09-18T01:40:18Z</dcterms:created>
  <dcterms:modified xsi:type="dcterms:W3CDTF">2024-09-18T01:40:20Z</dcterms:modified>
</cp:coreProperties>
</file>