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58DC7AA-816D-442F-ACD3-71122C10FCF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8" name="PlaceHolder 1"/>
          <p:cNvSpPr>
            <a:spLocks noGrp="1"/>
          </p:cNvSpPr>
          <p:nvPr>
            <p:ph type="sldImg"/>
          </p:nvPr>
        </p:nvSpPr>
        <p:spPr>
          <a:xfrm>
            <a:off x="685800" y="1143000"/>
            <a:ext cx="5486040" cy="3085920"/>
          </a:xfrm>
          <a:prstGeom prst="rect">
            <a:avLst/>
          </a:prstGeom>
          <a:ln w="0">
            <a:noFill/>
          </a:ln>
        </p:spPr>
      </p:sp>
      <p:sp>
        <p:nvSpPr>
          <p:cNvPr id="69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1" name="PlaceHolder 1"/>
          <p:cNvSpPr>
            <a:spLocks noGrp="1"/>
          </p:cNvSpPr>
          <p:nvPr>
            <p:ph type="sldImg"/>
          </p:nvPr>
        </p:nvSpPr>
        <p:spPr>
          <a:xfrm>
            <a:off x="685800" y="1143000"/>
            <a:ext cx="5486040" cy="3085920"/>
          </a:xfrm>
          <a:prstGeom prst="rect">
            <a:avLst/>
          </a:prstGeom>
          <a:ln w="0">
            <a:noFill/>
          </a:ln>
        </p:spPr>
      </p:sp>
      <p:sp>
        <p:nvSpPr>
          <p:cNvPr id="70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AAA9F-6E75-49B0-B6E2-33DC09677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F50C6-E3DD-414A-8EAF-F25ABA48D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70CE22-CDFA-4754-B722-350E729B8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D6F535-CC71-4557-9B7D-743F982CD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0F44D-3E08-43D8-A106-EA93FF2487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DBDD5E-A8E4-4DCD-B973-588AE31A79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C86DE-4C31-47CB-87BA-F8609CD09D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B6A783-8292-464A-8325-578273A6C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D43BAB-F34E-4F9E-BCC9-E846D68EA0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E7D9B-296E-463E-930F-B7FCACEF7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3887D-AF83-4DA3-8E50-C37F7A49C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AAB0D73-C371-4A71-A895-A56F24A9091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8E52D29-845B-4A61-A059-CB435EA4FC0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23146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rgbClr val="EB554D"/>
                </a:solidFill>
                <a:latin typeface="Arial"/>
                <a:ea typeface="微软雅黑"/>
              </a:rPr>
              <a:t>lc</a:t>
            </a:r>
            <a:r>
              <a:rPr lang="zh-CN" sz="6000" b="1" strike="noStrike" spc="299">
                <a:solidFill>
                  <a:srgbClr val="EB554D"/>
                </a:solidFill>
                <a:latin typeface="Arial"/>
                <a:ea typeface="微软雅黑"/>
              </a:rPr>
              <a:t>护理查房视频</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EB554D">
                <a:alpha val="34000"/>
              </a:srgbClr>
            </a:gs>
            <a:gs pos="100000">
              <a:srgbClr val="FCE8EA">
                <a:alpha val="44000"/>
              </a:srgbClr>
            </a:gs>
          </a:gsLst>
          <a:lin ang="5400000"/>
        </a:grad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介绍</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a:t>
            </a:r>
            <a:r>
              <a:rPr lang="en-US" sz="2400" b="1" strike="noStrike" spc="-1">
                <a:solidFill>
                  <a:srgbClr val="EB554D"/>
                </a:solidFill>
                <a:latin typeface="微软雅黑"/>
                <a:ea typeface="微软雅黑"/>
              </a:rPr>
              <a:t>lc</a:t>
            </a:r>
            <a:r>
              <a:rPr lang="zh-CN" sz="2400" b="1" strike="noStrike" spc="-1">
                <a:solidFill>
                  <a:srgbClr val="EB554D"/>
                </a:solidFill>
                <a:latin typeface="微软雅黑"/>
                <a:ea typeface="微软雅黑"/>
              </a:rPr>
              <a:t>护理查房视频的优势</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a:t>
            </a:r>
            <a:r>
              <a:rPr lang="en-US" sz="2400" b="1" strike="noStrike" spc="-1">
                <a:solidFill>
                  <a:srgbClr val="EB554D"/>
                </a:solidFill>
                <a:latin typeface="微软雅黑"/>
                <a:ea typeface="微软雅黑"/>
              </a:rPr>
              <a:t>lc</a:t>
            </a:r>
            <a:r>
              <a:rPr lang="zh-CN" sz="2400" b="1" strike="noStrike" spc="-1">
                <a:solidFill>
                  <a:srgbClr val="EB554D"/>
                </a:solidFill>
                <a:latin typeface="微软雅黑"/>
                <a:ea typeface="微软雅黑"/>
              </a:rPr>
              <a:t>护理查房视频的实施</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a:t>
            </a:r>
            <a:r>
              <a:rPr lang="en-US" sz="2400" b="1" strike="noStrike" spc="-1">
                <a:solidFill>
                  <a:srgbClr val="EB554D"/>
                </a:solidFill>
                <a:latin typeface="微软雅黑"/>
                <a:ea typeface="微软雅黑"/>
              </a:rPr>
              <a:t>lc</a:t>
            </a:r>
            <a:r>
              <a:rPr lang="zh-CN" sz="2400" b="1" strike="noStrike" spc="-1">
                <a:solidFill>
                  <a:srgbClr val="EB554D"/>
                </a:solidFill>
                <a:latin typeface="微软雅黑"/>
                <a:ea typeface="微软雅黑"/>
              </a:rPr>
              <a:t>护理查房视频的效果评估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a:t>
            </a:r>
            <a:r>
              <a:rPr lang="en-US" sz="2400" b="1" strike="noStrike" spc="-1">
                <a:solidFill>
                  <a:srgbClr val="EB554D"/>
                </a:solidFill>
                <a:latin typeface="微软雅黑"/>
                <a:ea typeface="微软雅黑"/>
              </a:rPr>
              <a:t>lc</a:t>
            </a:r>
            <a:r>
              <a:rPr lang="zh-CN" sz="2400" b="1" strike="noStrike" spc="-1">
                <a:solidFill>
                  <a:srgbClr val="EB554D"/>
                </a:solidFill>
                <a:latin typeface="微软雅黑"/>
                <a:ea typeface="微软雅黑"/>
              </a:rPr>
              <a:t>护理查房视频的挑战与解决方案</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介绍</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什么是</a:t>
            </a:r>
            <a:r>
              <a:rPr lang="en-US" sz="3600" b="1" strike="noStrike" spc="299">
                <a:solidFill>
                  <a:srgbClr val="EB554D"/>
                </a:solidFill>
                <a:latin typeface="Arial"/>
                <a:ea typeface="微软雅黑"/>
              </a:rPr>
              <a:t>lc</a:t>
            </a:r>
            <a:r>
              <a:rPr lang="zh-CN" sz="3600" b="1" strike="noStrike" spc="299">
                <a:solidFill>
                  <a:srgbClr val="EB554D"/>
                </a:solidFill>
                <a:latin typeface="Arial"/>
                <a:ea typeface="微软雅黑"/>
              </a:rPr>
              <a:t>护理查房视频？</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800" b="0" strike="noStrike" spc="148">
                <a:solidFill>
                  <a:schemeClr val="lt1"/>
                </a:solidFill>
                <a:latin typeface="Arial"/>
                <a:ea typeface="微软雅黑"/>
              </a:rPr>
              <a:t>lc</a:t>
            </a:r>
            <a:r>
              <a:rPr lang="zh-CN" sz="1800" b="0" strike="noStrike" spc="148">
                <a:solidFill>
                  <a:schemeClr val="lt1"/>
                </a:solidFill>
                <a:latin typeface="Arial"/>
                <a:ea typeface="微软雅黑"/>
              </a:rPr>
              <a:t>护理查房视频是一种通过视频方式对护理查房进行记录和分析的工具。</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26"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1"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3"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视频传输</a:t>
            </a:r>
            <a:endParaRPr lang="en-US" sz="2000" b="0" strike="noStrike" spc="-1">
              <a:solidFill>
                <a:srgbClr val="000000"/>
              </a:solidFill>
              <a:latin typeface="Arial"/>
            </a:endParaRPr>
          </a:p>
        </p:txBody>
      </p:sp>
      <p:sp>
        <p:nvSpPr>
          <p:cNvPr id="14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将视频文件传输到指定存储设备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保证数据安全和隐私保护</a:t>
            </a:r>
            <a:endParaRPr lang="en-US" sz="1600" b="0" strike="noStrike" spc="-1">
              <a:solidFill>
                <a:srgbClr val="000000"/>
              </a:solidFill>
              <a:latin typeface="Arial"/>
            </a:endParaRPr>
          </a:p>
        </p:txBody>
      </p:sp>
      <p:sp>
        <p:nvSpPr>
          <p:cNvPr id="14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视频分析</a:t>
            </a:r>
            <a:endParaRPr lang="en-US" sz="2000" b="0" strike="noStrike" spc="-1">
              <a:solidFill>
                <a:srgbClr val="000000"/>
              </a:solidFill>
              <a:latin typeface="Arial"/>
            </a:endParaRPr>
          </a:p>
        </p:txBody>
      </p:sp>
      <p:sp>
        <p:nvSpPr>
          <p:cNvPr id="14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利用软件对视频进行分析处理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提取关键信息和数据</a:t>
            </a:r>
            <a:endParaRPr lang="en-US" sz="1600" b="0" strike="noStrike" spc="-1">
              <a:solidFill>
                <a:srgbClr val="000000"/>
              </a:solidFill>
              <a:latin typeface="Arial"/>
            </a:endParaRPr>
          </a:p>
        </p:txBody>
      </p:sp>
      <p:sp>
        <p:nvSpPr>
          <p:cNvPr id="14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护理查房视频的基本流程</a:t>
            </a:r>
            <a:endParaRPr lang="en-US" sz="3000" b="0" strike="noStrike" spc="-1">
              <a:solidFill>
                <a:schemeClr val="dk1"/>
              </a:solidFill>
              <a:latin typeface="Arial"/>
            </a:endParaRPr>
          </a:p>
        </p:txBody>
      </p:sp>
      <p:sp>
        <p:nvSpPr>
          <p:cNvPr id="14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视频采集</a:t>
            </a:r>
            <a:endParaRPr lang="en-US" sz="2000" b="0" strike="noStrike" spc="-1">
              <a:solidFill>
                <a:srgbClr val="000000"/>
              </a:solidFill>
              <a:latin typeface="Arial"/>
            </a:endParaRPr>
          </a:p>
        </p:txBody>
      </p:sp>
      <p:sp>
        <p:nvSpPr>
          <p:cNvPr id="14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使用摄像设备录制护理过程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确保画面清晰和完整</a:t>
            </a:r>
            <a:endParaRPr lang="en-US" sz="1600" b="0" strike="noStrike" spc="-1">
              <a:solidFill>
                <a:srgbClr val="000000"/>
              </a:solidFill>
              <a:latin typeface="Arial"/>
            </a:endParaRPr>
          </a:p>
        </p:txBody>
      </p:sp>
      <p:grpSp>
        <p:nvGrpSpPr>
          <p:cNvPr id="149" name="Group 15"/>
          <p:cNvGrpSpPr/>
          <p:nvPr/>
        </p:nvGrpSpPr>
        <p:grpSpPr>
          <a:xfrm>
            <a:off x="435960" y="378720"/>
            <a:ext cx="515160" cy="439560"/>
            <a:chOff x="435960" y="378720"/>
            <a:chExt cx="515160" cy="439560"/>
          </a:xfrm>
        </p:grpSpPr>
        <p:sp>
          <p:nvSpPr>
            <p:cNvPr id="150"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1"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2"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3"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4"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5"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6"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7"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8"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9"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0"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1"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2"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3"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4"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5"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6"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7"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8"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9"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a:t>
            </a:r>
            <a:r>
              <a:rPr lang="en-US" sz="4000" b="1" strike="noStrike" spc="299">
                <a:solidFill>
                  <a:srgbClr val="EB554D"/>
                </a:solidFill>
                <a:latin typeface="Arial"/>
                <a:ea typeface="微软雅黑"/>
              </a:rPr>
              <a:t>lc</a:t>
            </a:r>
            <a:r>
              <a:rPr lang="zh-CN" sz="4000" b="1" strike="noStrike" spc="299">
                <a:solidFill>
                  <a:srgbClr val="EB554D"/>
                </a:solidFill>
                <a:latin typeface="Arial"/>
                <a:ea typeface="微软雅黑"/>
              </a:rPr>
              <a:t>护理查房视频的优势</a:t>
            </a:r>
            <a:endParaRPr lang="en-US" sz="40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73"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4"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5"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6"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7"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8"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9"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80"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提高护理质量</a:t>
            </a:r>
            <a:endParaRPr lang="en-US" sz="3600" b="0" strike="noStrike" spc="-1">
              <a:solidFill>
                <a:srgbClr val="000000"/>
              </a:solidFill>
              <a:latin typeface="Arial"/>
            </a:endParaRPr>
          </a:p>
        </p:txBody>
      </p:sp>
      <p:sp>
        <p:nvSpPr>
          <p:cNvPr id="18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使用视频记录可以减少信息丢失和错误，同时便于护士回顾和分析护理过程。这有助于提高护理质量并确保患者得到更好的护理。</a:t>
            </a:r>
            <a:endParaRPr lang="en-US" sz="18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5" name="Group 15"/>
          <p:cNvGrpSpPr/>
          <p:nvPr/>
        </p:nvGrpSpPr>
        <p:grpSpPr>
          <a:xfrm>
            <a:off x="431640" y="396000"/>
            <a:ext cx="514800" cy="439200"/>
            <a:chOff x="431640" y="396000"/>
            <a:chExt cx="514800" cy="439200"/>
          </a:xfrm>
        </p:grpSpPr>
        <p:sp>
          <p:nvSpPr>
            <p:cNvPr id="186"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7"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8"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9"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0"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1"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2"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3"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4"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5"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6"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7"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8"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9"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0"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1"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2"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3"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4"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5"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0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7"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8"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9"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10"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2"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3"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4"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促进团队合作</a:t>
            </a:r>
            <a:endParaRPr lang="en-US" sz="3600" b="0" strike="noStrike" spc="-1">
              <a:solidFill>
                <a:srgbClr val="000000"/>
              </a:solidFill>
              <a:latin typeface="Arial"/>
            </a:endParaRPr>
          </a:p>
        </p:txBody>
      </p:sp>
      <p:sp>
        <p:nvSpPr>
          <p:cNvPr id="21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通过分享护理查房视频并进行讨论和改进，可以促进护理团队之间的合作和协作。这有助于提高整个团队的绩效和服务质量。</a:t>
            </a:r>
            <a:endParaRPr lang="en-US" sz="1800" b="0" strike="noStrike" spc="-1">
              <a:solidFill>
                <a:srgbClr val="000000"/>
              </a:solidFill>
              <a:latin typeface="Arial"/>
            </a:endParaRPr>
          </a:p>
        </p:txBody>
      </p:sp>
      <p:sp>
        <p:nvSpPr>
          <p:cNvPr id="2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9" name="Group 15"/>
          <p:cNvGrpSpPr/>
          <p:nvPr/>
        </p:nvGrpSpPr>
        <p:grpSpPr>
          <a:xfrm>
            <a:off x="431640" y="396000"/>
            <a:ext cx="514800" cy="439200"/>
            <a:chOff x="431640" y="396000"/>
            <a:chExt cx="514800" cy="439200"/>
          </a:xfrm>
        </p:grpSpPr>
        <p:sp>
          <p:nvSpPr>
            <p:cNvPr id="220"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0"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1"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2"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3"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4"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5"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6"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7"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8"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9"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4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41"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降低疏漏风险</a:t>
            </a:r>
            <a:endParaRPr lang="en-US" sz="3000" b="0" strike="noStrike" spc="-1">
              <a:solidFill>
                <a:schemeClr val="dk1"/>
              </a:solidFill>
              <a:latin typeface="Arial"/>
            </a:endParaRPr>
          </a:p>
        </p:txBody>
      </p:sp>
      <p:grpSp>
        <p:nvGrpSpPr>
          <p:cNvPr id="246" name="Group 15"/>
          <p:cNvGrpSpPr/>
          <p:nvPr/>
        </p:nvGrpSpPr>
        <p:grpSpPr>
          <a:xfrm>
            <a:off x="435960" y="378720"/>
            <a:ext cx="515160" cy="439560"/>
            <a:chOff x="435960" y="378720"/>
            <a:chExt cx="515160" cy="439560"/>
          </a:xfrm>
        </p:grpSpPr>
        <p:sp>
          <p:nvSpPr>
            <p:cNvPr id="24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67"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视频记录</a:t>
            </a:r>
            <a:endParaRPr lang="en-US" sz="2000" b="0" strike="noStrike" spc="-1">
              <a:solidFill>
                <a:srgbClr val="000000"/>
              </a:solidFill>
              <a:latin typeface="Arial"/>
            </a:endParaRPr>
          </a:p>
        </p:txBody>
      </p:sp>
      <p:sp>
        <p:nvSpPr>
          <p:cNvPr id="268"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有助于护理人员及时发现问题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促使护理人员更专注于工作</a:t>
            </a:r>
            <a:endParaRPr lang="en-US" sz="1600" b="0" strike="noStrike" spc="-1">
              <a:solidFill>
                <a:srgbClr val="000000"/>
              </a:solidFill>
              <a:latin typeface="Arial"/>
            </a:endParaRPr>
          </a:p>
        </p:txBody>
      </p:sp>
      <p:sp>
        <p:nvSpPr>
          <p:cNvPr id="269"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风险降低</a:t>
            </a:r>
            <a:endParaRPr lang="en-US" sz="2000" b="0" strike="noStrike" spc="-1">
              <a:solidFill>
                <a:srgbClr val="000000"/>
              </a:solidFill>
              <a:latin typeface="Arial"/>
            </a:endParaRPr>
          </a:p>
        </p:txBody>
      </p:sp>
      <p:sp>
        <p:nvSpPr>
          <p:cNvPr id="270"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帮助提高护理服务的质量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减少患者风险</a:t>
            </a:r>
            <a:endParaRPr lang="en-US" sz="1600" b="0" strike="noStrike" spc="-1">
              <a:solidFill>
                <a:srgbClr val="000000"/>
              </a:solidFill>
              <a:latin typeface="Arial"/>
            </a:endParaRPr>
          </a:p>
        </p:txBody>
      </p:sp>
      <p:sp>
        <p:nvSpPr>
          <p:cNvPr id="271"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72"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73"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74"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75"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6"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77"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a:t>
            </a:r>
            <a:r>
              <a:rPr lang="en-US" sz="4000" b="1" strike="noStrike" spc="299">
                <a:solidFill>
                  <a:srgbClr val="EB554D"/>
                </a:solidFill>
                <a:latin typeface="Arial"/>
                <a:ea typeface="微软雅黑"/>
              </a:rPr>
              <a:t>lc</a:t>
            </a:r>
            <a:r>
              <a:rPr lang="zh-CN" sz="4000" b="1" strike="noStrike" spc="299">
                <a:solidFill>
                  <a:srgbClr val="EB554D"/>
                </a:solidFill>
                <a:latin typeface="Arial"/>
                <a:ea typeface="微软雅黑"/>
              </a:rPr>
              <a:t>护理查房视频的实施</a:t>
            </a:r>
            <a:endParaRPr lang="en-US" sz="4000" b="0" strike="noStrike" spc="-1">
              <a:solidFill>
                <a:schemeClr val="dk1"/>
              </a:solidFill>
              <a:latin typeface="Arial"/>
            </a:endParaRPr>
          </a:p>
        </p:txBody>
      </p:sp>
      <p:sp>
        <p:nvSpPr>
          <p:cNvPr id="2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9"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0"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1"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2"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3"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4"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5"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6"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选择合适的设备</a:t>
            </a:r>
            <a:endParaRPr lang="en-US" sz="3600" b="0" strike="noStrike" spc="-1">
              <a:solidFill>
                <a:srgbClr val="000000"/>
              </a:solidFill>
              <a:latin typeface="Arial"/>
            </a:endParaRPr>
          </a:p>
        </p:txBody>
      </p:sp>
      <p:sp>
        <p:nvSpPr>
          <p:cNvPr id="28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在实施</a:t>
            </a:r>
            <a:r>
              <a:rPr lang="en-US" sz="1800" b="0" strike="noStrike" spc="148">
                <a:solidFill>
                  <a:schemeClr val="lt1"/>
                </a:solidFill>
                <a:latin typeface="Arial"/>
                <a:ea typeface="微软雅黑"/>
              </a:rPr>
              <a:t>lc</a:t>
            </a:r>
            <a:r>
              <a:rPr lang="zh-CN" sz="1800" b="0" strike="noStrike" spc="148">
                <a:solidFill>
                  <a:schemeClr val="lt1"/>
                </a:solidFill>
                <a:latin typeface="Arial"/>
                <a:ea typeface="微软雅黑"/>
              </a:rPr>
              <a:t>护理查房视频时，选择合适的设备至关重要。需要配备可靠的摄像头和录像设备，以确保视频质量。同时，设备需要能够便捷地联通网络，保证视频传输的顺畅进行。</a:t>
            </a:r>
            <a:endParaRPr lang="en-US" sz="1800" b="0" strike="noStrike" spc="-1">
              <a:solidFill>
                <a:srgbClr val="000000"/>
              </a:solidFill>
              <a:latin typeface="Arial"/>
            </a:endParaRPr>
          </a:p>
        </p:txBody>
      </p:sp>
      <p:sp>
        <p:nvSpPr>
          <p:cNvPr id="2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1" name="Group 15"/>
          <p:cNvGrpSpPr/>
          <p:nvPr/>
        </p:nvGrpSpPr>
        <p:grpSpPr>
          <a:xfrm>
            <a:off x="431640" y="396000"/>
            <a:ext cx="514800" cy="439200"/>
            <a:chOff x="431640" y="396000"/>
            <a:chExt cx="514800" cy="439200"/>
          </a:xfrm>
        </p:grpSpPr>
        <p:sp>
          <p:nvSpPr>
            <p:cNvPr id="292"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3"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4"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5"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6"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7"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8"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9"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0"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1"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2"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3"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4"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5"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6"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7"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8"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9"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0"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1"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1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13"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4"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5"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6"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7"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18"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9"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20"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1"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22"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3"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4"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5"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6"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合法合规</a:t>
            </a:r>
            <a:endParaRPr lang="en-US" sz="2000" b="0" strike="noStrike" spc="-1">
              <a:solidFill>
                <a:srgbClr val="000000"/>
              </a:solidFill>
              <a:latin typeface="Arial"/>
            </a:endParaRPr>
          </a:p>
        </p:txBody>
      </p:sp>
      <p:sp>
        <p:nvSpPr>
          <p:cNvPr id="327"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遵守相关法律法规</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关注数据保护政策</a:t>
            </a:r>
            <a:endParaRPr lang="en-US" sz="1600" b="0" strike="noStrike" spc="-1">
              <a:solidFill>
                <a:srgbClr val="000000"/>
              </a:solidFill>
              <a:latin typeface="Arial"/>
            </a:endParaRPr>
          </a:p>
        </p:txBody>
      </p:sp>
      <p:sp>
        <p:nvSpPr>
          <p:cNvPr id="328"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9"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330"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31"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隐私保护</a:t>
            </a:r>
            <a:endParaRPr lang="en-US" sz="3000" b="0" strike="noStrike" spc="-1">
              <a:solidFill>
                <a:schemeClr val="dk1"/>
              </a:solidFill>
              <a:latin typeface="Arial"/>
            </a:endParaRPr>
          </a:p>
        </p:txBody>
      </p:sp>
      <p:sp>
        <p:nvSpPr>
          <p:cNvPr id="333"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4"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确保信息保密</a:t>
            </a:r>
            <a:endParaRPr lang="en-US" sz="2000" b="0" strike="noStrike" spc="-1">
              <a:solidFill>
                <a:srgbClr val="000000"/>
              </a:solidFill>
              <a:latin typeface="Arial"/>
            </a:endParaRPr>
          </a:p>
        </p:txBody>
      </p:sp>
      <p:sp>
        <p:nvSpPr>
          <p:cNvPr id="335"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采取加密措施</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限制查看权限</a:t>
            </a:r>
            <a:endParaRPr lang="en-US" sz="1600" b="0" strike="noStrike" spc="-1">
              <a:solidFill>
                <a:srgbClr val="000000"/>
              </a:solidFill>
              <a:latin typeface="Arial"/>
            </a:endParaRPr>
          </a:p>
        </p:txBody>
      </p:sp>
      <p:grpSp>
        <p:nvGrpSpPr>
          <p:cNvPr id="336" name="Group 15"/>
          <p:cNvGrpSpPr/>
          <p:nvPr/>
        </p:nvGrpSpPr>
        <p:grpSpPr>
          <a:xfrm>
            <a:off x="435960" y="378720"/>
            <a:ext cx="515160" cy="439560"/>
            <a:chOff x="435960" y="378720"/>
            <a:chExt cx="515160" cy="439560"/>
          </a:xfrm>
        </p:grpSpPr>
        <p:sp>
          <p:nvSpPr>
            <p:cNvPr id="33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https://d.book118.com/037023146033006054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lc护理查房视频</vt:lpstr>
      <vt:lpstr>目录</vt:lpstr>
      <vt:lpstr>第1章 介绍</vt:lpstr>
      <vt:lpstr> </vt:lpstr>
      <vt:lpstr>护理查房视频的基本流程</vt:lpstr>
      <vt:lpstr>第2章 lc护理查房视频的优势</vt:lpstr>
      <vt:lpstr> </vt:lpstr>
      <vt:lpstr> </vt:lpstr>
      <vt:lpstr>降低疏漏风险</vt:lpstr>
      <vt:lpstr>第3章 lc护理查房视频的实施</vt:lpstr>
      <vt:lpstr> </vt:lpstr>
      <vt:lpstr>隐私保护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2024-09-28T09:44:01.690</cp:lastPrinted>
  <dcterms:created xsi:type="dcterms:W3CDTF">2024-09-28T01:44:01Z</dcterms:created>
  <dcterms:modified xsi:type="dcterms:W3CDTF">2024-09-28T01:44:03Z</dcterms:modified>
</cp:coreProperties>
</file>