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1AFF1-4286-4B33-BD83-A24E2A25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9AA9-6423-4951-8C7C-86A9AB8F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46179-1944-4D08-A901-79417DA0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D62AB-A4B6-4A9B-A6DD-F923A772A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DA287-F8A8-4D3C-AECB-517493AE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F1AA06-DD98-4268-A721-9D2FF1D7C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E87C5-579F-4085-B10A-213B7CB9D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9F823-943C-4FB2-85E9-63DA58D1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0FFE9-011F-4045-8C06-51966D0E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00B80-DD07-47FD-A7AD-506DB237E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14F66-E98A-4185-9C4C-3FA3D432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tags" Target="../tags/tag156.xml" /><Relationship Id="rId23" Type="http://schemas.openxmlformats.org/officeDocument/2006/relationships/tags" Target="../tags/tag157.xml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ags" Target="../tags/tag162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40030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初中教育中的班级文化与民主管理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156335" y="2378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156335" y="3065145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014470" y="2378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014470" y="3065145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班级文化的重要性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6975475" y="2378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6975475" y="3065145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民主管理的实施方式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1156335" y="4509770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1156335" y="5196840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班级文化与民主管理的相互关系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4014470" y="450977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4014470" y="5196840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班级文化与民主管理的实践案例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6975475" y="450977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6975475" y="5196840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如何提升班级文化与民主管理的效果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班级文化的重要性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班级文化对初中生全面发展的影响</a:t>
            </a:r>
            <a:endParaRPr lang="zh-CN" altLang="en-US"/>
          </a:p>
        </p:txBody>
      </p:sp>
      <p:sp>
        <p:nvSpPr>
          <p:cNvPr id="10490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班级文化能够促进初中生知识的学习和能力的提升。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班级文化有助于培养初中生的道德品质和社会责任感。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班级文化能够增强初中生的心理韧性和适应能力。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班级文化有助于塑造初中生的个性和特长，促进全面发展。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班级文化对班级凝聚力的提升作用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班级文化能够增强学生的归属感和认同感，从而提高学生的凝聚力。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班级文化能够通过共同价值观和行为准则，引导学生团结协作，共同成长。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班级文化能够通过丰富多彩的文化活动，增进学生之间的友谊和感情，增强班级的团结力。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班级文化能够培养学生的集体意识和团队精神，提高学生的协作能力和合作意识。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班级文化对初中生心理健康的积极作用</a:t>
            </a:r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促进初中生情感交流：班级文化有助于学生在轻松愉快的氛围中表达自己的情感，增强彼此之间的信任和理解。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增强初中生自信心：班级文化中的参与和贡献机会可以帮助学生建立自信心，提高自我价值感。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培养初中生团队协作能力：班级文化中的集体活动和团队项目可以锻炼学生的团队协作能力，增强集体荣誉感。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提升初中生适应能力：班级文化可以帮助学生更好地适应学校和社会环境，减轻焦虑和压力，促进身心健康。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民主管理的实施方式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班级民主管理的原则和目标</a:t>
            </a:r>
            <a:endParaRPr lang="zh-CN" altLang="en-US"/>
          </a:p>
        </p:txBody>
      </p:sp>
      <p:sp>
        <p:nvSpPr>
          <p:cNvPr id="1049246" name="椭圆 262"/>
          <p:cNvSpPr/>
          <p:nvPr>
            <p:custDataLst>
              <p:tags r:id="rId2"/>
            </p:custDataLst>
          </p:nvPr>
        </p:nvSpPr>
        <p:spPr>
          <a:xfrm>
            <a:off x="2414161" y="3172988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3"/>
          <p:cNvSpPr/>
          <p:nvPr>
            <p:custDataLst>
              <p:tags r:id="rId3"/>
            </p:custDataLst>
          </p:nvPr>
        </p:nvSpPr>
        <p:spPr>
          <a:xfrm>
            <a:off x="3266392" y="3253375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4"/>
          <p:cNvSpPr/>
          <p:nvPr>
            <p:custDataLst>
              <p:tags r:id="rId4"/>
            </p:custDataLst>
          </p:nvPr>
        </p:nvSpPr>
        <p:spPr>
          <a:xfrm>
            <a:off x="4064378" y="3489960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5"/>
          <p:cNvSpPr/>
          <p:nvPr>
            <p:custDataLst>
              <p:tags r:id="rId5"/>
            </p:custDataLst>
          </p:nvPr>
        </p:nvSpPr>
        <p:spPr>
          <a:xfrm>
            <a:off x="4738842" y="3689947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6"/>
          <p:cNvSpPr/>
          <p:nvPr>
            <p:custDataLst>
              <p:tags r:id="rId6"/>
            </p:custDataLst>
          </p:nvPr>
        </p:nvSpPr>
        <p:spPr>
          <a:xfrm>
            <a:off x="5430299" y="3894508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3820003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68"/>
          <p:cNvSpPr/>
          <p:nvPr>
            <p:custDataLst>
              <p:tags r:id="rId8"/>
            </p:custDataLst>
          </p:nvPr>
        </p:nvSpPr>
        <p:spPr>
          <a:xfrm flipV="1">
            <a:off x="2778189" y="3633741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9"/>
          <p:cNvSpPr/>
          <p:nvPr>
            <p:custDataLst>
              <p:tags r:id="rId9"/>
            </p:custDataLst>
          </p:nvPr>
        </p:nvSpPr>
        <p:spPr>
          <a:xfrm flipV="1">
            <a:off x="2820017" y="3676222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2819417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2934442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2693935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3113515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2801117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2614855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2657336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3475582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3590607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3711514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004305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023258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4402317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图形 15"/>
          <p:cNvSpPr/>
          <p:nvPr>
            <p:custDataLst>
              <p:tags r:id="rId23"/>
            </p:custDataLst>
          </p:nvPr>
        </p:nvSpPr>
        <p:spPr>
          <a:xfrm>
            <a:off x="5016602" y="4093188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19"/>
          <p:cNvSpPr/>
          <p:nvPr>
            <p:custDataLst>
              <p:tags r:id="rId24"/>
            </p:custDataLst>
          </p:nvPr>
        </p:nvSpPr>
        <p:spPr>
          <a:xfrm>
            <a:off x="8597408" y="3785365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27"/>
          <p:cNvSpPr/>
          <p:nvPr>
            <p:custDataLst>
              <p:tags r:id="rId25"/>
            </p:custDataLst>
          </p:nvPr>
        </p:nvSpPr>
        <p:spPr>
          <a:xfrm>
            <a:off x="4113394" y="2818110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2767133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27"/>
            </p:custDataLst>
          </p:nvPr>
        </p:nvSpPr>
        <p:spPr>
          <a:xfrm>
            <a:off x="608400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原则：平等、公正、透明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8"/>
            </p:custDataLst>
          </p:nvPr>
        </p:nvSpPr>
        <p:spPr>
          <a:xfrm>
            <a:off x="9419575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目标：培养学生的自主管理能力、促进班级凝聚力和向心力、提高班级整体水平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班级民主管理的具体措施</a:t>
            </a:r>
            <a:endParaRPr lang="zh-CN" altLang="en-US"/>
          </a:p>
        </p:txBody>
      </p:sp>
      <p:sp>
        <p:nvSpPr>
          <p:cNvPr id="10493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定期开展班级民主评议，让学生对班级管理进行评价和监督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建立班级议事制度，鼓励学生参与决策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设立班级管理岗位，让学生自主管理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建立班级信息反馈机制，及时了解学生需求和意见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班级民主管理中的师生互动</a:t>
            </a:r>
            <a:endParaRPr lang="zh-CN" altLang="en-US"/>
          </a:p>
        </p:txBody>
      </p:sp>
      <p:sp>
        <p:nvSpPr>
          <p:cNvPr id="10493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建立平等师生关系：教师与学生相互尊重，共同参与决策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定期开展班会：组织班会，让学生有机会发表意见和提出建议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共同制定班级规则：师生共同商议，制定符合班级实际的规章制度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鼓励学生表达意见：创造宽松氛围，听取学生建议和反馈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班级文化与民主管理的相互关系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https://d.book118.com/037040030031006034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Office Theme</vt:lpstr>
      <vt:lpstr>初中教育中的班级文化与民主管理</vt:lpstr>
      <vt:lpstr>目录</vt:lpstr>
      <vt:lpstr>添加章节标题</vt:lpstr>
      <vt:lpstr>班级文化的重要性</vt:lpstr>
      <vt:lpstr>班级文化对初中生全面发展的影响</vt:lpstr>
      <vt:lpstr>班级文化对班级凝聚力的提升作用</vt:lpstr>
      <vt:lpstr>班级文化对初中生心理健康的积极作用</vt:lpstr>
      <vt:lpstr>民主管理的实施方式</vt:lpstr>
      <vt:lpstr>班级民主管理的原则和目标</vt:lpstr>
      <vt:lpstr>班级民主管理的具体措施</vt:lpstr>
      <vt:lpstr>班级民主管理中的师生互动</vt:lpstr>
      <vt:lpstr>班级文化与民主管理的相互关系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2024-09-07T23:51:25.386</cp:lastPrinted>
  <dcterms:created xsi:type="dcterms:W3CDTF">2024-09-07T15:51:25Z</dcterms:created>
  <dcterms:modified xsi:type="dcterms:W3CDTF">2024-09-07T15:51:27Z</dcterms:modified>
</cp:coreProperties>
</file>