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9144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58BB9-37EC-4E9E-B081-C6053D68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D5D02-9DC9-4DD6-98FD-EE14B83D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0C90-A0A9-4D5C-A82D-6FC796E2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3BCF8-ECBA-4A9C-B70C-B86E3300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54892-AD2F-4110-A4A4-6BEF3D91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8F385-7D9B-4928-BC7B-C7CB2B65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FF32F-6AC6-44C4-BAB7-C2C78F1BD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0141A-4B88-49C5-9613-BBC75717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215B6-BE4E-47E1-AB39-47390AE7B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3745C-7A0C-400C-8E52-79413CD1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8E499-610E-43E4-9FF0-A813CB81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rgbClr val="000070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87" name=""/>
          <p:cNvSpPr/>
          <p:nvPr>
            <p:ph type="subTitle" sz="quarter" idx="1"/>
          </p:nvPr>
        </p:nvSpPr>
        <p:spPr>
          <a:xfrm>
            <a:off x="1371600" y="2667000"/>
            <a:ext cx="6400800" cy="3276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None/>
              <a:defRPr kumimoji="1" lang="en-US" altLang="en-US" sz="2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None/>
              <a:defRPr kumimoji="1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None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None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None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088" name=""/>
          <p:cNvSpPr/>
          <p:nvPr>
            <p:ph type="dt" sz="quarter" idx="2"/>
          </p:nvPr>
        </p:nvSpPr>
        <p:spPr>
          <a:xfrm>
            <a:off x="76200" y="6323012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/>
          <a:p>
            <a:pPr lvl="0" eaLnBrk="1" hangingPunct="1"/>
            <a:endParaRPr lang="en-US" altLang="zh-CN" sz="1400"/>
          </a:p>
        </p:txBody>
      </p:sp>
      <p:sp>
        <p:nvSpPr>
          <p:cNvPr id="3089" name=""/>
          <p:cNvSpPr/>
          <p:nvPr>
            <p:ph type="ftr" sz="quarter" idx="3"/>
          </p:nvPr>
        </p:nvSpPr>
        <p:spPr>
          <a:xfrm>
            <a:off x="3124200" y="6324600"/>
            <a:ext cx="2895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/>
          <a:p>
            <a:pPr lvl="0" algn="ctr" eaLnBrk="1" hangingPunct="1"/>
            <a:fld id="{3F56B4EF-2398-40B5-9A75-AE24B2C1F925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090" name=""/>
          <p:cNvSpPr/>
          <p:nvPr>
            <p:ph type="sldNum" sz="quarter" idx="4"/>
          </p:nvPr>
        </p:nvSpPr>
        <p:spPr>
          <a:xfrm>
            <a:off x="71628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/>
          <a:p>
            <a:pPr lvl="0" algn="r" eaLnBrk="1" hangingPunct="1"/>
            <a:fld id="{959C93A7-C166-484B-9C5E-69F176D19197}" type="slidenum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3091" name=""/>
          <p:cNvSpPr/>
          <p:nvPr>
            <p:ph type="ctrTitle" sz="quarter"/>
          </p:nvPr>
        </p:nvSpPr>
        <p:spPr>
          <a:xfrm>
            <a:off x="685800" y="9144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b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95" name=""/>
          <p:cNvSpPr/>
          <p:nvPr/>
        </p:nvSpPr>
        <p:spPr>
          <a:xfrm rot="20940000">
            <a:off x="1828800" y="304800"/>
            <a:ext cx="457200" cy="4572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gradFill rotWithShape="0">
            <a:gsLst>
              <a:gs pos="0">
                <a:schemeClr val="bg1">
                  <a:gamma/>
                  <a:shade val="46275"/>
                  <a:invGamma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3096" name=""/>
          <p:cNvSpPr/>
          <p:nvPr/>
        </p:nvSpPr>
        <p:spPr>
          <a:xfrm>
            <a:off x="2609850" y="171450"/>
            <a:ext cx="419100" cy="4191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gradFill rotWithShape="0">
            <a:gsLst>
              <a:gs pos="0">
                <a:schemeClr val="bg1">
                  <a:gamma/>
                  <a:shade val="46275"/>
                  <a:invGamma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3097" name=""/>
          <p:cNvSpPr/>
          <p:nvPr/>
        </p:nvSpPr>
        <p:spPr>
          <a:xfrm rot="20940000">
            <a:off x="1752600" y="228600"/>
            <a:ext cx="457200" cy="4572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gradFill rotWithShape="0">
            <a:gsLst>
              <a:gs pos="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3098" name=""/>
          <p:cNvSpPr/>
          <p:nvPr/>
        </p:nvSpPr>
        <p:spPr>
          <a:xfrm>
            <a:off x="2533650" y="19050"/>
            <a:ext cx="419100" cy="41910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gradFill rotWithShape="0">
            <a:gsLst>
              <a:gs pos="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grpSp>
        <p:nvGrpSpPr>
          <p:cNvPr id="3099" name=""/>
          <p:cNvGrpSpPr/>
          <p:nvPr/>
        </p:nvGrpSpPr>
        <p:grpSpPr>
          <a:xfrm>
            <a:off x="6934200" y="5181600"/>
            <a:ext cx="2033588" cy="1219200"/>
            <a:chOff x="4368" y="3264"/>
            <a:chExt cx="1281" cy="768"/>
          </a:xfrm>
        </p:grpSpPr>
        <p:sp>
          <p:nvSpPr>
            <p:cNvPr id="3100" name=""/>
            <p:cNvSpPr/>
            <p:nvPr/>
          </p:nvSpPr>
          <p:spPr>
            <a:xfrm rot="20940000">
              <a:off x="4368" y="3681"/>
              <a:ext cx="288" cy="288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3101" name=""/>
            <p:cNvSpPr/>
            <p:nvPr/>
          </p:nvSpPr>
          <p:spPr>
            <a:xfrm>
              <a:off x="4845" y="3324"/>
              <a:ext cx="264" cy="26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3102" name=""/>
            <p:cNvSpPr/>
            <p:nvPr/>
          </p:nvSpPr>
          <p:spPr>
            <a:xfrm rot="1320000">
              <a:off x="5217" y="3264"/>
              <a:ext cx="384" cy="38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3103" name=""/>
            <p:cNvSpPr/>
            <p:nvPr/>
          </p:nvSpPr>
          <p:spPr>
            <a:xfrm rot="20940000">
              <a:off x="4449" y="3744"/>
              <a:ext cx="288" cy="288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3104" name=""/>
            <p:cNvSpPr/>
            <p:nvPr/>
          </p:nvSpPr>
          <p:spPr>
            <a:xfrm>
              <a:off x="4893" y="3372"/>
              <a:ext cx="264" cy="26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3105" name=""/>
            <p:cNvSpPr/>
            <p:nvPr/>
          </p:nvSpPr>
          <p:spPr>
            <a:xfrm rot="1320000">
              <a:off x="5265" y="3360"/>
              <a:ext cx="384" cy="38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</p:grpSp>
      <p:sp>
        <p:nvSpPr>
          <p:cNvPr id="3106" name=""/>
          <p:cNvSpPr/>
          <p:nvPr/>
        </p:nvSpPr>
        <p:spPr>
          <a:xfrm rot="1320000">
            <a:off x="168275" y="244475"/>
            <a:ext cx="882650" cy="882650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gradFill rotWithShape="0">
            <a:gsLst>
              <a:gs pos="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97D1BD26-D300-4C87-8D80-5372090465A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fld id="{4E785088-11E8-4F76-878C-6EBAFB5A81A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 eaLnBrk="1" hangingPunct="1"/>
            <a:fld id="{37D167D5-2CEA-4251-812B-8C5417CE2DB2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fld id="{5E60186E-49D4-466B-995D-37971366E80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0070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33" name=""/>
          <p:cNvSpPr/>
          <p:nvPr>
            <p:ph type="body" idx="1"/>
          </p:nvPr>
        </p:nvSpPr>
        <p:spPr>
          <a:xfrm>
            <a:off x="685800" y="19050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4" name=""/>
          <p:cNvSpPr/>
          <p:nvPr>
            <p:ph type="dt" sz="half" idx="2"/>
          </p:nvPr>
        </p:nvSpPr>
        <p:spPr>
          <a:xfrm>
            <a:off x="2209800" y="64008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/>
          </a:p>
        </p:txBody>
      </p:sp>
      <p:sp>
        <p:nvSpPr>
          <p:cNvPr id="1035" name=""/>
          <p:cNvSpPr/>
          <p:nvPr>
            <p:ph type="ftr" sz="quarter" idx="3"/>
          </p:nvPr>
        </p:nvSpPr>
        <p:spPr>
          <a:xfrm>
            <a:off x="4191000" y="6400800"/>
            <a:ext cx="2895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1" hangingPunct="1"/>
            <a:fld id="{90409F0F-5A03-4FDA-B80A-090B8C25D49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036" name=""/>
          <p:cNvSpPr/>
          <p:nvPr>
            <p:ph type="sldNum" sz="quarter" idx="4"/>
          </p:nvPr>
        </p:nvSpPr>
        <p:spPr>
          <a:xfrm>
            <a:off x="71628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1" hangingPunct="1"/>
            <a:fld id="{E7B64003-B0F9-4192-9C9E-E50F81BC5DAA}" type="slidenum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1040" name=""/>
          <p:cNvSpPr/>
          <p:nvPr>
            <p:ph type="title"/>
          </p:nvPr>
        </p:nvSpPr>
        <p:spPr>
          <a:xfrm>
            <a:off x="685800" y="228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grpSp>
        <p:nvGrpSpPr>
          <p:cNvPr id="1044" name=""/>
          <p:cNvGrpSpPr/>
          <p:nvPr/>
        </p:nvGrpSpPr>
        <p:grpSpPr>
          <a:xfrm>
            <a:off x="6705600" y="4953000"/>
            <a:ext cx="2033588" cy="1219200"/>
            <a:chOff x="4368" y="3312"/>
            <a:chExt cx="1281" cy="768"/>
          </a:xfrm>
        </p:grpSpPr>
        <p:sp>
          <p:nvSpPr>
            <p:cNvPr id="1045" name=""/>
            <p:cNvSpPr/>
            <p:nvPr/>
          </p:nvSpPr>
          <p:spPr>
            <a:xfrm rot="20940000">
              <a:off x="4368" y="3729"/>
              <a:ext cx="288" cy="288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46" name=""/>
            <p:cNvSpPr/>
            <p:nvPr/>
          </p:nvSpPr>
          <p:spPr>
            <a:xfrm>
              <a:off x="4845" y="3372"/>
              <a:ext cx="264" cy="26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47" name=""/>
            <p:cNvSpPr/>
            <p:nvPr/>
          </p:nvSpPr>
          <p:spPr>
            <a:xfrm rot="1320000">
              <a:off x="5217" y="3312"/>
              <a:ext cx="384" cy="38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48" name=""/>
            <p:cNvSpPr/>
            <p:nvPr/>
          </p:nvSpPr>
          <p:spPr>
            <a:xfrm rot="20940000">
              <a:off x="4449" y="3792"/>
              <a:ext cx="288" cy="288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49" name=""/>
            <p:cNvSpPr/>
            <p:nvPr/>
          </p:nvSpPr>
          <p:spPr>
            <a:xfrm>
              <a:off x="4893" y="3420"/>
              <a:ext cx="264" cy="26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50" name=""/>
            <p:cNvSpPr/>
            <p:nvPr/>
          </p:nvSpPr>
          <p:spPr>
            <a:xfrm rot="1320000">
              <a:off x="5265" y="3408"/>
              <a:ext cx="384" cy="38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</p:grpSp>
      <p:sp>
        <p:nvSpPr>
          <p:cNvPr id="1054" name=""/>
          <p:cNvSpPr/>
          <p:nvPr/>
        </p:nvSpPr>
        <p:spPr>
          <a:xfrm>
            <a:off x="781050" y="6416675"/>
            <a:ext cx="557212" cy="347662"/>
          </a:xfrm>
          <a:custGeom>
            <a:rect l="l" t="t" r="r" b="b"/>
            <a:pathLst>
              <a:path w="351" h="219">
                <a:moveTo>
                  <a:pt x="350" y="1"/>
                </a:moveTo>
                <a:lnTo>
                  <a:pt x="101" y="0"/>
                </a:lnTo>
                <a:lnTo>
                  <a:pt x="81" y="2"/>
                </a:lnTo>
                <a:lnTo>
                  <a:pt x="67" y="6"/>
                </a:lnTo>
                <a:lnTo>
                  <a:pt x="51" y="15"/>
                </a:lnTo>
                <a:lnTo>
                  <a:pt x="38" y="25"/>
                </a:lnTo>
                <a:lnTo>
                  <a:pt x="28" y="35"/>
                </a:lnTo>
                <a:lnTo>
                  <a:pt x="19" y="48"/>
                </a:lnTo>
                <a:lnTo>
                  <a:pt x="12" y="59"/>
                </a:lnTo>
                <a:lnTo>
                  <a:pt x="6" y="73"/>
                </a:lnTo>
                <a:lnTo>
                  <a:pt x="1" y="89"/>
                </a:lnTo>
                <a:lnTo>
                  <a:pt x="1" y="99"/>
                </a:lnTo>
                <a:lnTo>
                  <a:pt x="0" y="119"/>
                </a:lnTo>
                <a:lnTo>
                  <a:pt x="2" y="136"/>
                </a:lnTo>
                <a:lnTo>
                  <a:pt x="9" y="150"/>
                </a:lnTo>
                <a:lnTo>
                  <a:pt x="15" y="164"/>
                </a:lnTo>
                <a:lnTo>
                  <a:pt x="24" y="176"/>
                </a:lnTo>
                <a:lnTo>
                  <a:pt x="33" y="189"/>
                </a:lnTo>
                <a:lnTo>
                  <a:pt x="46" y="198"/>
                </a:lnTo>
                <a:lnTo>
                  <a:pt x="59" y="207"/>
                </a:lnTo>
                <a:lnTo>
                  <a:pt x="72" y="212"/>
                </a:lnTo>
                <a:lnTo>
                  <a:pt x="90" y="218"/>
                </a:lnTo>
                <a:lnTo>
                  <a:pt x="350" y="218"/>
                </a:lnTo>
                <a:lnTo>
                  <a:pt x="350" y="1"/>
                </a:lnTo>
              </a:path>
            </a:pathLst>
          </a:custGeom>
          <a:gradFill rotWithShape="0">
            <a:gsLst>
              <a:gs pos="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055" name=""/>
          <p:cNvSpPr/>
          <p:nvPr/>
        </p:nvSpPr>
        <p:spPr>
          <a:xfrm>
            <a:off x="1447800" y="6416675"/>
            <a:ext cx="557212" cy="347662"/>
          </a:xfrm>
          <a:custGeom>
            <a:rect l="l" t="t" r="r" b="b"/>
            <a:pathLst>
              <a:path w="351" h="219">
                <a:moveTo>
                  <a:pt x="0" y="1"/>
                </a:moveTo>
                <a:lnTo>
                  <a:pt x="249" y="0"/>
                </a:lnTo>
                <a:lnTo>
                  <a:pt x="268" y="3"/>
                </a:lnTo>
                <a:lnTo>
                  <a:pt x="283" y="6"/>
                </a:lnTo>
                <a:lnTo>
                  <a:pt x="298" y="16"/>
                </a:lnTo>
                <a:lnTo>
                  <a:pt x="311" y="26"/>
                </a:lnTo>
                <a:lnTo>
                  <a:pt x="321" y="35"/>
                </a:lnTo>
                <a:lnTo>
                  <a:pt x="331" y="48"/>
                </a:lnTo>
                <a:lnTo>
                  <a:pt x="337" y="60"/>
                </a:lnTo>
                <a:lnTo>
                  <a:pt x="344" y="74"/>
                </a:lnTo>
                <a:lnTo>
                  <a:pt x="349" y="90"/>
                </a:lnTo>
                <a:lnTo>
                  <a:pt x="349" y="100"/>
                </a:lnTo>
                <a:lnTo>
                  <a:pt x="350" y="119"/>
                </a:lnTo>
                <a:lnTo>
                  <a:pt x="347" y="136"/>
                </a:lnTo>
                <a:lnTo>
                  <a:pt x="341" y="151"/>
                </a:lnTo>
                <a:lnTo>
                  <a:pt x="334" y="165"/>
                </a:lnTo>
                <a:lnTo>
                  <a:pt x="325" y="176"/>
                </a:lnTo>
                <a:lnTo>
                  <a:pt x="316" y="189"/>
                </a:lnTo>
                <a:lnTo>
                  <a:pt x="303" y="199"/>
                </a:lnTo>
                <a:lnTo>
                  <a:pt x="290" y="208"/>
                </a:lnTo>
                <a:lnTo>
                  <a:pt x="277" y="213"/>
                </a:lnTo>
                <a:lnTo>
                  <a:pt x="259" y="218"/>
                </a:lnTo>
                <a:lnTo>
                  <a:pt x="0" y="218"/>
                </a:lnTo>
                <a:lnTo>
                  <a:pt x="0" y="1"/>
                </a:lnTo>
              </a:path>
            </a:pathLst>
          </a:custGeom>
          <a:gradFill rotWithShape="0">
            <a:gsLst>
              <a:gs pos="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1063" name=""/>
          <p:cNvGrpSpPr/>
          <p:nvPr/>
        </p:nvGrpSpPr>
        <p:grpSpPr>
          <a:xfrm>
            <a:off x="533400" y="457200"/>
            <a:ext cx="2033588" cy="1219200"/>
            <a:chOff x="4368" y="3312"/>
            <a:chExt cx="1281" cy="768"/>
          </a:xfrm>
        </p:grpSpPr>
        <p:sp>
          <p:nvSpPr>
            <p:cNvPr id="1064" name=""/>
            <p:cNvSpPr/>
            <p:nvPr/>
          </p:nvSpPr>
          <p:spPr>
            <a:xfrm rot="20940000">
              <a:off x="4368" y="3729"/>
              <a:ext cx="288" cy="288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65" name=""/>
            <p:cNvSpPr/>
            <p:nvPr/>
          </p:nvSpPr>
          <p:spPr>
            <a:xfrm>
              <a:off x="4845" y="3372"/>
              <a:ext cx="264" cy="26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66" name=""/>
            <p:cNvSpPr/>
            <p:nvPr/>
          </p:nvSpPr>
          <p:spPr>
            <a:xfrm rot="1320000">
              <a:off x="5217" y="3312"/>
              <a:ext cx="384" cy="38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67" name=""/>
            <p:cNvSpPr/>
            <p:nvPr/>
          </p:nvSpPr>
          <p:spPr>
            <a:xfrm rot="20940000">
              <a:off x="4449" y="3792"/>
              <a:ext cx="288" cy="288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68" name=""/>
            <p:cNvSpPr/>
            <p:nvPr/>
          </p:nvSpPr>
          <p:spPr>
            <a:xfrm>
              <a:off x="4893" y="3420"/>
              <a:ext cx="264" cy="26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1069" name=""/>
            <p:cNvSpPr/>
            <p:nvPr/>
          </p:nvSpPr>
          <p:spPr>
            <a:xfrm rot="1320000">
              <a:off x="5265" y="3408"/>
              <a:ext cx="384" cy="384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adFill rotWithShape="0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  <a:miter lim="800000"/>
            </a:ln>
            <a:effectLst/>
          </p:spPr>
          <p:txBody>
            <a:bodyPr wrap="none" lIns="92075" tIns="46038" rIns="92075" bIns="46038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endParaRPr lang="zh-CN" alt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1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kumimoji="1" sz="2800" b="1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Tx/>
        <a:buChar char="–"/>
        <a:defRPr kumimoji="1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l"/>
        <a:defRPr kumimoji="1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Tx/>
        <a:buChar char="–"/>
        <a:defRPr kumimoji="1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kumimoji="1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w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52122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7" name=""/>
          <p:cNvSpPr/>
          <p:nvPr/>
        </p:nvSpPr>
        <p:spPr>
          <a:xfrm>
            <a:off x="990600" y="228600"/>
            <a:ext cx="7162800" cy="762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b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/>
              <a:t>第五章  植物激素和生长调节物</a:t>
            </a:r>
            <a:endParaRPr lang="zh-CN" altLang="zh-CN" sz="3200"/>
          </a:p>
        </p:txBody>
      </p:sp>
      <p:sp>
        <p:nvSpPr>
          <p:cNvPr id="18438" name=""/>
          <p:cNvSpPr/>
          <p:nvPr/>
        </p:nvSpPr>
        <p:spPr>
          <a:xfrm>
            <a:off x="457200" y="1600200"/>
            <a:ext cx="8001000" cy="2133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sz="3600">
                <a:solidFill>
                  <a:schemeClr val="tx2"/>
                </a:solidFill>
              </a:rPr>
              <a:t>定义</a:t>
            </a:r>
            <a:r>
              <a:rPr lang="zh-CN" altLang="en-US"/>
              <a:t>：植物激素是在植物体内的一定部位上产生的，然后输送到其它部位上起作用, 浓度极低，对植物的生理过程起重要调节作用的一类有机物。</a:t>
            </a:r>
            <a:endParaRPr lang="zh-CN" altLang="en-US"/>
          </a:p>
        </p:txBody>
      </p:sp>
      <p:sp>
        <p:nvSpPr>
          <p:cNvPr id="18439" name=""/>
          <p:cNvSpPr/>
          <p:nvPr/>
        </p:nvSpPr>
        <p:spPr>
          <a:xfrm>
            <a:off x="1676400" y="4191000"/>
            <a:ext cx="6705600" cy="11144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140000"/>
              </a:lnSpc>
              <a:spcBef>
                <a:spcPct val="50000"/>
              </a:spcBef>
            </a:pPr>
            <a:r>
              <a:rPr lang="zh-CN" altLang="en-US" b="1">
                <a:solidFill>
                  <a:srgbClr val="CC99FF"/>
                </a:solidFill>
              </a:rPr>
              <a:t>特征</a:t>
            </a:r>
            <a:r>
              <a:rPr lang="zh-CN" altLang="en-US" b="1"/>
              <a:t>：</a:t>
            </a:r>
            <a:r>
              <a:rPr lang="zh-CN" altLang="en-US"/>
              <a:t>内生的；能移动的；低浓度(10</a:t>
            </a:r>
            <a:r>
              <a:rPr lang="zh-CN" altLang="en-US" baseline="30000"/>
              <a:t>-6</a:t>
            </a:r>
            <a:r>
              <a:rPr lang="zh-CN" altLang="en-US"/>
              <a:t>-10</a:t>
            </a:r>
            <a:r>
              <a:rPr lang="zh-CN" altLang="en-US" baseline="30000"/>
              <a:t>-8</a:t>
            </a:r>
            <a:r>
              <a:rPr lang="en-US" altLang="zh-CN"/>
              <a:t>M)；</a:t>
            </a:r>
            <a:r>
              <a:rPr lang="zh-CN" altLang="en-US"/>
              <a:t>具有调节的功能；普遍存在的。</a:t>
            </a:r>
            <a:endParaRPr lang="zh-CN" altLang="en-US"/>
          </a:p>
        </p:txBody>
      </p:sp>
      <p:sp>
        <p:nvSpPr>
          <p:cNvPr id="1844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1844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F367206E-D78A-4C50-9105-FCF0DEF45E8A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8442" name="TextBox 184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184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184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7" dur="1" fill="hold"/>
                                        <p:tgtEl>
                                          <p:spTgt spid="1843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18438" grpId="1"/>
      <p:bldP spid="18439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8" name=""/>
          <p:cNvSpPr/>
          <p:nvPr>
            <p:ph type="title"/>
          </p:nvPr>
        </p:nvSpPr>
        <p:spPr>
          <a:xfrm>
            <a:off x="609600" y="228600"/>
            <a:ext cx="7772400" cy="6096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3600"/>
              <a:t>五大类激素</a:t>
            </a:r>
            <a:endParaRPr lang="zh-CN" altLang="zh-CN">
              <a:latin typeface="Times New Roman" pitchFamily="18" charset="0"/>
            </a:endParaRPr>
          </a:p>
        </p:txBody>
      </p:sp>
      <p:sp>
        <p:nvSpPr>
          <p:cNvPr id="5130" name=""/>
          <p:cNvSpPr/>
          <p:nvPr>
            <p:ph type="body" idx="4294967295"/>
          </p:nvPr>
        </p:nvSpPr>
        <p:spPr>
          <a:xfrm>
            <a:off x="609600" y="1066800"/>
            <a:ext cx="8077200" cy="3352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4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lnSpc>
                <a:spcPct val="110000"/>
              </a:lnSpc>
            </a:pPr>
            <a:r>
              <a:rPr lang="zh-CN" altLang="en-US">
                <a:latin typeface="Times New Roman" pitchFamily="18" charset="0"/>
              </a:rPr>
              <a:t>生长素类（ </a:t>
            </a:r>
            <a:r>
              <a:rPr lang="en-US" altLang="zh-CN">
                <a:latin typeface="Times New Roman" pitchFamily="18" charset="0"/>
              </a:rPr>
              <a:t>auxin, </a:t>
            </a:r>
            <a:r>
              <a:rPr lang="en-US" altLang="zh-CN">
                <a:solidFill>
                  <a:schemeClr val="accent1"/>
                </a:solidFill>
                <a:latin typeface="Times New Roman" pitchFamily="18" charset="0"/>
              </a:rPr>
              <a:t> AUX</a:t>
            </a:r>
            <a:r>
              <a:rPr lang="en-US" altLang="zh-CN">
                <a:latin typeface="Times New Roman" pitchFamily="18" charset="0"/>
              </a:rPr>
              <a:t>）、</a:t>
            </a:r>
            <a:endParaRPr lang="en-US" altLang="zh-CN">
              <a:latin typeface="Times New Roman" pitchFamily="18" charset="0"/>
            </a:endParaRPr>
          </a:p>
          <a:p>
            <a:pPr lvl="0" algn="just">
              <a:lnSpc>
                <a:spcPct val="110000"/>
              </a:lnSpc>
            </a:pPr>
            <a:r>
              <a:rPr lang="zh-CN" altLang="en-US">
                <a:latin typeface="Times New Roman" pitchFamily="18" charset="0"/>
              </a:rPr>
              <a:t>赤霉素类( </a:t>
            </a:r>
            <a:r>
              <a:rPr lang="en-US" altLang="zh-CN">
                <a:latin typeface="Times New Roman" pitchFamily="18" charset="0"/>
              </a:rPr>
              <a:t>gibberellins,  </a:t>
            </a:r>
            <a:r>
              <a:rPr lang="en-US" altLang="zh-CN">
                <a:solidFill>
                  <a:schemeClr val="accent1"/>
                </a:solidFill>
                <a:latin typeface="Times New Roman" pitchFamily="18" charset="0"/>
              </a:rPr>
              <a:t>GA</a:t>
            </a:r>
            <a:r>
              <a:rPr lang="en-US" altLang="zh-CN">
                <a:latin typeface="Times New Roman" pitchFamily="18" charset="0"/>
              </a:rPr>
              <a:t>s ) 、</a:t>
            </a:r>
            <a:endParaRPr lang="en-US" altLang="zh-CN">
              <a:latin typeface="Times New Roman" pitchFamily="18" charset="0"/>
            </a:endParaRPr>
          </a:p>
          <a:p>
            <a:pPr lvl="0" algn="just">
              <a:lnSpc>
                <a:spcPct val="110000"/>
              </a:lnSpc>
            </a:pPr>
            <a:r>
              <a:rPr lang="zh-CN" altLang="en-US">
                <a:latin typeface="Times New Roman" pitchFamily="18" charset="0"/>
              </a:rPr>
              <a:t>细胞分裂素类（</a:t>
            </a:r>
            <a:r>
              <a:rPr lang="en-US" altLang="zh-CN">
                <a:latin typeface="Times New Roman" pitchFamily="18" charset="0"/>
              </a:rPr>
              <a:t>cytokinis,  </a:t>
            </a:r>
            <a:r>
              <a:rPr lang="en-US" altLang="zh-CN">
                <a:solidFill>
                  <a:schemeClr val="accent1"/>
                </a:solidFill>
                <a:latin typeface="Times New Roman" pitchFamily="18" charset="0"/>
              </a:rPr>
              <a:t>CTK</a:t>
            </a:r>
            <a:r>
              <a:rPr lang="en-US" altLang="zh-CN" baseline="-25000">
                <a:latin typeface="Times New Roman" pitchFamily="18" charset="0"/>
              </a:rPr>
              <a:t>S</a:t>
            </a:r>
            <a:r>
              <a:rPr lang="en-US" altLang="zh-CN">
                <a:latin typeface="Times New Roman" pitchFamily="18" charset="0"/>
              </a:rPr>
              <a:t>）、</a:t>
            </a:r>
            <a:endParaRPr lang="en-US" altLang="zh-CN">
              <a:latin typeface="Times New Roman" pitchFamily="18" charset="0"/>
            </a:endParaRPr>
          </a:p>
          <a:p>
            <a:pPr lvl="0" algn="just">
              <a:lnSpc>
                <a:spcPct val="110000"/>
              </a:lnSpc>
            </a:pPr>
            <a:r>
              <a:rPr lang="zh-CN" altLang="en-US">
                <a:latin typeface="Times New Roman" pitchFamily="18" charset="0"/>
              </a:rPr>
              <a:t>乙烯（</a:t>
            </a:r>
            <a:r>
              <a:rPr lang="en-US" altLang="zh-CN">
                <a:latin typeface="Times New Roman" pitchFamily="18" charset="0"/>
              </a:rPr>
              <a:t>ethylene,   </a:t>
            </a:r>
            <a:r>
              <a:rPr lang="en-US" altLang="zh-CN">
                <a:solidFill>
                  <a:schemeClr val="accent1"/>
                </a:solidFill>
                <a:latin typeface="Times New Roman" pitchFamily="18" charset="0"/>
              </a:rPr>
              <a:t>Eth</a:t>
            </a:r>
            <a:r>
              <a:rPr lang="en-US" altLang="zh-CN">
                <a:latin typeface="Times New Roman" pitchFamily="18" charset="0"/>
              </a:rPr>
              <a:t>）、</a:t>
            </a:r>
            <a:endParaRPr lang="en-US" altLang="zh-CN">
              <a:latin typeface="Times New Roman" pitchFamily="18" charset="0"/>
            </a:endParaRPr>
          </a:p>
          <a:p>
            <a:pPr lvl="0" algn="just">
              <a:lnSpc>
                <a:spcPct val="110000"/>
              </a:lnSpc>
            </a:pPr>
            <a:r>
              <a:rPr lang="zh-CN" altLang="en-US">
                <a:latin typeface="Times New Roman" pitchFamily="18" charset="0"/>
              </a:rPr>
              <a:t>脱落酸（</a:t>
            </a:r>
            <a:r>
              <a:rPr lang="en-US" altLang="zh-CN">
                <a:latin typeface="Times New Roman" pitchFamily="18" charset="0"/>
              </a:rPr>
              <a:t>abscisic acid, </a:t>
            </a:r>
            <a:r>
              <a:rPr lang="en-US" altLang="zh-CN">
                <a:solidFill>
                  <a:schemeClr val="accent1"/>
                </a:solidFill>
                <a:latin typeface="Times New Roman" pitchFamily="18" charset="0"/>
              </a:rPr>
              <a:t> ABA</a:t>
            </a:r>
            <a:r>
              <a:rPr lang="en-US" altLang="zh-CN">
                <a:latin typeface="Times New Roman" pitchFamily="18" charset="0"/>
              </a:rPr>
              <a:t>）。</a:t>
            </a:r>
            <a:endParaRPr lang="en-US" altLang="zh-CN">
              <a:latin typeface="Times New Roman" pitchFamily="18" charset="0"/>
            </a:endParaRPr>
          </a:p>
          <a:p>
            <a:pPr lvl="0" algn="just">
              <a:buNone/>
            </a:pPr>
            <a:r>
              <a:rPr lang="en-US" altLang="zh-CN">
                <a:solidFill>
                  <a:srgbClr val="90DBFF"/>
                </a:solidFill>
                <a:latin typeface="Times New Roman" pitchFamily="18" charset="0"/>
              </a:rPr>
              <a:t>AUX 、CTK</a:t>
            </a:r>
            <a:r>
              <a:rPr lang="en-US" altLang="zh-CN" baseline="-25000">
                <a:solidFill>
                  <a:srgbClr val="90DBFF"/>
                </a:solidFill>
                <a:latin typeface="Times New Roman" pitchFamily="18" charset="0"/>
              </a:rPr>
              <a:t>S</a:t>
            </a:r>
            <a:r>
              <a:rPr lang="en-US" altLang="zh-CN">
                <a:solidFill>
                  <a:srgbClr val="90DBFF"/>
                </a:solidFill>
                <a:latin typeface="Times New Roman" pitchFamily="18" charset="0"/>
              </a:rPr>
              <a:t>、GA</a:t>
            </a:r>
            <a:r>
              <a:rPr lang="en-US" altLang="zh-CN" baseline="-25000">
                <a:solidFill>
                  <a:srgbClr val="90DBFF"/>
                </a:solidFill>
                <a:latin typeface="Times New Roman" pitchFamily="18" charset="0"/>
              </a:rPr>
              <a:t>S</a:t>
            </a:r>
            <a:r>
              <a:rPr lang="en-US" altLang="zh-CN">
                <a:solidFill>
                  <a:srgbClr val="90DBFF"/>
                </a:solidFill>
                <a:latin typeface="Times New Roman" pitchFamily="18" charset="0"/>
                <a:sym typeface="Symbol" pitchFamily="18" charset="2"/>
              </a:rPr>
              <a:t></a:t>
            </a:r>
            <a:r>
              <a:rPr lang="zh-CN" altLang="en-US">
                <a:solidFill>
                  <a:srgbClr val="90DBFF"/>
                </a:solidFill>
                <a:latin typeface="Times New Roman" pitchFamily="18" charset="0"/>
              </a:rPr>
              <a:t>促进生长；</a:t>
            </a:r>
            <a:r>
              <a:rPr lang="en-US" altLang="zh-CN">
                <a:solidFill>
                  <a:srgbClr val="90DBFF"/>
                </a:solidFill>
                <a:latin typeface="Times New Roman" pitchFamily="18" charset="0"/>
              </a:rPr>
              <a:t>ABA</a:t>
            </a:r>
            <a:r>
              <a:rPr lang="en-US" altLang="zh-CN">
                <a:solidFill>
                  <a:srgbClr val="90DBFF"/>
                </a:solidFill>
                <a:latin typeface="Times New Roman" pitchFamily="18" charset="0"/>
                <a:sym typeface="Symbol" pitchFamily="18" charset="2"/>
              </a:rPr>
              <a:t></a:t>
            </a:r>
            <a:r>
              <a:rPr lang="zh-CN" altLang="en-US">
                <a:solidFill>
                  <a:srgbClr val="90DBFF"/>
                </a:solidFill>
                <a:latin typeface="Times New Roman" pitchFamily="18" charset="0"/>
              </a:rPr>
              <a:t>抑制生长；乙烯</a:t>
            </a:r>
            <a:r>
              <a:rPr lang="zh-CN" altLang="en-US">
                <a:solidFill>
                  <a:srgbClr val="90DBFF"/>
                </a:solidFill>
                <a:latin typeface="Times New Roman" pitchFamily="18" charset="0"/>
                <a:sym typeface="Symbol" pitchFamily="18" charset="2"/>
              </a:rPr>
              <a:t></a:t>
            </a:r>
            <a:r>
              <a:rPr lang="zh-CN" altLang="en-US">
                <a:solidFill>
                  <a:srgbClr val="90DBFF"/>
                </a:solidFill>
                <a:latin typeface="Times New Roman" pitchFamily="18" charset="0"/>
              </a:rPr>
              <a:t>促进成熟和衰老。</a:t>
            </a:r>
            <a:endParaRPr lang="zh-CN" altLang="en-US" b="0">
              <a:latin typeface="Times New Roman" pitchFamily="18" charset="0"/>
            </a:endParaRPr>
          </a:p>
          <a:p>
            <a:pPr lvl="0" algn="just">
              <a:lnSpc>
                <a:spcPct val="110000"/>
              </a:lnSpc>
            </a:pPr>
            <a:endParaRPr lang="zh-CN" altLang="en-US"/>
          </a:p>
        </p:txBody>
      </p:sp>
      <p:sp>
        <p:nvSpPr>
          <p:cNvPr id="5131" name=""/>
          <p:cNvSpPr/>
          <p:nvPr/>
        </p:nvSpPr>
        <p:spPr>
          <a:xfrm>
            <a:off x="533400" y="4572000"/>
            <a:ext cx="7772400" cy="155257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20000"/>
              </a:lnSpc>
            </a:pPr>
            <a:r>
              <a:rPr lang="zh-CN" altLang="en-US" sz="3200" b="1">
                <a:solidFill>
                  <a:schemeClr val="tx2"/>
                </a:solidFill>
                <a:latin typeface="Arial"/>
              </a:rPr>
              <a:t>生长调节物</a:t>
            </a:r>
            <a:r>
              <a:rPr lang="zh-CN" altLang="en-US" b="1"/>
              <a:t>： </a:t>
            </a:r>
            <a:endParaRPr lang="zh-CN" altLang="en-US" b="1"/>
          </a:p>
          <a:p>
            <a:pPr lvl="0" algn="just">
              <a:lnSpc>
                <a:spcPct val="120000"/>
              </a:lnSpc>
            </a:pPr>
            <a:r>
              <a:rPr lang="zh-CN" altLang="en-US" b="1"/>
              <a:t>      人工合成的具有类似植物激素生理活性的化合物。</a:t>
            </a:r>
            <a:endParaRPr lang="zh-CN" altLang="en-US" b="1"/>
          </a:p>
          <a:p>
            <a:pPr lvl="0" algn="just">
              <a:lnSpc>
                <a:spcPct val="120000"/>
              </a:lnSpc>
            </a:pPr>
            <a:r>
              <a:rPr lang="zh-CN" altLang="en-US" b="1"/>
              <a:t>                 如矮壮素、2.4－</a:t>
            </a:r>
            <a:r>
              <a:rPr lang="en-US" altLang="zh-CN" b="1"/>
              <a:t>D、</a:t>
            </a:r>
            <a:r>
              <a:rPr lang="en-US" altLang="zh-CN" b="1">
                <a:sym typeface="Symbol" pitchFamily="18" charset="2"/>
              </a:rPr>
              <a:t></a:t>
            </a:r>
            <a:r>
              <a:rPr lang="en-US" altLang="zh-CN" b="1"/>
              <a:t>－</a:t>
            </a:r>
            <a:r>
              <a:rPr lang="zh-CN" altLang="en-US" b="1"/>
              <a:t>萘乙酸等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513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endParaRPr lang="zh-CN" altLang="en-US" sz="1400"/>
          </a:p>
        </p:txBody>
      </p:sp>
      <p:sp>
        <p:nvSpPr>
          <p:cNvPr id="5133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fld id="{5B143AC8-E598-46C6-AB36-79A8C61D4254}" type="footer">
              <a:rPr lang="zh-CN" altLang="en-US" sz="1400"/>
              <a:t/>
            </a:fld>
            <a:endParaRPr lang="zh-CN" altLang="en-US" sz="1400"/>
          </a:p>
        </p:txBody>
      </p:sp>
      <p:sp>
        <p:nvSpPr>
          <p:cNvPr id="5134" name="TextBox 51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51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5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7" dur="1" fill="hold"/>
                                        <p:tgtEl>
                                          <p:spTgt spid="5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22" dur="1" fill="hold"/>
                                        <p:tgtEl>
                                          <p:spTgt spid="5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27" dur="1" fill="hold"/>
                                        <p:tgtEl>
                                          <p:spTgt spid="5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32" dur="1" fill="hold"/>
                                        <p:tgtEl>
                                          <p:spTgt spid="51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37" dur="1" fill="hold"/>
                                        <p:tgtEl>
                                          <p:spTgt spid="5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42" dur="1" fill="hold"/>
                                        <p:tgtEl>
                                          <p:spTgt spid="513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8" grpId="0"/>
      <p:bldP spid="5130" grpId="1" uiExpand="1" build="p"/>
      <p:bldP spid="5131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5" name=""/>
          <p:cNvSpPr/>
          <p:nvPr>
            <p:ph type="title"/>
          </p:nvPr>
        </p:nvSpPr>
        <p:spPr>
          <a:xfrm>
            <a:off x="1828800" y="457200"/>
            <a:ext cx="4495800" cy="6858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000"/>
              <a:t>节  生长素类</a:t>
            </a:r>
            <a:endParaRPr lang="zh-CN" altLang="zh-CN"/>
          </a:p>
        </p:txBody>
      </p:sp>
      <p:sp>
        <p:nvSpPr>
          <p:cNvPr id="6157" name=""/>
          <p:cNvSpPr/>
          <p:nvPr>
            <p:ph type="body" idx="4294967295"/>
          </p:nvPr>
        </p:nvSpPr>
        <p:spPr>
          <a:xfrm>
            <a:off x="2057400" y="1905000"/>
            <a:ext cx="4572000" cy="3352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4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/>
            <a:r>
              <a:rPr lang="zh-CN" altLang="en-US" sz="2800">
                <a:latin typeface="Times New Roman" pitchFamily="18" charset="0"/>
              </a:rPr>
              <a:t>1．发现</a:t>
            </a:r>
            <a:endParaRPr lang="zh-CN" altLang="en-US" sz="2800">
              <a:latin typeface="Times New Roman" pitchFamily="18" charset="0"/>
            </a:endParaRPr>
          </a:p>
          <a:p>
            <a:pPr lvl="0" algn="just"/>
            <a:r>
              <a:rPr lang="zh-CN" altLang="en-US" sz="2800">
                <a:latin typeface="Times New Roman" pitchFamily="18" charset="0"/>
              </a:rPr>
              <a:t>2．种类</a:t>
            </a:r>
            <a:endParaRPr lang="zh-CN" altLang="en-US" sz="2800">
              <a:latin typeface="Times New Roman" pitchFamily="18" charset="0"/>
            </a:endParaRPr>
          </a:p>
          <a:p>
            <a:pPr lvl="0" algn="just"/>
            <a:r>
              <a:rPr lang="zh-CN" altLang="en-US" sz="2800">
                <a:latin typeface="Times New Roman" pitchFamily="18" charset="0"/>
              </a:rPr>
              <a:t>3．代谢和存在形式</a:t>
            </a:r>
            <a:endParaRPr lang="zh-CN" altLang="en-US" sz="2800">
              <a:latin typeface="Times New Roman" pitchFamily="18" charset="0"/>
            </a:endParaRPr>
          </a:p>
          <a:p>
            <a:pPr lvl="0" algn="just"/>
            <a:r>
              <a:rPr lang="zh-CN" altLang="en-US" sz="2800">
                <a:latin typeface="Times New Roman" pitchFamily="18" charset="0"/>
              </a:rPr>
              <a:t>4．合成部位和运输</a:t>
            </a:r>
            <a:endParaRPr lang="zh-CN" altLang="en-US" sz="2800">
              <a:latin typeface="Times New Roman" pitchFamily="18" charset="0"/>
            </a:endParaRPr>
          </a:p>
          <a:p>
            <a:pPr lvl="0" algn="just"/>
            <a:r>
              <a:rPr lang="zh-CN" altLang="en-US" sz="2800" b="0">
                <a:latin typeface="Times New Roman" pitchFamily="18" charset="0"/>
              </a:rPr>
              <a:t> </a:t>
            </a:r>
            <a:r>
              <a:rPr lang="zh-CN" altLang="en-US" sz="2800">
                <a:latin typeface="Times New Roman" pitchFamily="18" charset="0"/>
              </a:rPr>
              <a:t>5．生理作用</a:t>
            </a:r>
            <a:endParaRPr lang="zh-CN" altLang="en-US" sz="2800">
              <a:latin typeface="Times New Roman" pitchFamily="18" charset="0"/>
            </a:endParaRPr>
          </a:p>
          <a:p>
            <a:pPr lvl="0" algn="just"/>
            <a:r>
              <a:rPr lang="zh-CN" altLang="en-US" sz="2800">
                <a:latin typeface="Times New Roman" pitchFamily="18" charset="0"/>
              </a:rPr>
              <a:t> 6．作用机理</a:t>
            </a:r>
            <a:endParaRPr lang="zh-CN" altLang="en-US" sz="2800">
              <a:latin typeface="Times New Roman" pitchFamily="18" charset="0"/>
            </a:endParaRPr>
          </a:p>
          <a:p>
            <a:pPr lvl="0" algn="just"/>
            <a:r>
              <a:rPr lang="zh-CN" altLang="en-US"/>
              <a:t> 7．生产中的应用</a:t>
            </a:r>
            <a:endParaRPr lang="zh-CN" altLang="en-US"/>
          </a:p>
        </p:txBody>
      </p:sp>
      <p:sp>
        <p:nvSpPr>
          <p:cNvPr id="6158" name="">
            <a:hlinkClick action="ppaction://noaction" tooltip="返回目录"/>
          </p:cNvPr>
          <p:cNvSpPr/>
          <p:nvPr/>
        </p:nvSpPr>
        <p:spPr>
          <a:xfrm>
            <a:off x="1981200" y="19812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59" name="">
            <a:hlinkClick action="ppaction://noaction" tooltip="返回目录"/>
          </p:cNvPr>
          <p:cNvSpPr/>
          <p:nvPr/>
        </p:nvSpPr>
        <p:spPr>
          <a:xfrm>
            <a:off x="1981200" y="34290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60" name="">
            <a:hlinkClick action="ppaction://noaction" tooltip="返回目录"/>
          </p:cNvPr>
          <p:cNvSpPr/>
          <p:nvPr/>
        </p:nvSpPr>
        <p:spPr>
          <a:xfrm>
            <a:off x="1981200" y="29718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61" name="">
            <a:hlinkClick action="ppaction://noaction" tooltip="返回目录"/>
          </p:cNvPr>
          <p:cNvSpPr/>
          <p:nvPr/>
        </p:nvSpPr>
        <p:spPr>
          <a:xfrm>
            <a:off x="1981200" y="25146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62" name="">
            <a:hlinkClick action="ppaction://noaction" tooltip="返回目录"/>
          </p:cNvPr>
          <p:cNvSpPr/>
          <p:nvPr/>
        </p:nvSpPr>
        <p:spPr>
          <a:xfrm>
            <a:off x="1981200" y="49530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63" name="">
            <a:hlinkClick action="ppaction://noaction" tooltip="返回目录"/>
          </p:cNvPr>
          <p:cNvSpPr/>
          <p:nvPr/>
        </p:nvSpPr>
        <p:spPr>
          <a:xfrm>
            <a:off x="1981200" y="39624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64" name="">
            <a:hlinkClick action="ppaction://noaction" tooltip="返回目录"/>
          </p:cNvPr>
          <p:cNvSpPr/>
          <p:nvPr/>
        </p:nvSpPr>
        <p:spPr>
          <a:xfrm>
            <a:off x="1981200" y="4419600"/>
            <a:ext cx="400050" cy="40005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  <a:effectLst/>
        </p:spPr>
        <p:txBody>
          <a:bodyPr wrap="none" lIns="92075" tIns="46038" rIns="92075" bIns="46038" anchor="ctr" anchorCtr="0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616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endParaRPr lang="zh-CN" altLang="en-US" sz="1400"/>
          </a:p>
        </p:txBody>
      </p:sp>
      <p:sp>
        <p:nvSpPr>
          <p:cNvPr id="616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fld id="{CBB5ECD9-C49C-42D0-8CF5-DCD216423A3C}" type="footer">
              <a:rPr lang="zh-CN" altLang="en-US" sz="1400"/>
              <a:t/>
            </a:fld>
            <a:endParaRPr lang="zh-CN" altLang="en-US" sz="1400"/>
          </a:p>
        </p:txBody>
      </p:sp>
      <p:sp>
        <p:nvSpPr>
          <p:cNvPr id="6167" name="TextBox 616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3" dur="1" fill="hold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8" dur="1" fill="hold"/>
                                        <p:tgtEl>
                                          <p:spTgt spid="6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23" dur="1" fill="hold"/>
                                        <p:tgtEl>
                                          <p:spTgt spid="6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28" dur="1" fill="hold"/>
                                        <p:tgtEl>
                                          <p:spTgt spid="6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33" dur="1" fill="hold"/>
                                        <p:tgtEl>
                                          <p:spTgt spid="6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38" dur="1" fill="hold"/>
                                        <p:tgtEl>
                                          <p:spTgt spid="6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43" dur="1" fill="hold"/>
                                        <p:tgtEl>
                                          <p:spTgt spid="6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5" grpId="0"/>
      <p:bldP spid="6157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"/>
          <p:cNvSpPr/>
          <p:nvPr>
            <p:ph type="title"/>
          </p:nvPr>
        </p:nvSpPr>
        <p:spPr>
          <a:xfrm>
            <a:off x="381000" y="304800"/>
            <a:ext cx="5105400" cy="533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3200"/>
              <a:t>1．发现：1880-1946</a:t>
            </a:r>
            <a:endParaRPr lang="zh-CN" altLang="en-US"/>
          </a:p>
        </p:txBody>
      </p:sp>
      <p:sp>
        <p:nvSpPr>
          <p:cNvPr id="26627" name=""/>
          <p:cNvSpPr/>
          <p:nvPr/>
        </p:nvSpPr>
        <p:spPr>
          <a:xfrm>
            <a:off x="685800" y="1143000"/>
            <a:ext cx="8077200" cy="436403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90000"/>
              </a:lnSpc>
              <a:buChar char="•"/>
            </a:pPr>
            <a:r>
              <a:rPr lang="zh-CN" altLang="en-US"/>
              <a:t>    </a:t>
            </a:r>
            <a:r>
              <a:rPr lang="zh-CN" altLang="en-US" b="1"/>
              <a:t>1880，</a:t>
            </a:r>
            <a:r>
              <a:rPr lang="zh-CN" altLang="en-US" b="1">
                <a:solidFill>
                  <a:srgbClr val="CC99FF"/>
                </a:solidFill>
              </a:rPr>
              <a:t>达尔文</a:t>
            </a:r>
            <a:r>
              <a:rPr lang="zh-CN" altLang="en-US" b="1"/>
              <a:t>，草本植物胚芽鞘产生向光弯曲现象 </a:t>
            </a:r>
            <a:r>
              <a:rPr lang="zh-CN" altLang="en-US" b="1">
                <a:solidFill>
                  <a:srgbClr val="FF0066"/>
                </a:solidFill>
              </a:rPr>
              <a:t>单侧光</a:t>
            </a:r>
            <a:r>
              <a:rPr lang="zh-CN" altLang="en-US" b="1">
                <a:solidFill>
                  <a:srgbClr val="FF0066"/>
                </a:solidFill>
                <a:sym typeface="Symbol" pitchFamily="18" charset="2"/>
              </a:rPr>
              <a:t></a:t>
            </a:r>
            <a:r>
              <a:rPr lang="zh-CN" altLang="en-US" b="1">
                <a:solidFill>
                  <a:srgbClr val="FF0066"/>
                </a:solidFill>
              </a:rPr>
              <a:t>某物质自上而下运动</a:t>
            </a:r>
            <a:r>
              <a:rPr lang="zh-CN" altLang="en-US" b="1">
                <a:solidFill>
                  <a:srgbClr val="FF0066"/>
                </a:solidFill>
                <a:sym typeface="Symbol" pitchFamily="18" charset="2"/>
              </a:rPr>
              <a:t></a:t>
            </a:r>
            <a:r>
              <a:rPr lang="zh-CN" altLang="en-US" b="1">
                <a:solidFill>
                  <a:srgbClr val="FF0066"/>
                </a:solidFill>
              </a:rPr>
              <a:t>下部弯曲。</a:t>
            </a:r>
            <a:endParaRPr lang="zh-CN" altLang="en-US" b="1" baseline="-25000">
              <a:solidFill>
                <a:srgbClr val="FF0066"/>
              </a:solidFill>
            </a:endParaRPr>
          </a:p>
          <a:p>
            <a:pPr lvl="0" algn="just">
              <a:lnSpc>
                <a:spcPct val="90000"/>
              </a:lnSpc>
              <a:buChar char="•"/>
            </a:pPr>
            <a:endParaRPr lang="zh-CN" altLang="en-US" b="1">
              <a:solidFill>
                <a:srgbClr val="FF0066"/>
              </a:solidFill>
            </a:endParaRPr>
          </a:p>
          <a:p>
            <a:pPr lvl="0" algn="just">
              <a:lnSpc>
                <a:spcPct val="90000"/>
              </a:lnSpc>
              <a:buChar char="•"/>
            </a:pPr>
            <a:r>
              <a:rPr lang="zh-CN" altLang="en-US" b="1"/>
              <a:t>    1913～1919， </a:t>
            </a:r>
            <a:r>
              <a:rPr lang="en-US" altLang="zh-CN" b="1"/>
              <a:t>Jenson</a:t>
            </a:r>
            <a:r>
              <a:rPr lang="zh-CN" altLang="en-US" b="1"/>
              <a:t>等，重复和发展达尔文的试验，</a:t>
            </a:r>
            <a:r>
              <a:rPr lang="zh-CN" altLang="en-US" b="1">
                <a:solidFill>
                  <a:srgbClr val="FF0066"/>
                </a:solidFill>
              </a:rPr>
              <a:t>证明上述影响是化学性质的。  </a:t>
            </a:r>
            <a:endParaRPr lang="zh-CN" altLang="en-US" b="1">
              <a:solidFill>
                <a:srgbClr val="FF0066"/>
              </a:solidFill>
            </a:endParaRPr>
          </a:p>
          <a:p>
            <a:pPr lvl="0" algn="just">
              <a:lnSpc>
                <a:spcPct val="90000"/>
              </a:lnSpc>
              <a:buChar char="•"/>
            </a:pPr>
            <a:endParaRPr lang="zh-CN" altLang="en-US" b="1">
              <a:solidFill>
                <a:srgbClr val="FF0066"/>
              </a:solidFill>
            </a:endParaRPr>
          </a:p>
          <a:p>
            <a:pPr lvl="0" algn="just">
              <a:lnSpc>
                <a:spcPct val="90000"/>
              </a:lnSpc>
              <a:buChar char="•"/>
            </a:pPr>
            <a:r>
              <a:rPr lang="zh-CN" altLang="en-US" b="1"/>
              <a:t> 1928， </a:t>
            </a:r>
            <a:r>
              <a:rPr lang="en-US" altLang="zh-CN" b="1">
                <a:solidFill>
                  <a:srgbClr val="CC99FF"/>
                </a:solidFill>
              </a:rPr>
              <a:t>Went</a:t>
            </a:r>
            <a:r>
              <a:rPr lang="zh-CN" altLang="en-US" b="1"/>
              <a:t>等从燕麦胚芽鞘中分离出该物质的粗制品</a:t>
            </a:r>
            <a:r>
              <a:rPr lang="en-US" altLang="zh-CN" b="1"/>
              <a:t>X，</a:t>
            </a:r>
            <a:r>
              <a:rPr lang="zh-CN" altLang="en-US" b="1">
                <a:solidFill>
                  <a:srgbClr val="FF0066"/>
                </a:solidFill>
              </a:rPr>
              <a:t>证明，光</a:t>
            </a:r>
            <a:r>
              <a:rPr lang="zh-CN" altLang="en-US" b="1">
                <a:solidFill>
                  <a:srgbClr val="FF0066"/>
                </a:solidFill>
                <a:sym typeface="Symbol" pitchFamily="18" charset="2"/>
              </a:rPr>
              <a:t></a:t>
            </a:r>
            <a:r>
              <a:rPr lang="zh-CN" altLang="en-US" b="1">
                <a:solidFill>
                  <a:srgbClr val="FF0066"/>
                </a:solidFill>
              </a:rPr>
              <a:t> </a:t>
            </a:r>
            <a:r>
              <a:rPr lang="en-US" altLang="zh-CN" b="1">
                <a:solidFill>
                  <a:srgbClr val="FF0066"/>
                </a:solidFill>
              </a:rPr>
              <a:t>X</a:t>
            </a:r>
            <a:r>
              <a:rPr lang="zh-CN" altLang="en-US" b="1">
                <a:solidFill>
                  <a:srgbClr val="FF0066"/>
                </a:solidFill>
              </a:rPr>
              <a:t>不均匀分布</a:t>
            </a:r>
            <a:r>
              <a:rPr lang="zh-CN" altLang="en-US" b="1">
                <a:solidFill>
                  <a:srgbClr val="FF0066"/>
                </a:solidFill>
                <a:sym typeface="Symbol" pitchFamily="18" charset="2"/>
              </a:rPr>
              <a:t></a:t>
            </a:r>
            <a:r>
              <a:rPr lang="zh-CN" altLang="en-US" b="1">
                <a:solidFill>
                  <a:srgbClr val="FF0066"/>
                </a:solidFill>
              </a:rPr>
              <a:t>弯曲</a:t>
            </a:r>
            <a:r>
              <a:rPr lang="zh-CN" altLang="en-US" b="1"/>
              <a:t>。</a:t>
            </a:r>
            <a:endParaRPr lang="zh-CN" altLang="en-US" b="1"/>
          </a:p>
          <a:p>
            <a:pPr lvl="0" algn="just">
              <a:lnSpc>
                <a:spcPct val="90000"/>
              </a:lnSpc>
              <a:buChar char="•"/>
            </a:pPr>
            <a:endParaRPr lang="zh-CN" altLang="en-US" b="1"/>
          </a:p>
          <a:p>
            <a:pPr lvl="0" algn="just">
              <a:lnSpc>
                <a:spcPct val="90000"/>
              </a:lnSpc>
              <a:buChar char="•"/>
            </a:pPr>
            <a:r>
              <a:rPr lang="zh-CN" altLang="en-US" b="1"/>
              <a:t>1934，</a:t>
            </a:r>
            <a:r>
              <a:rPr lang="en-US" altLang="zh-CN" b="1">
                <a:solidFill>
                  <a:srgbClr val="CC99FF"/>
                </a:solidFill>
              </a:rPr>
              <a:t>K</a:t>
            </a:r>
            <a:r>
              <a:rPr lang="en-US" altLang="zh-CN" b="1">
                <a:solidFill>
                  <a:srgbClr val="CC99FF"/>
                </a:solidFill>
                <a:latin typeface="Lucida Console" pitchFamily="49" charset="0"/>
              </a:rPr>
              <a:t>ö</a:t>
            </a:r>
            <a:r>
              <a:rPr lang="en-US" altLang="zh-CN" b="1">
                <a:solidFill>
                  <a:srgbClr val="CC99FF"/>
                </a:solidFill>
              </a:rPr>
              <a:t>gl</a:t>
            </a:r>
            <a:r>
              <a:rPr lang="zh-CN" altLang="en-US" b="1"/>
              <a:t>等，从人尿中分离出一种具有生理活性的物质，经鉴定是</a:t>
            </a:r>
            <a:r>
              <a:rPr lang="zh-CN" altLang="en-US" b="1">
                <a:solidFill>
                  <a:srgbClr val="FF0066"/>
                </a:solidFill>
              </a:rPr>
              <a:t>吲哚乙酸</a:t>
            </a:r>
            <a:r>
              <a:rPr lang="zh-CN" altLang="en-US" b="1"/>
              <a:t>（</a:t>
            </a:r>
            <a:r>
              <a:rPr lang="en-US" altLang="zh-CN" b="1"/>
              <a:t>indole acetic acid）。</a:t>
            </a:r>
            <a:endParaRPr lang="en-US" altLang="zh-CN" b="1"/>
          </a:p>
          <a:p>
            <a:pPr lvl="0" algn="just">
              <a:lnSpc>
                <a:spcPct val="90000"/>
              </a:lnSpc>
              <a:buChar char="•"/>
            </a:pPr>
            <a:endParaRPr lang="zh-CN" altLang="en-US" b="1"/>
          </a:p>
          <a:p>
            <a:pPr lvl="0" algn="just">
              <a:lnSpc>
                <a:spcPct val="90000"/>
              </a:lnSpc>
              <a:buChar char="•"/>
            </a:pPr>
            <a:r>
              <a:rPr lang="zh-CN" altLang="en-US" b="1"/>
              <a:t>    1946，才出现了在高等植物中的首次鉴定报告。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26628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26629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 eaLnBrk="1" hangingPunct="1"/>
            <a:fld id="{31A9529F-0DB0-4317-B60E-20560DFED94E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6630" name="TextBox 266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"/>
          <p:cNvSpPr/>
          <p:nvPr>
            <p:ph type="title"/>
          </p:nvPr>
        </p:nvSpPr>
        <p:spPr>
          <a:xfrm>
            <a:off x="685800" y="381000"/>
            <a:ext cx="7772400" cy="6096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3600"/>
              <a:t>2．种类</a:t>
            </a:r>
            <a:endParaRPr lang="zh-CN" altLang="en-US" sz="3600"/>
          </a:p>
        </p:txBody>
      </p:sp>
      <p:sp>
        <p:nvSpPr>
          <p:cNvPr id="28676" name=""/>
          <p:cNvSpPr/>
          <p:nvPr>
            <p:ph type="body" idx="4294967295"/>
          </p:nvPr>
        </p:nvSpPr>
        <p:spPr>
          <a:xfrm>
            <a:off x="5432425" y="1341438"/>
            <a:ext cx="3711575" cy="44656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4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endParaRPr lang="zh-CN" altLang="en-US" sz="20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000" b="0">
                <a:latin typeface="Times New Roman" pitchFamily="18" charset="0"/>
              </a:rPr>
              <a:t> </a:t>
            </a:r>
            <a:r>
              <a:rPr lang="zh-CN" altLang="en-US" sz="2800" b="0">
                <a:latin typeface="Times New Roman" pitchFamily="18" charset="0"/>
              </a:rPr>
              <a:t>植物体内的：</a:t>
            </a:r>
            <a:endParaRPr lang="zh-CN" altLang="en-US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zh-CN" sz="2800" b="0">
                <a:latin typeface="Times New Roman" pitchFamily="18" charset="0"/>
              </a:rPr>
              <a:t>     </a:t>
            </a:r>
            <a:r>
              <a:rPr lang="en-US" altLang="zh-CN" sz="2800" b="0">
                <a:latin typeface="Times New Roman" pitchFamily="18" charset="0"/>
              </a:rPr>
              <a:t>IAA</a:t>
            </a:r>
            <a:r>
              <a:rPr lang="zh-CN" altLang="en-US" sz="2800" b="0">
                <a:latin typeface="Times New Roman" pitchFamily="18" charset="0"/>
              </a:rPr>
              <a:t>及其衍生物（吲哚乙酰衍生物、吲哚乙腈等）；</a:t>
            </a:r>
            <a:endParaRPr lang="zh-CN" altLang="en-US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0">
                <a:latin typeface="Times New Roman" pitchFamily="18" charset="0"/>
              </a:rPr>
              <a:t>     </a:t>
            </a:r>
            <a:endParaRPr lang="en-US" altLang="zh-CN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0">
                <a:latin typeface="Times New Roman" pitchFamily="18" charset="0"/>
              </a:rPr>
              <a:t>4-氯-3-吲哚乙酸；</a:t>
            </a:r>
            <a:endParaRPr lang="zh-CN" altLang="en-US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0">
                <a:latin typeface="Times New Roman" pitchFamily="18" charset="0"/>
              </a:rPr>
              <a:t>           </a:t>
            </a:r>
            <a:endParaRPr lang="en-US" altLang="zh-CN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0">
                <a:latin typeface="Times New Roman" pitchFamily="18" charset="0"/>
              </a:rPr>
              <a:t>PAA</a:t>
            </a:r>
            <a:r>
              <a:rPr lang="zh-CN" altLang="en-US" sz="2800" b="0">
                <a:latin typeface="Times New Roman" pitchFamily="18" charset="0"/>
              </a:rPr>
              <a:t>苯乙酸；</a:t>
            </a:r>
            <a:endParaRPr lang="zh-CN" altLang="en-US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0">
                <a:latin typeface="Times New Roman" pitchFamily="18" charset="0"/>
              </a:rPr>
              <a:t>       </a:t>
            </a:r>
            <a:endParaRPr lang="en-US" altLang="zh-CN" sz="2800" b="0">
              <a:latin typeface="Times New Roman" pitchFamily="18" charset="0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0">
                <a:latin typeface="Times New Roman" pitchFamily="18" charset="0"/>
              </a:rPr>
              <a:t>IBA</a:t>
            </a:r>
            <a:r>
              <a:rPr lang="zh-CN" altLang="en-US" sz="2800" b="0">
                <a:latin typeface="Times New Roman" pitchFamily="18" charset="0"/>
              </a:rPr>
              <a:t>吲哚丁酸。</a:t>
            </a:r>
            <a:endParaRPr lang="zh-CN" altLang="en-US" sz="2800" b="0">
              <a:latin typeface="Times New Roman" pitchFamily="18" charset="0"/>
            </a:endParaRPr>
          </a:p>
        </p:txBody>
      </p:sp>
      <p:sp>
        <p:nvSpPr>
          <p:cNvPr id="28678" name=""/>
          <p:cNvSpPr/>
          <p:nvPr/>
        </p:nvSpPr>
        <p:spPr>
          <a:xfrm>
            <a:off x="1431925" y="4059238"/>
            <a:ext cx="1841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28679" name=""/>
          <p:cNvPicPr/>
          <p:nvPr/>
        </p:nvPicPr>
        <p:blipFill>
          <a:blip r:embed="rId2">
            <a:lum bright="-36000" contrast="84000"/>
          </a:blip>
          <a:stretch>
            <a:fillRect/>
          </a:stretch>
        </p:blipFill>
        <p:spPr>
          <a:xfrm>
            <a:off x="304800" y="1447800"/>
            <a:ext cx="5029200" cy="4495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868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2868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fld id="{C8DC635A-33E9-49E4-81CF-7F833861452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8682" name="TextBox 2868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6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6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6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"/>
          <p:cNvSpPr/>
          <p:nvPr>
            <p:ph type="title"/>
          </p:nvPr>
        </p:nvSpPr>
        <p:spPr>
          <a:xfrm>
            <a:off x="838200" y="304800"/>
            <a:ext cx="7772400" cy="533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3600"/>
              <a:t>3．代谢和存在形式</a:t>
            </a:r>
            <a:endParaRPr lang="zh-CN" altLang="en-US" sz="3600">
              <a:solidFill>
                <a:schemeClr val="accent1"/>
              </a:solidFill>
              <a:latin typeface="Times New Roman" pitchFamily="18" charset="0"/>
            </a:endParaRPr>
          </a:p>
        </p:txBody>
      </p:sp>
      <p:sp>
        <p:nvSpPr>
          <p:cNvPr id="29700" name=""/>
          <p:cNvSpPr/>
          <p:nvPr>
            <p:ph type="body" idx="4294967295"/>
          </p:nvPr>
        </p:nvSpPr>
        <p:spPr>
          <a:xfrm>
            <a:off x="5867400" y="914400"/>
            <a:ext cx="3276600" cy="5105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4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>
                <a:solidFill>
                  <a:srgbClr val="00CC66"/>
                </a:solidFill>
              </a:rPr>
              <a:t>合成：二条途径</a:t>
            </a:r>
            <a:endParaRPr lang="zh-CN" altLang="en-US">
              <a:solidFill>
                <a:srgbClr val="00CC66"/>
              </a:solidFill>
            </a:endParaRPr>
          </a:p>
          <a:p>
            <a:pPr lvl="0"/>
            <a:r>
              <a:rPr lang="zh-CN" altLang="en-US"/>
              <a:t>前体：色氨酸</a:t>
            </a:r>
            <a:endParaRPr lang="zh-CN" altLang="en-US"/>
          </a:p>
          <a:p>
            <a:pPr lvl="0"/>
            <a:r>
              <a:rPr lang="zh-CN" altLang="en-US"/>
              <a:t>吲哚-3-丙酮酸途径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（主要途径）</a:t>
            </a:r>
            <a:endParaRPr lang="zh-CN" altLang="en-US"/>
          </a:p>
          <a:p>
            <a:pPr lvl="0"/>
            <a:r>
              <a:rPr lang="zh-CN" altLang="en-US"/>
              <a:t>色氨</a:t>
            </a:r>
            <a:endParaRPr lang="zh-CN" altLang="en-US"/>
          </a:p>
          <a:p>
            <a:pPr lvl="0" algn="just">
              <a:buNone/>
            </a:pPr>
            <a:r>
              <a:rPr lang="zh-CN" altLang="en-US">
                <a:solidFill>
                  <a:schemeClr val="accent1"/>
                </a:solidFill>
                <a:latin typeface="Times New Roman" pitchFamily="18" charset="0"/>
              </a:rPr>
              <a:t>氧化（降解）</a:t>
            </a:r>
            <a:endParaRPr lang="zh-CN" altLang="en-US" b="0">
              <a:latin typeface="Times New Roman" pitchFamily="18" charset="0"/>
            </a:endParaRPr>
          </a:p>
          <a:p>
            <a:pPr lvl="0" algn="just">
              <a:buNone/>
            </a:pPr>
            <a:r>
              <a:rPr lang="zh-CN" altLang="en-US" b="0">
                <a:latin typeface="Times New Roman" pitchFamily="18" charset="0"/>
              </a:rPr>
              <a:t>  酶解-----</a:t>
            </a:r>
            <a:r>
              <a:rPr lang="en-US" altLang="zh-CN" b="0">
                <a:latin typeface="Times New Roman" pitchFamily="18" charset="0"/>
              </a:rPr>
              <a:t>IAA</a:t>
            </a:r>
            <a:r>
              <a:rPr lang="zh-CN" altLang="en-US" b="0">
                <a:latin typeface="Times New Roman" pitchFamily="18" charset="0"/>
              </a:rPr>
              <a:t>氧化酶： 含</a:t>
            </a:r>
            <a:r>
              <a:rPr lang="en-US" altLang="zh-CN" b="0">
                <a:latin typeface="Times New Roman" pitchFamily="18" charset="0"/>
              </a:rPr>
              <a:t>Fe</a:t>
            </a:r>
            <a:r>
              <a:rPr lang="zh-CN" altLang="en-US" b="0">
                <a:latin typeface="Times New Roman" pitchFamily="18" charset="0"/>
              </a:rPr>
              <a:t>的血红蛋白，                        （辅助因子</a:t>
            </a:r>
            <a:r>
              <a:rPr lang="en-US" altLang="zh-CN" b="0">
                <a:latin typeface="Times New Roman" pitchFamily="18" charset="0"/>
              </a:rPr>
              <a:t>Mn</a:t>
            </a:r>
            <a:r>
              <a:rPr lang="en-US" altLang="zh-CN" b="0" baseline="30000">
                <a:latin typeface="Times New Roman" pitchFamily="18" charset="0"/>
              </a:rPr>
              <a:t>2+</a:t>
            </a:r>
            <a:r>
              <a:rPr lang="en-US" altLang="zh-CN" b="0">
                <a:latin typeface="Times New Roman" pitchFamily="18" charset="0"/>
              </a:rPr>
              <a:t> ，</a:t>
            </a:r>
            <a:r>
              <a:rPr lang="zh-CN" altLang="en-US" b="0">
                <a:latin typeface="Times New Roman" pitchFamily="18" charset="0"/>
              </a:rPr>
              <a:t>一元酚。）</a:t>
            </a:r>
            <a:endParaRPr lang="zh-CN" altLang="en-US" b="0">
              <a:latin typeface="Times New Roman" pitchFamily="18" charset="0"/>
            </a:endParaRPr>
          </a:p>
          <a:p>
            <a:pPr lvl="0" algn="just">
              <a:buNone/>
            </a:pPr>
            <a:r>
              <a:rPr lang="zh-CN" altLang="en-US" b="0">
                <a:latin typeface="Times New Roman" pitchFamily="18" charset="0"/>
              </a:rPr>
              <a:t>  </a:t>
            </a:r>
            <a:endParaRPr lang="zh-CN" altLang="en-US" b="0">
              <a:latin typeface="Times New Roman" pitchFamily="18" charset="0"/>
            </a:endParaRPr>
          </a:p>
          <a:p>
            <a:pPr lvl="0" algn="just">
              <a:buNone/>
            </a:pPr>
            <a:r>
              <a:rPr lang="zh-CN" altLang="en-US" b="0">
                <a:latin typeface="Times New Roman" pitchFamily="18" charset="0"/>
              </a:rPr>
              <a:t>  光氧化</a:t>
            </a:r>
            <a:endParaRPr lang="zh-CN" altLang="en-US" b="0">
              <a:latin typeface="Times New Roman" pitchFamily="18" charset="0"/>
            </a:endParaRPr>
          </a:p>
          <a:p>
            <a:pPr lvl="0"/>
            <a:endParaRPr lang="zh-CN" altLang="en-US"/>
          </a:p>
        </p:txBody>
      </p:sp>
      <p:grpSp>
        <p:nvGrpSpPr>
          <p:cNvPr id="29706" name=""/>
          <p:cNvGrpSpPr/>
          <p:nvPr/>
        </p:nvGrpSpPr>
        <p:grpSpPr>
          <a:xfrm>
            <a:off x="395288" y="908050"/>
            <a:ext cx="5334000" cy="5775325"/>
            <a:chOff x="336" y="624"/>
            <a:chExt cx="3360" cy="3638"/>
          </a:xfrm>
        </p:grpSpPr>
        <p:pic>
          <p:nvPicPr>
            <p:cNvPr id="29701" name=""/>
            <p:cNvPicPr/>
            <p:nvPr>
              <p:ph type="dgm" sz="half" idx="1"/>
            </p:nvPr>
          </p:nvPicPr>
          <p:blipFill>
            <a:blip r:embed="rId2"/>
            <a:stretch>
              <a:fillRect/>
            </a:stretch>
          </p:blipFill>
          <p:spPr>
            <a:xfrm>
              <a:off x="384" y="624"/>
              <a:ext cx="3312" cy="3072"/>
            </a:xfrm>
            <a:prstGeom prst="rect">
              <a:avLst/>
            </a:prstGeom>
            <a:solidFill>
              <a:schemeClr val="hlink"/>
            </a:solidFill>
            <a:ln>
              <a:solidFill>
                <a:srgbClr val="90DBFF"/>
              </a:solidFill>
              <a:miter lim="800000"/>
            </a:ln>
          </p:spPr>
        </p:pic>
        <p:sp>
          <p:nvSpPr>
            <p:cNvPr id="29702" name=""/>
            <p:cNvSpPr/>
            <p:nvPr/>
          </p:nvSpPr>
          <p:spPr>
            <a:xfrm>
              <a:off x="1680" y="3744"/>
              <a:ext cx="1248" cy="518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/>
              <a:r>
                <a:rPr lang="zh-CN" altLang="en-US">
                  <a:solidFill>
                    <a:srgbClr val="FF0000"/>
                  </a:solidFill>
                </a:rPr>
                <a:t>吲哚乙酸氧化酶</a:t>
              </a:r>
              <a:endParaRPr lang="zh-CN" altLang="en-US">
                <a:solidFill>
                  <a:srgbClr val="FF0000"/>
                </a:solidFill>
              </a:endParaRPr>
            </a:p>
          </p:txBody>
        </p:sp>
        <p:cxnSp>
          <p:nvCxnSpPr>
            <p:cNvPr id="29703" name=""/>
            <p:cNvCxnSpPr/>
            <p:nvPr/>
          </p:nvCxnSpPr>
          <p:spPr>
            <a:xfrm flipH="1" flipV="1">
              <a:off x="3360" y="2736"/>
              <a:ext cx="0" cy="384"/>
            </a:xfrm>
            <a:prstGeom prst="line">
              <a:avLst/>
            </a:prstGeom>
            <a:noFill/>
            <a:ln w="12700" cap="sq">
              <a:solidFill>
                <a:schemeClr val="bg1"/>
              </a:solidFill>
              <a:miter lim="800000"/>
              <a:tailEnd type="triangle" len="lg"/>
            </a:ln>
            <a:effectLst/>
          </p:spPr>
        </p:cxnSp>
        <p:sp>
          <p:nvSpPr>
            <p:cNvPr id="29704" name=""/>
            <p:cNvSpPr/>
            <p:nvPr/>
          </p:nvSpPr>
          <p:spPr>
            <a:xfrm>
              <a:off x="3120" y="2400"/>
              <a:ext cx="576" cy="288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>
                  <a:solidFill>
                    <a:schemeClr val="bg1"/>
                  </a:solidFill>
                </a:rPr>
                <a:t>氧化</a:t>
              </a:r>
              <a:endParaRPr lang="zh-CN" altLang="en-US"/>
            </a:p>
          </p:txBody>
        </p:sp>
        <p:sp>
          <p:nvSpPr>
            <p:cNvPr id="29705" name=""/>
            <p:cNvSpPr/>
            <p:nvPr/>
          </p:nvSpPr>
          <p:spPr>
            <a:xfrm>
              <a:off x="336" y="624"/>
              <a:ext cx="576" cy="518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>
                  <a:solidFill>
                    <a:schemeClr val="folHlink"/>
                  </a:solidFill>
                </a:rPr>
                <a:t> </a:t>
              </a:r>
              <a:r>
                <a:rPr lang="zh-CN" altLang="en-US" b="1">
                  <a:solidFill>
                    <a:schemeClr val="folHlink"/>
                  </a:solidFill>
                </a:rPr>
                <a:t>合成</a:t>
              </a:r>
              <a:r>
                <a:rPr lang="zh-CN" altLang="en-US" b="1"/>
                <a:t>：</a:t>
              </a:r>
              <a:endParaRPr lang="zh-CN" altLang="en-US" b="1"/>
            </a:p>
          </p:txBody>
        </p:sp>
      </p:grpSp>
      <p:sp>
        <p:nvSpPr>
          <p:cNvPr id="29707" name=""/>
          <p:cNvSpPr/>
          <p:nvPr/>
        </p:nvSpPr>
        <p:spPr>
          <a:xfrm>
            <a:off x="3657600" y="1295400"/>
            <a:ext cx="1905000" cy="39687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000" b="1">
                <a:solidFill>
                  <a:srgbClr val="FF0066"/>
                </a:solidFill>
              </a:rPr>
              <a:t>色氨酸脱羧酶</a:t>
            </a:r>
            <a:endParaRPr lang="zh-CN" altLang="en-US" sz="2000" b="1">
              <a:solidFill>
                <a:srgbClr val="FF0066"/>
              </a:solidFill>
            </a:endParaRPr>
          </a:p>
        </p:txBody>
      </p:sp>
      <p:sp>
        <p:nvSpPr>
          <p:cNvPr id="29708" name=""/>
          <p:cNvSpPr/>
          <p:nvPr/>
        </p:nvSpPr>
        <p:spPr>
          <a:xfrm>
            <a:off x="609600" y="1981200"/>
            <a:ext cx="914400" cy="3667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800" b="1">
                <a:solidFill>
                  <a:srgbClr val="FF0066"/>
                </a:solidFill>
              </a:rPr>
              <a:t>转氨酶</a:t>
            </a:r>
            <a:endParaRPr lang="zh-CN" altLang="en-US" sz="1800" b="1">
              <a:solidFill>
                <a:srgbClr val="FF0066"/>
              </a:solidFill>
            </a:endParaRPr>
          </a:p>
        </p:txBody>
      </p:sp>
      <p:sp>
        <p:nvSpPr>
          <p:cNvPr id="2970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2971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fld id="{5539CF8F-4538-4922-8466-E5FD94DD3A3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9711" name="TextBox 297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"/>
          <p:cNvSpPr/>
          <p:nvPr>
            <p:ph type="title"/>
          </p:nvPr>
        </p:nvSpPr>
        <p:spPr>
          <a:xfrm>
            <a:off x="609600" y="304800"/>
            <a:ext cx="7772400" cy="6858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1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0">
                <a:solidFill>
                  <a:schemeClr val="tx1"/>
                </a:solidFill>
                <a:latin typeface="Times New Roman" pitchFamily="18" charset="0"/>
              </a:rPr>
              <a:t>  </a:t>
            </a:r>
            <a:r>
              <a:rPr lang="zh-CN" altLang="en-US" sz="3200"/>
              <a:t>4．合成部位、运输和氧化</a:t>
            </a:r>
            <a:endParaRPr lang="zh-CN" altLang="en-US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8196" name=""/>
          <p:cNvSpPr/>
          <p:nvPr>
            <p:ph type="body" idx="4294967295"/>
          </p:nvPr>
        </p:nvSpPr>
        <p:spPr>
          <a:xfrm>
            <a:off x="304800" y="1066800"/>
            <a:ext cx="3505200" cy="2514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en-US" altLang="en-US" sz="2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1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kumimoji="1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buNone/>
            </a:pPr>
            <a:r>
              <a:rPr lang="zh-CN" altLang="en-US">
                <a:solidFill>
                  <a:schemeClr val="accent1"/>
                </a:solidFill>
                <a:latin typeface="Times New Roman" pitchFamily="18" charset="0"/>
              </a:rPr>
              <a:t>主要合成部位与分布</a:t>
            </a:r>
            <a:r>
              <a:rPr lang="zh-CN" altLang="en-US" b="0">
                <a:latin typeface="Times New Roman" pitchFamily="18" charset="0"/>
              </a:rPr>
              <a:t>：</a:t>
            </a:r>
            <a:endParaRPr lang="zh-CN" altLang="en-US" b="0">
              <a:latin typeface="Times New Roman" pitchFamily="18" charset="0"/>
            </a:endParaRPr>
          </a:p>
          <a:p>
            <a:pPr lvl="0" algn="just">
              <a:buNone/>
            </a:pPr>
            <a:r>
              <a:rPr lang="zh-CN" altLang="en-US" b="0">
                <a:latin typeface="Times New Roman" pitchFamily="18" charset="0"/>
              </a:rPr>
              <a:t>  分生组织、正在生长的幼嫩部分（</a:t>
            </a:r>
            <a:r>
              <a:rPr lang="zh-CN" altLang="en-US">
                <a:solidFill>
                  <a:srgbClr val="FF3300"/>
                </a:solidFill>
                <a:latin typeface="Times New Roman" pitchFamily="18" charset="0"/>
              </a:rPr>
              <a:t>茎尖</a:t>
            </a:r>
            <a:r>
              <a:rPr lang="zh-CN" altLang="en-US" b="0">
                <a:latin typeface="Times New Roman" pitchFamily="18" charset="0"/>
              </a:rPr>
              <a:t>、芽、正在发育的种子、</a:t>
            </a:r>
            <a:r>
              <a:rPr lang="zh-CN" altLang="en-US">
                <a:solidFill>
                  <a:srgbClr val="FF3300"/>
                </a:solidFill>
                <a:latin typeface="Times New Roman" pitchFamily="18" charset="0"/>
              </a:rPr>
              <a:t>幼叶</a:t>
            </a:r>
            <a:r>
              <a:rPr lang="zh-CN" altLang="en-US" b="0">
                <a:latin typeface="Times New Roman" pitchFamily="18" charset="0"/>
              </a:rPr>
              <a:t>）</a:t>
            </a:r>
            <a:endParaRPr lang="zh-CN" altLang="en-US" b="0">
              <a:latin typeface="Times New Roman" pitchFamily="18" charset="0"/>
            </a:endParaRPr>
          </a:p>
        </p:txBody>
      </p:sp>
      <p:sp>
        <p:nvSpPr>
          <p:cNvPr id="8201" name=""/>
          <p:cNvSpPr/>
          <p:nvPr/>
        </p:nvSpPr>
        <p:spPr>
          <a:xfrm>
            <a:off x="179388" y="3716338"/>
            <a:ext cx="3962400" cy="27400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20000"/>
              </a:spcBef>
              <a:buChar char="•"/>
            </a:pPr>
            <a:r>
              <a:rPr lang="zh-CN" altLang="en-US" sz="2800" b="1">
                <a:solidFill>
                  <a:srgbClr val="FF0000"/>
                </a:solidFill>
              </a:rPr>
              <a:t>运输</a:t>
            </a:r>
            <a:endParaRPr lang="zh-CN" altLang="en-US" sz="2800" b="1">
              <a:solidFill>
                <a:srgbClr val="FF0000"/>
              </a:solidFill>
            </a:endParaRPr>
          </a:p>
          <a:p>
            <a:pPr lvl="0" eaLnBrk="1" hangingPunct="1">
              <a:spcBef>
                <a:spcPct val="20000"/>
              </a:spcBef>
              <a:buChar char="•"/>
            </a:pPr>
            <a:r>
              <a:rPr lang="zh-CN" altLang="en-US" sz="2800" b="1">
                <a:solidFill>
                  <a:srgbClr val="00FFFF"/>
                </a:solidFill>
              </a:rPr>
              <a:t>被动运输：</a:t>
            </a:r>
            <a:r>
              <a:rPr lang="zh-CN" altLang="en-US" sz="2800" b="1">
                <a:solidFill>
                  <a:srgbClr val="66FF33"/>
                </a:solidFill>
                <a:ea typeface="楷体" pitchFamily="18" charset="-122"/>
              </a:rPr>
              <a:t>成熟叶子中合成的</a:t>
            </a:r>
            <a:r>
              <a:rPr lang="en-US" altLang="zh-CN" sz="2800" b="1">
                <a:solidFill>
                  <a:srgbClr val="66FF33"/>
                </a:solidFill>
                <a:ea typeface="楷体" pitchFamily="18" charset="-122"/>
              </a:rPr>
              <a:t>IAA</a:t>
            </a:r>
            <a:r>
              <a:rPr lang="zh-CN" altLang="zh-CN" sz="2800" b="1">
                <a:solidFill>
                  <a:srgbClr val="66FF33"/>
                </a:solidFill>
                <a:ea typeface="楷体" pitchFamily="18" charset="-122"/>
              </a:rPr>
              <a:t>经由韧皮部向上或向下被运输到其他部位。无极性，为被动运输形式。</a:t>
            </a:r>
            <a:endParaRPr lang="zh-CN" altLang="zh-CN" sz="2800" b="1">
              <a:solidFill>
                <a:srgbClr val="66FF33"/>
              </a:solidFill>
              <a:ea typeface="楷体" pitchFamily="18" charset="-122"/>
            </a:endParaRPr>
          </a:p>
        </p:txBody>
      </p:sp>
      <p:sp>
        <p:nvSpPr>
          <p:cNvPr id="8202" name=""/>
          <p:cNvSpPr/>
          <p:nvPr/>
        </p:nvSpPr>
        <p:spPr>
          <a:xfrm>
            <a:off x="4860925" y="1620838"/>
            <a:ext cx="1841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8203" name=""/>
          <p:cNvPicPr/>
          <p:nvPr/>
        </p:nvPicPr>
        <p:blipFill>
          <a:blip r:embed="rId2">
            <a:lum bright="-36000" contrast="90000"/>
          </a:blip>
          <a:stretch>
            <a:fillRect/>
          </a:stretch>
        </p:blipFill>
        <p:spPr>
          <a:xfrm>
            <a:off x="4267200" y="1066800"/>
            <a:ext cx="4876800" cy="5791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2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endParaRPr lang="zh-CN" altLang="en-US" sz="1400"/>
          </a:p>
        </p:txBody>
      </p:sp>
      <p:sp>
        <p:nvSpPr>
          <p:cNvPr id="82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fld id="{BE7AC036-AD57-46D9-8854-7F6D6385A886}" type="footer">
              <a:rPr lang="zh-CN" altLang="en-US" sz="1400"/>
              <a:t/>
            </a:fld>
            <a:endParaRPr lang="zh-CN" altLang="en-US" sz="1400"/>
          </a:p>
        </p:txBody>
      </p:sp>
      <p:sp>
        <p:nvSpPr>
          <p:cNvPr id="8206" name="TextBox 82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819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7" dur="1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6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"/>
          <p:cNvSpPr/>
          <p:nvPr/>
        </p:nvSpPr>
        <p:spPr>
          <a:xfrm>
            <a:off x="0" y="3962400"/>
            <a:ext cx="3886200" cy="2743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>
            <a:no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 algn="just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</a:pPr>
            <a:endParaRPr lang="zh-CN" altLang="en-US"/>
          </a:p>
        </p:txBody>
      </p:sp>
      <p:sp>
        <p:nvSpPr>
          <p:cNvPr id="78851" name=""/>
          <p:cNvSpPr/>
          <p:nvPr/>
        </p:nvSpPr>
        <p:spPr>
          <a:xfrm>
            <a:off x="5013325" y="1011238"/>
            <a:ext cx="1841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78852" name=""/>
          <p:cNvPicPr/>
          <p:nvPr/>
        </p:nvPicPr>
        <p:blipFill>
          <a:blip r:embed="rId2">
            <a:lum bright="-42000" contrast="72000"/>
          </a:blip>
          <a:stretch>
            <a:fillRect/>
          </a:stretch>
        </p:blipFill>
        <p:spPr>
          <a:xfrm>
            <a:off x="3962400" y="0"/>
            <a:ext cx="51816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8853" name=""/>
          <p:cNvSpPr/>
          <p:nvPr/>
        </p:nvSpPr>
        <p:spPr>
          <a:xfrm>
            <a:off x="0" y="533400"/>
            <a:ext cx="3886200" cy="478948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>
                <a:solidFill>
                  <a:srgbClr val="00FFFF"/>
                </a:solidFill>
                <a:latin typeface="Lucida Sans" pitchFamily="34" charset="0"/>
              </a:rPr>
              <a:t>IAA</a:t>
            </a:r>
            <a:r>
              <a:rPr lang="zh-CN" altLang="zh-CN" sz="2800" b="1">
                <a:solidFill>
                  <a:srgbClr val="00FFFF"/>
                </a:solidFill>
                <a:latin typeface="Lucida Sans" pitchFamily="34" charset="0"/>
              </a:rPr>
              <a:t>极性运输的化学渗透极性扩散假说</a:t>
            </a:r>
            <a:endParaRPr lang="en-US" altLang="zh-CN" sz="2800" b="1">
              <a:latin typeface="宋体" pitchFamily="2" charset="-122"/>
            </a:endParaRPr>
          </a:p>
          <a:p>
            <a:pPr lvl="0"/>
            <a:endParaRPr lang="en-US" altLang="zh-CN" sz="2800" b="1">
              <a:latin typeface="宋体" pitchFamily="2" charset="-122"/>
            </a:endParaRPr>
          </a:p>
          <a:p>
            <a:pPr lvl="0"/>
            <a:r>
              <a:rPr lang="en-US" altLang="zh-CN" sz="2800" b="1">
                <a:latin typeface="宋体" pitchFamily="2" charset="-122"/>
              </a:rPr>
              <a:t>    IAAH,</a:t>
            </a:r>
            <a:r>
              <a:rPr lang="zh-CN" altLang="zh-CN" sz="2800" b="1">
                <a:latin typeface="楷体" pitchFamily="18" charset="-122"/>
                <a:ea typeface="楷体" pitchFamily="18" charset="-122"/>
              </a:rPr>
              <a:t>亲脂，易通过膜扩散；</a:t>
            </a:r>
            <a:r>
              <a:rPr lang="zh-CN" altLang="en-US" sz="2800" b="1">
                <a:latin typeface="宋体" pitchFamily="2" charset="-122"/>
              </a:rPr>
              <a:t> </a:t>
            </a:r>
            <a:br>
              <a:rPr lang="zh-CN" altLang="en-US" sz="2800" b="1">
                <a:latin typeface="宋体" pitchFamily="2" charset="-122"/>
              </a:rPr>
            </a:br>
            <a:r>
              <a:rPr lang="zh-CN" altLang="en-US" sz="2800" b="1">
                <a:latin typeface="宋体" pitchFamily="2" charset="-122"/>
              </a:rPr>
              <a:t>   </a:t>
            </a:r>
            <a:r>
              <a:rPr lang="en-US" altLang="zh-CN" sz="2800" b="1">
                <a:latin typeface="宋体" pitchFamily="2" charset="-122"/>
              </a:rPr>
              <a:t>IAA-,</a:t>
            </a:r>
            <a:r>
              <a:rPr lang="zh-CN" altLang="en-US" sz="2800" b="1">
                <a:latin typeface="楷体" pitchFamily="18" charset="-122"/>
                <a:ea typeface="楷体" pitchFamily="18" charset="-122"/>
              </a:rPr>
              <a:t>亲</a:t>
            </a:r>
            <a:r>
              <a:rPr lang="zh-CN" altLang="zh-CN" sz="2800" b="1">
                <a:latin typeface="楷体" pitchFamily="18" charset="-122"/>
                <a:ea typeface="楷体" pitchFamily="18" charset="-122"/>
              </a:rPr>
              <a:t>水，不易通过膜扩散；</a:t>
            </a:r>
            <a:br>
              <a:rPr lang="zh-CN" altLang="en-US" sz="2800" b="1">
                <a:latin typeface="宋体" pitchFamily="2" charset="-122"/>
              </a:rPr>
            </a:br>
            <a:r>
              <a:rPr lang="zh-CN" altLang="en-US" sz="2800" b="1">
                <a:latin typeface="宋体" pitchFamily="2" charset="-122"/>
              </a:rPr>
              <a:t>    </a:t>
            </a:r>
            <a:r>
              <a:rPr lang="en-US" altLang="zh-CN" sz="2800" b="1">
                <a:latin typeface="宋体" pitchFamily="2" charset="-122"/>
              </a:rPr>
              <a:t>IAA</a:t>
            </a:r>
            <a:r>
              <a:rPr lang="zh-CN" altLang="en-US" sz="2800" b="1">
                <a:latin typeface="宋体" pitchFamily="2" charset="-122"/>
              </a:rPr>
              <a:t>转运蛋白（运输载体）：</a:t>
            </a:r>
            <a:r>
              <a:rPr lang="zh-CN" altLang="en-US" sz="2800" b="1">
                <a:latin typeface="楷体" pitchFamily="18" charset="-122"/>
                <a:ea typeface="楷体" pitchFamily="18" charset="-122"/>
              </a:rPr>
              <a:t>位于细胞的基部。</a:t>
            </a:r>
            <a:endParaRPr lang="zh-CN" altLang="en-US" sz="2800" b="1">
              <a:latin typeface="楷体" pitchFamily="18" charset="-122"/>
              <a:ea typeface="楷体" pitchFamily="18" charset="-122"/>
            </a:endParaRPr>
          </a:p>
          <a:p>
            <a:pPr lvl="0"/>
            <a:endParaRPr lang="zh-CN" altLang="en-US" sz="2800" b="1">
              <a:latin typeface="楷体" pitchFamily="18" charset="-122"/>
              <a:ea typeface="楷体" pitchFamily="18" charset="-122"/>
            </a:endParaRPr>
          </a:p>
        </p:txBody>
      </p:sp>
      <p:sp>
        <p:nvSpPr>
          <p:cNvPr id="78854" name=""/>
          <p:cNvSpPr/>
          <p:nvPr/>
        </p:nvSpPr>
        <p:spPr>
          <a:xfrm>
            <a:off x="7812088" y="836612"/>
            <a:ext cx="1512888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solidFill>
                  <a:srgbClr val="FF0066"/>
                </a:solidFill>
              </a:rPr>
              <a:t>pKa=4.75</a:t>
            </a:r>
            <a:endParaRPr lang="en-US" altLang="zh-CN">
              <a:solidFill>
                <a:srgbClr val="FF0066"/>
              </a:solidFill>
            </a:endParaRPr>
          </a:p>
        </p:txBody>
      </p:sp>
      <p:sp>
        <p:nvSpPr>
          <p:cNvPr id="7885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7885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87C8720C-CD60-4993-A044-EC7AC6D425F9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8857" name="TextBox 788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7885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"/>
          <p:cNvSpPr/>
          <p:nvPr/>
        </p:nvSpPr>
        <p:spPr>
          <a:xfrm>
            <a:off x="685800" y="361950"/>
            <a:ext cx="8077200" cy="63500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lnSpc>
                <a:spcPct val="140000"/>
              </a:lnSpc>
            </a:pPr>
            <a:r>
              <a:rPr lang="zh-CN" altLang="en-US"/>
              <a:t>（3）</a:t>
            </a:r>
            <a:r>
              <a:rPr lang="zh-CN" altLang="en-US">
                <a:solidFill>
                  <a:srgbClr val="FF0000"/>
                </a:solidFill>
              </a:rPr>
              <a:t>生长素对根生长和发育的影响</a:t>
            </a:r>
            <a:endParaRPr lang="zh-CN" altLang="en-US">
              <a:solidFill>
                <a:srgbClr val="FF0000"/>
              </a:solidFill>
            </a:endParaRPr>
          </a:p>
          <a:p>
            <a:pPr marL="0" lvl="0" indent="0">
              <a:lnSpc>
                <a:spcPct val="140000"/>
              </a:lnSpc>
            </a:pPr>
            <a:r>
              <a:rPr lang="zh-CN" altLang="en-US" b="1">
                <a:solidFill>
                  <a:srgbClr val="FF0066"/>
                </a:solidFill>
              </a:rPr>
              <a:t>根伸长 </a:t>
            </a:r>
            <a:r>
              <a:rPr lang="zh-CN" altLang="en-US"/>
              <a:t>              适宜浓度（ 10</a:t>
            </a:r>
            <a:r>
              <a:rPr lang="zh-CN" altLang="en-US" sz="2000" baseline="30000"/>
              <a:t>-13</a:t>
            </a:r>
            <a:r>
              <a:rPr lang="zh-CN" altLang="en-US"/>
              <a:t>~10</a:t>
            </a:r>
            <a:r>
              <a:rPr lang="zh-CN" altLang="en-US" sz="2000" baseline="30000"/>
              <a:t>-8</a:t>
            </a:r>
            <a:r>
              <a:rPr lang="zh-CN" altLang="en-US"/>
              <a:t>  </a:t>
            </a:r>
            <a:r>
              <a:rPr lang="en-US" altLang="zh-CN"/>
              <a:t>M </a:t>
            </a:r>
            <a:r>
              <a:rPr lang="zh-CN" altLang="en-US"/>
              <a:t>）：促进离体根切         段伸长，促进许多植物完整根伸长            </a:t>
            </a:r>
            <a:endParaRPr lang="zh-CN" altLang="en-US"/>
          </a:p>
          <a:p>
            <a:pPr marL="0" lvl="0" indent="0">
              <a:lnSpc>
                <a:spcPct val="140000"/>
              </a:lnSpc>
            </a:pPr>
            <a:r>
              <a:rPr lang="zh-CN" altLang="en-US"/>
              <a:t>                高浓度（ </a:t>
            </a:r>
            <a:r>
              <a:rPr lang="zh-CN" altLang="en-US" sz="2000"/>
              <a:t>10</a:t>
            </a:r>
            <a:r>
              <a:rPr lang="zh-CN" altLang="en-US" sz="2000" baseline="30000"/>
              <a:t>-5</a:t>
            </a:r>
            <a:r>
              <a:rPr lang="zh-CN" altLang="en-US" sz="2000"/>
              <a:t>~10</a:t>
            </a:r>
            <a:r>
              <a:rPr lang="zh-CN" altLang="en-US" sz="2000" baseline="30000"/>
              <a:t>-6  </a:t>
            </a:r>
            <a:r>
              <a:rPr lang="en-US" altLang="zh-CN" sz="2000"/>
              <a:t>M </a:t>
            </a:r>
            <a:r>
              <a:rPr lang="zh-CN" altLang="en-US"/>
              <a:t>）</a:t>
            </a:r>
            <a:r>
              <a:rPr lang="zh-CN" altLang="en-US" sz="2800"/>
              <a:t> ：</a:t>
            </a:r>
            <a:r>
              <a:rPr lang="zh-CN" altLang="en-US"/>
              <a:t>抑制根伸长</a:t>
            </a:r>
            <a:endParaRPr lang="zh-CN" altLang="en-US"/>
          </a:p>
          <a:p>
            <a:pPr marL="0" lvl="0" indent="0">
              <a:lnSpc>
                <a:spcPct val="140000"/>
              </a:lnSpc>
            </a:pPr>
            <a:r>
              <a:rPr lang="zh-CN" altLang="en-US"/>
              <a:t>                 原因：</a:t>
            </a:r>
            <a:r>
              <a:rPr lang="en-US" altLang="zh-CN"/>
              <a:t>IAA</a:t>
            </a:r>
            <a:r>
              <a:rPr lang="zh-CN" altLang="en-US"/>
              <a:t>促进乙烯产生   </a:t>
            </a:r>
            <a:endParaRPr lang="zh-CN" altLang="en-US"/>
          </a:p>
          <a:p>
            <a:pPr marL="0" lvl="0" indent="0">
              <a:lnSpc>
                <a:spcPct val="140000"/>
              </a:lnSpc>
            </a:pPr>
            <a:r>
              <a:rPr lang="zh-CN" altLang="en-US" b="1">
                <a:solidFill>
                  <a:srgbClr val="FF0066"/>
                </a:solidFill>
              </a:rPr>
              <a:t>根发育</a:t>
            </a:r>
            <a:endParaRPr lang="zh-CN" altLang="en-US" b="1">
              <a:solidFill>
                <a:srgbClr val="FF0066"/>
              </a:solidFill>
            </a:endParaRPr>
          </a:p>
          <a:p>
            <a:pPr marL="0" lvl="0" indent="0">
              <a:lnSpc>
                <a:spcPct val="140000"/>
              </a:lnSpc>
            </a:pPr>
            <a:r>
              <a:rPr lang="zh-CN" altLang="en-US"/>
              <a:t>  </a:t>
            </a:r>
            <a:r>
              <a:rPr lang="en-US" altLang="zh-CN"/>
              <a:t>I </a:t>
            </a:r>
            <a:r>
              <a:rPr lang="zh-CN" altLang="en-US"/>
              <a:t>促进根的形成和根的早期发育，（来自茎的生长素）有利于根冠生长平衡</a:t>
            </a:r>
            <a:endParaRPr lang="zh-CN" altLang="en-US"/>
          </a:p>
          <a:p>
            <a:pPr marL="0" lvl="0" indent="0">
              <a:lnSpc>
                <a:spcPct val="140000"/>
              </a:lnSpc>
            </a:pPr>
            <a:endParaRPr lang="zh-CN" altLang="en-US"/>
          </a:p>
          <a:p>
            <a:pPr marL="0" lvl="0" indent="0">
              <a:lnSpc>
                <a:spcPct val="120000"/>
              </a:lnSpc>
            </a:pPr>
            <a:r>
              <a:rPr lang="zh-CN" altLang="zh-CN"/>
              <a:t> </a:t>
            </a:r>
            <a:r>
              <a:rPr lang="en-US" altLang="zh-CN"/>
              <a:t>II </a:t>
            </a:r>
            <a:r>
              <a:rPr lang="zh-CN" altLang="en-US"/>
              <a:t>促进茎叶等器官不定根的发育：促进扦插枝条、叶、茎生根（生长素极性运输，必需注意插穗方向）</a:t>
            </a:r>
            <a:endParaRPr lang="zh-CN" altLang="en-US"/>
          </a:p>
          <a:p>
            <a:pPr marL="0" lvl="0" indent="0" eaLnBrk="1" hangingPunct="1">
              <a:lnSpc>
                <a:spcPct val="140000"/>
              </a:lnSpc>
              <a:spcBef>
                <a:spcPct val="50000"/>
              </a:spcBef>
            </a:pPr>
            <a:endParaRPr lang="zh-CN" altLang="en-US"/>
          </a:p>
        </p:txBody>
      </p:sp>
      <p:sp>
        <p:nvSpPr>
          <p:cNvPr id="665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665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9B4906A2-E5F0-4A77-BD54-0CDB11618C72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6565" name="TextBox 665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7" dur="1" fill="hold"/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2" dur="1" fill="hold"/>
                                        <p:tgtEl>
                                          <p:spTgt spid="66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17" dur="1" fill="hold"/>
                                        <p:tgtEl>
                                          <p:spTgt spid="66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22" dur="1" fill="hold"/>
                                        <p:tgtEl>
                                          <p:spTgt spid="665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27" dur="1" fill="hold"/>
                                        <p:tgtEl>
                                          <p:spTgt spid="665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32" dur="1" fill="hold"/>
                                        <p:tgtEl>
                                          <p:spTgt spid="665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 additive="base">
                                        <p:cTn id="37" dur="1" fill="hold"/>
                                        <p:tgtEl>
                                          <p:spTgt spid="665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51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0" y="1143000"/>
            <a:ext cx="5530850" cy="34925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</p:pic>
      <p:sp>
        <p:nvSpPr>
          <p:cNvPr id="64516" name=""/>
          <p:cNvSpPr/>
          <p:nvPr/>
        </p:nvSpPr>
        <p:spPr>
          <a:xfrm>
            <a:off x="914400" y="304800"/>
            <a:ext cx="7772400" cy="204946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sz="2800"/>
              <a:t>（6）抑制离区的形成，延缓叶子脱落。</a:t>
            </a:r>
            <a:endParaRPr lang="zh-CN" altLang="en-US" sz="2800"/>
          </a:p>
          <a:p>
            <a:pPr lvl="0">
              <a:lnSpc>
                <a:spcPct val="110000"/>
              </a:lnSpc>
            </a:pPr>
            <a:r>
              <a:rPr lang="zh-CN" altLang="en-US" sz="2800"/>
              <a:t> </a:t>
            </a:r>
            <a:endParaRPr lang="zh-CN" altLang="en-US" sz="2800"/>
          </a:p>
          <a:p>
            <a:pPr lvl="0">
              <a:lnSpc>
                <a:spcPct val="110000"/>
              </a:lnSpc>
            </a:pPr>
            <a:r>
              <a:rPr lang="zh-CN" altLang="en-US" sz="2800"/>
              <a:t>   </a:t>
            </a:r>
            <a:endParaRPr lang="zh-CN" altLang="en-US" sz="2800"/>
          </a:p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grpSp>
        <p:nvGrpSpPr>
          <p:cNvPr id="64519" name=""/>
          <p:cNvGrpSpPr/>
          <p:nvPr/>
        </p:nvGrpSpPr>
        <p:grpSpPr>
          <a:xfrm>
            <a:off x="990600" y="5029200"/>
            <a:ext cx="7467600" cy="1187450"/>
            <a:chOff x="624" y="3168"/>
            <a:chExt cx="4704" cy="748"/>
          </a:xfrm>
        </p:grpSpPr>
        <p:sp>
          <p:nvSpPr>
            <p:cNvPr id="64517" name=""/>
            <p:cNvSpPr/>
            <p:nvPr/>
          </p:nvSpPr>
          <p:spPr>
            <a:xfrm>
              <a:off x="624" y="3168"/>
              <a:ext cx="4704" cy="748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/>
                <a:t>   </a:t>
              </a:r>
              <a:r>
                <a:rPr lang="en-US" altLang="zh-CN"/>
                <a:t>IAA</a:t>
              </a:r>
              <a:r>
                <a:rPr lang="zh-CN" altLang="en-US"/>
                <a:t>减少     离层细胞分裂，产生小型细胞，细胞壁被消化（细胞壁降解酶作用，如纤维素酶、多聚半乳糖醛酸酶）</a:t>
              </a:r>
              <a:endParaRPr lang="zh-CN" altLang="en-US"/>
            </a:p>
          </p:txBody>
        </p:sp>
        <p:cxnSp>
          <p:nvCxnSpPr>
            <p:cNvPr id="64518" name=""/>
            <p:cNvCxnSpPr/>
            <p:nvPr/>
          </p:nvCxnSpPr>
          <p:spPr>
            <a:xfrm>
              <a:off x="1536" y="3312"/>
              <a:ext cx="192" cy="0"/>
            </a:xfrm>
            <a:prstGeom prst="line">
              <a:avLst/>
            </a:prstGeom>
            <a:noFill/>
            <a:ln w="12700" cap="sq">
              <a:solidFill>
                <a:schemeClr val="tx1"/>
              </a:solidFill>
              <a:miter lim="800000"/>
              <a:tailEnd type="triangle" w="sm" len="sm"/>
            </a:ln>
            <a:effectLst/>
          </p:spPr>
        </p:cxnSp>
      </p:grpSp>
      <p:sp>
        <p:nvSpPr>
          <p:cNvPr id="6452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6452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A8B4F774-7137-4DE6-A07C-6668A6FD0B6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4521" name="TextBox 6452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3" name=""/>
          <p:cNvSpPr/>
          <p:nvPr/>
        </p:nvSpPr>
        <p:spPr>
          <a:xfrm>
            <a:off x="304800" y="228600"/>
            <a:ext cx="41910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0066"/>
                </a:solidFill>
              </a:rPr>
              <a:t>植物激素作用信号传导途径</a:t>
            </a:r>
            <a:endParaRPr lang="zh-CN" altLang="en-US" b="1">
              <a:solidFill>
                <a:srgbClr val="FF0066"/>
              </a:solidFill>
            </a:endParaRPr>
          </a:p>
        </p:txBody>
      </p:sp>
      <p:sp>
        <p:nvSpPr>
          <p:cNvPr id="58376" name=""/>
          <p:cNvSpPr/>
          <p:nvPr/>
        </p:nvSpPr>
        <p:spPr>
          <a:xfrm>
            <a:off x="4038600" y="1066800"/>
            <a:ext cx="16002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58378" name=""/>
          <p:cNvSpPr/>
          <p:nvPr/>
        </p:nvSpPr>
        <p:spPr>
          <a:xfrm>
            <a:off x="3886200" y="1143000"/>
            <a:ext cx="1905000" cy="73183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1800" b="1">
                <a:solidFill>
                  <a:srgbClr val="CCCCFF"/>
                </a:solidFill>
              </a:rPr>
              <a:t>G</a:t>
            </a:r>
            <a:r>
              <a:rPr lang="zh-CN" altLang="en-US" sz="1800" b="1">
                <a:solidFill>
                  <a:srgbClr val="CCCCFF"/>
                </a:solidFill>
              </a:rPr>
              <a:t>蛋白活化</a:t>
            </a:r>
            <a:endParaRPr lang="zh-CN" altLang="en-US" sz="1800" b="1">
              <a:solidFill>
                <a:srgbClr val="CCCCFF"/>
              </a:solidFill>
            </a:endParaRPr>
          </a:p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pic>
        <p:nvPicPr>
          <p:cNvPr id="5839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514600" y="914400"/>
            <a:ext cx="5867400" cy="570706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</p:pic>
      <p:sp>
        <p:nvSpPr>
          <p:cNvPr id="5839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839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EB34502F-B27C-4E8C-B0B1-797E6C8DC87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8396" name="TextBox 583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"/>
          <p:cNvSpPr/>
          <p:nvPr/>
        </p:nvSpPr>
        <p:spPr>
          <a:xfrm>
            <a:off x="685800" y="304800"/>
            <a:ext cx="3733800" cy="57943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800">
                <a:solidFill>
                  <a:schemeClr val="accent1"/>
                </a:solidFill>
              </a:rPr>
              <a:t> </a:t>
            </a:r>
            <a:r>
              <a:rPr lang="zh-CN" altLang="en-US" sz="3200" b="1">
                <a:solidFill>
                  <a:schemeClr val="tx2"/>
                </a:solidFill>
                <a:latin typeface="Arial"/>
              </a:rPr>
              <a:t>7．生产中的应用</a:t>
            </a:r>
            <a:endParaRPr lang="zh-CN" altLang="en-US" b="1"/>
          </a:p>
        </p:txBody>
      </p:sp>
      <p:sp>
        <p:nvSpPr>
          <p:cNvPr id="32771" name=""/>
          <p:cNvSpPr/>
          <p:nvPr/>
        </p:nvSpPr>
        <p:spPr>
          <a:xfrm>
            <a:off x="838200" y="1524000"/>
            <a:ext cx="7772400" cy="19177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lang="zh-CN" altLang="en-US"/>
              <a:t>     无性繁殖中：促进插条生根、诱导成花、增加座果率、组织培养、促进某些植物雌花的形成，如黄瓜、秋海棠、油松的雌球花。</a:t>
            </a:r>
            <a:endParaRPr lang="zh-CN" altLang="en-US"/>
          </a:p>
          <a:p>
            <a:pPr lvl="0" algn="just"/>
            <a:r>
              <a:rPr lang="zh-CN" altLang="en-US"/>
              <a:t>   </a:t>
            </a:r>
            <a:endParaRPr lang="zh-CN" altLang="en-US"/>
          </a:p>
          <a:p>
            <a:pPr lvl="0" algn="just"/>
            <a:r>
              <a:rPr lang="zh-CN" altLang="en-US"/>
              <a:t>     组培中：促进根和茎的分化，</a:t>
            </a:r>
            <a:r>
              <a:rPr lang="en-US" altLang="zh-CN"/>
              <a:t>IAA</a:t>
            </a:r>
            <a:r>
              <a:rPr lang="zh-CN" altLang="en-US"/>
              <a:t>与</a:t>
            </a:r>
            <a:r>
              <a:rPr lang="en-US" altLang="zh-CN"/>
              <a:t>CTK</a:t>
            </a:r>
            <a:r>
              <a:rPr lang="zh-CN" altLang="en-US"/>
              <a:t>共同作用。</a:t>
            </a:r>
            <a:endParaRPr lang="zh-CN" altLang="en-US"/>
          </a:p>
        </p:txBody>
      </p:sp>
      <p:sp>
        <p:nvSpPr>
          <p:cNvPr id="3277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3277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6138587E-0984-4E62-88C6-496FFC1EE4B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2774" name="TextBox 327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"/>
          <p:cNvSpPr/>
          <p:nvPr/>
        </p:nvSpPr>
        <p:spPr>
          <a:xfrm>
            <a:off x="990600" y="228600"/>
            <a:ext cx="4191000" cy="6286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110000"/>
              </a:lnSpc>
              <a:spcBef>
                <a:spcPct val="50000"/>
              </a:spcBef>
            </a:pPr>
            <a:r>
              <a:rPr lang="zh-CN" altLang="en-US" sz="2800"/>
              <a:t> </a:t>
            </a:r>
            <a:r>
              <a:rPr lang="zh-CN" altLang="en-US" sz="3200" b="1">
                <a:solidFill>
                  <a:srgbClr val="FFCCFF"/>
                </a:solidFill>
              </a:rPr>
              <a:t>1．发现</a:t>
            </a:r>
            <a:endParaRPr lang="zh-CN" altLang="en-US" sz="3200" b="1"/>
          </a:p>
        </p:txBody>
      </p:sp>
      <p:sp>
        <p:nvSpPr>
          <p:cNvPr id="36867" name=""/>
          <p:cNvSpPr/>
          <p:nvPr/>
        </p:nvSpPr>
        <p:spPr>
          <a:xfrm>
            <a:off x="304800" y="990600"/>
            <a:ext cx="8839200" cy="57340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60000"/>
              </a:lnSpc>
            </a:pPr>
            <a:r>
              <a:rPr lang="zh-CN" altLang="en-US" sz="3200"/>
              <a:t> </a:t>
            </a:r>
            <a:r>
              <a:rPr lang="zh-CN" altLang="en-US" sz="2800"/>
              <a:t>1926年从水稻恶苗病的研究中发现，赤霉菌分泌一种促进茎叶伸长的物质。</a:t>
            </a:r>
            <a:endParaRPr lang="zh-CN" altLang="en-US" sz="2800"/>
          </a:p>
          <a:p>
            <a:pPr lvl="0" algn="just">
              <a:lnSpc>
                <a:spcPct val="160000"/>
              </a:lnSpc>
            </a:pPr>
            <a:r>
              <a:rPr lang="zh-CN" altLang="en-US" sz="2800"/>
              <a:t>1938年日本科学家数田和住木从水稻恶苗病菌中首次分离出这种物质－赤霉素</a:t>
            </a:r>
            <a:r>
              <a:rPr lang="en-US" altLang="zh-CN" sz="2800"/>
              <a:t>A，</a:t>
            </a:r>
            <a:r>
              <a:rPr lang="zh-CN" altLang="en-US" sz="2800"/>
              <a:t>并得到结晶。</a:t>
            </a:r>
            <a:endParaRPr lang="zh-CN" altLang="en-US" sz="2800"/>
          </a:p>
          <a:p>
            <a:pPr lvl="0" algn="just">
              <a:lnSpc>
                <a:spcPct val="160000"/>
              </a:lnSpc>
            </a:pPr>
            <a:r>
              <a:rPr lang="zh-CN" altLang="en-US" sz="2800"/>
              <a:t>1958年来自高等植物（红花菜豆）的个赤霉素被分离鉴定（</a:t>
            </a:r>
            <a:r>
              <a:rPr lang="en-US" altLang="zh-CN" sz="2800"/>
              <a:t>GA1）（</a:t>
            </a:r>
            <a:r>
              <a:rPr lang="zh-CN" altLang="en-US" sz="2800"/>
              <a:t>含量低：营养组织10</a:t>
            </a:r>
            <a:r>
              <a:rPr lang="zh-CN" altLang="en-US" sz="2800" baseline="30000"/>
              <a:t>-9</a:t>
            </a:r>
            <a:r>
              <a:rPr lang="zh-CN" altLang="en-US" sz="2800"/>
              <a:t>，种子10</a:t>
            </a:r>
            <a:r>
              <a:rPr lang="zh-CN" altLang="en-US" sz="2800" baseline="30000"/>
              <a:t>-6</a:t>
            </a:r>
            <a:r>
              <a:rPr lang="zh-CN" altLang="en-US" sz="2800"/>
              <a:t>）</a:t>
            </a:r>
            <a:endParaRPr lang="zh-CN" altLang="en-US" sz="2800"/>
          </a:p>
          <a:p>
            <a:pPr lvl="0" algn="just">
              <a:lnSpc>
                <a:spcPct val="160000"/>
              </a:lnSpc>
            </a:pPr>
            <a:r>
              <a:rPr lang="zh-CN" altLang="en-US" sz="2800"/>
              <a:t>1959确定了化学结构，并发现高等植物中普遍存在。</a:t>
            </a:r>
            <a:endParaRPr lang="zh-CN" altLang="en-US" sz="2800"/>
          </a:p>
          <a:p>
            <a:pPr lvl="0" eaLnBrk="1" hangingPunct="1">
              <a:lnSpc>
                <a:spcPct val="160000"/>
              </a:lnSpc>
              <a:spcBef>
                <a:spcPct val="50000"/>
              </a:spcBef>
            </a:pPr>
            <a:r>
              <a:rPr lang="zh-CN" altLang="en-US" sz="2000"/>
              <a:t>                           （</a:t>
            </a:r>
            <a:r>
              <a:rPr lang="en-US" altLang="zh-CN"/>
              <a:t>GA</a:t>
            </a:r>
            <a:r>
              <a:rPr lang="en-US" altLang="zh-CN" baseline="-25000"/>
              <a:t>1</a:t>
            </a:r>
            <a:r>
              <a:rPr lang="en-US" altLang="zh-CN"/>
              <a:t>、GA</a:t>
            </a:r>
            <a:r>
              <a:rPr lang="en-US" altLang="zh-CN" baseline="-25000"/>
              <a:t>2</a:t>
            </a:r>
            <a:r>
              <a:rPr lang="en-US" altLang="zh-CN"/>
              <a:t>、GA</a:t>
            </a:r>
            <a:r>
              <a:rPr lang="en-US" altLang="zh-CN" baseline="-25000"/>
              <a:t>3   </a:t>
            </a:r>
            <a:r>
              <a:rPr lang="en-US" altLang="zh-CN"/>
              <a:t> </a:t>
            </a:r>
            <a:r>
              <a:rPr lang="zh-CN" altLang="zh-CN"/>
              <a:t>等</a:t>
            </a:r>
            <a:r>
              <a:rPr lang="zh-CN" altLang="en-US" sz="2000"/>
              <a:t>   ）</a:t>
            </a:r>
            <a:endParaRPr lang="zh-CN" altLang="en-US" sz="2000"/>
          </a:p>
        </p:txBody>
      </p:sp>
      <p:sp>
        <p:nvSpPr>
          <p:cNvPr id="3686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3686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C7C93422-AA37-4182-9612-D9CDA6C5C61E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6870" name="TextBox 368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1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92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260850" y="2133600"/>
            <a:ext cx="4883150" cy="47244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</p:pic>
      <p:sp>
        <p:nvSpPr>
          <p:cNvPr id="38914" name=""/>
          <p:cNvSpPr/>
          <p:nvPr/>
        </p:nvSpPr>
        <p:spPr>
          <a:xfrm>
            <a:off x="381000" y="0"/>
            <a:ext cx="7239000" cy="8953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3．代谢: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类萜途径合成</a:t>
            </a:r>
            <a:endParaRPr lang="zh-CN" altLang="en-US"/>
          </a:p>
        </p:txBody>
      </p:sp>
      <p:sp>
        <p:nvSpPr>
          <p:cNvPr id="38915" name=""/>
          <p:cNvSpPr/>
          <p:nvPr/>
        </p:nvSpPr>
        <p:spPr>
          <a:xfrm>
            <a:off x="0" y="1989138"/>
            <a:ext cx="4284662" cy="16986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b="1"/>
              <a:t>        植物生长延缓剂：矮壮素（</a:t>
            </a:r>
            <a:r>
              <a:rPr lang="en-US" altLang="zh-CN" b="1"/>
              <a:t>CCC），</a:t>
            </a:r>
            <a:r>
              <a:rPr lang="zh-CN" altLang="en-US" b="1"/>
              <a:t>多效唑（</a:t>
            </a:r>
            <a:r>
              <a:rPr lang="en-US" altLang="zh-CN" b="1"/>
              <a:t>PP</a:t>
            </a:r>
            <a:r>
              <a:rPr lang="en-US" altLang="zh-CN" b="1" baseline="-25000"/>
              <a:t>333</a:t>
            </a:r>
            <a:r>
              <a:rPr lang="en-US" altLang="zh-CN" b="1"/>
              <a:t>）</a:t>
            </a:r>
            <a:endParaRPr lang="zh-CN" altLang="en-US" b="1"/>
          </a:p>
          <a:p>
            <a:pPr lvl="0">
              <a:lnSpc>
                <a:spcPct val="110000"/>
              </a:lnSpc>
            </a:pPr>
            <a:r>
              <a:rPr lang="zh-CN" altLang="en-US" b="1"/>
              <a:t>存在状态：</a:t>
            </a:r>
            <a:endParaRPr lang="zh-CN" altLang="en-US" b="1"/>
          </a:p>
          <a:p>
            <a:pPr lvl="0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游离态：</a:t>
            </a:r>
            <a:r>
              <a:rPr lang="zh-CN" altLang="en-US" b="1"/>
              <a:t>具有活性</a:t>
            </a:r>
            <a:endParaRPr lang="zh-CN" altLang="en-US" b="1"/>
          </a:p>
        </p:txBody>
      </p:sp>
      <p:grpSp>
        <p:nvGrpSpPr>
          <p:cNvPr id="38927" name=""/>
          <p:cNvGrpSpPr/>
          <p:nvPr/>
        </p:nvGrpSpPr>
        <p:grpSpPr>
          <a:xfrm>
            <a:off x="468312" y="908050"/>
            <a:ext cx="7696200" cy="1004888"/>
            <a:chOff x="480" y="1152"/>
            <a:chExt cx="4848" cy="633"/>
          </a:xfrm>
        </p:grpSpPr>
        <p:sp>
          <p:nvSpPr>
            <p:cNvPr id="38916" name=""/>
            <p:cNvSpPr/>
            <p:nvPr/>
          </p:nvSpPr>
          <p:spPr>
            <a:xfrm>
              <a:off x="480" y="1152"/>
              <a:ext cx="4848" cy="633"/>
            </a:xfrm>
            <a:prstGeom prst="rect">
              <a:avLst/>
            </a:prstGeom>
            <a:noFill/>
            <a:ln w="12700" cap="sq"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/>
                <a:t>乙酰辅酶</a:t>
              </a:r>
              <a:r>
                <a:rPr lang="en-US" altLang="zh-CN"/>
                <a:t>A         </a:t>
              </a:r>
              <a:r>
                <a:rPr lang="zh-CN" altLang="en-US"/>
                <a:t>甲瓦龙酸            贝壳杉烯          赤霉素</a:t>
              </a:r>
              <a:endParaRPr lang="zh-CN" altLang="en-US"/>
            </a:p>
            <a:p>
              <a:pPr lvl="0" eaLnBrk="1" hangingPunct="1">
                <a:spcBef>
                  <a:spcPct val="50000"/>
                </a:spcBef>
              </a:pPr>
              <a:r>
                <a:rPr lang="zh-CN" altLang="en-US"/>
                <a:t>    原料                中间产物               前体</a:t>
              </a:r>
              <a:endParaRPr lang="zh-CN" altLang="en-US"/>
            </a:p>
          </p:txBody>
        </p:sp>
        <p:cxnSp>
          <p:nvCxnSpPr>
            <p:cNvPr id="38920" name=""/>
            <p:cNvCxnSpPr/>
            <p:nvPr/>
          </p:nvCxnSpPr>
          <p:spPr>
            <a:xfrm>
              <a:off x="1488" y="1296"/>
              <a:ext cx="336" cy="0"/>
            </a:xfrm>
            <a:prstGeom prst="line">
              <a:avLst/>
            </a:prstGeom>
            <a:noFill/>
            <a:ln w="12700" cap="sq">
              <a:solidFill>
                <a:schemeClr val="tx1"/>
              </a:solidFill>
              <a:miter lim="800000"/>
              <a:tailEnd type="triangle" len="lg"/>
            </a:ln>
            <a:effectLst/>
          </p:spPr>
        </p:cxnSp>
        <p:cxnSp>
          <p:nvCxnSpPr>
            <p:cNvPr id="38921" name=""/>
            <p:cNvCxnSpPr/>
            <p:nvPr/>
          </p:nvCxnSpPr>
          <p:spPr>
            <a:xfrm>
              <a:off x="2736" y="1296"/>
              <a:ext cx="336" cy="0"/>
            </a:xfrm>
            <a:prstGeom prst="line">
              <a:avLst/>
            </a:prstGeom>
            <a:noFill/>
            <a:ln w="12700" cap="sq">
              <a:solidFill>
                <a:schemeClr val="tx1"/>
              </a:solidFill>
              <a:miter lim="800000"/>
              <a:tailEnd type="triangle" len="lg"/>
            </a:ln>
            <a:effectLst/>
          </p:spPr>
        </p:cxnSp>
        <p:cxnSp>
          <p:nvCxnSpPr>
            <p:cNvPr id="38922" name=""/>
            <p:cNvCxnSpPr/>
            <p:nvPr/>
          </p:nvCxnSpPr>
          <p:spPr>
            <a:xfrm>
              <a:off x="4032" y="1296"/>
              <a:ext cx="336" cy="0"/>
            </a:xfrm>
            <a:prstGeom prst="line">
              <a:avLst/>
            </a:prstGeom>
            <a:noFill/>
            <a:ln w="12700" cap="sq">
              <a:solidFill>
                <a:schemeClr val="tx1"/>
              </a:solidFill>
              <a:miter lim="800000"/>
              <a:tailEnd type="triangle" len="lg"/>
            </a:ln>
            <a:effectLst/>
          </p:spPr>
        </p:cxnSp>
      </p:grpSp>
      <p:sp>
        <p:nvSpPr>
          <p:cNvPr id="38928" name=""/>
          <p:cNvSpPr/>
          <p:nvPr/>
        </p:nvSpPr>
        <p:spPr>
          <a:xfrm>
            <a:off x="0" y="3860800"/>
            <a:ext cx="4211638" cy="304958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结合态:</a:t>
            </a:r>
            <a:r>
              <a:rPr lang="zh-CN" altLang="en-US" b="1"/>
              <a:t>   </a:t>
            </a:r>
            <a:r>
              <a:rPr lang="en-US" altLang="zh-CN" b="1"/>
              <a:t>GA－G</a:t>
            </a:r>
            <a:r>
              <a:rPr lang="zh-CN" altLang="en-US" b="1"/>
              <a:t>苷、</a:t>
            </a:r>
            <a:r>
              <a:rPr lang="en-US" altLang="zh-CN" b="1"/>
              <a:t>GA－G</a:t>
            </a:r>
            <a:r>
              <a:rPr lang="zh-CN" altLang="en-US" b="1"/>
              <a:t>脂；——贮藏形式</a:t>
            </a:r>
            <a:endParaRPr lang="zh-CN" altLang="en-US" b="1"/>
          </a:p>
          <a:p>
            <a:pPr lvl="0">
              <a:lnSpc>
                <a:spcPct val="110000"/>
              </a:lnSpc>
            </a:pPr>
            <a:endParaRPr lang="zh-CN" altLang="en-US" b="1"/>
          </a:p>
          <a:p>
            <a:pPr lvl="0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束缚态:</a:t>
            </a:r>
            <a:r>
              <a:rPr lang="zh-CN" altLang="en-US" b="1"/>
              <a:t>   与蛋白质复合。生物活性很弱或失去，是贮藏和运输形式。</a:t>
            </a:r>
            <a:endParaRPr lang="zh-CN" altLang="en-US"/>
          </a:p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3892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3893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E4F958E8-A0B9-4A26-9DB6-B716BA59FC4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8931" name="TextBox 389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9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5" grpId="1"/>
      <p:bldP spid="38928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"/>
          <p:cNvSpPr/>
          <p:nvPr/>
        </p:nvSpPr>
        <p:spPr>
          <a:xfrm>
            <a:off x="381000" y="228600"/>
            <a:ext cx="7924800" cy="5191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lang="zh-CN" altLang="en-US" sz="2800">
                <a:solidFill>
                  <a:schemeClr val="accent1"/>
                </a:solidFill>
              </a:rPr>
              <a:t> </a:t>
            </a:r>
            <a:r>
              <a:rPr lang="zh-CN" altLang="en-US" sz="2800" b="1">
                <a:solidFill>
                  <a:schemeClr val="accent1"/>
                </a:solidFill>
              </a:rPr>
              <a:t>5．生理作用</a:t>
            </a:r>
            <a:endParaRPr lang="zh-CN" altLang="en-US"/>
          </a:p>
        </p:txBody>
      </p:sp>
      <p:sp>
        <p:nvSpPr>
          <p:cNvPr id="40963" name=""/>
          <p:cNvSpPr/>
          <p:nvPr/>
        </p:nvSpPr>
        <p:spPr>
          <a:xfrm>
            <a:off x="609600" y="762000"/>
            <a:ext cx="8534400" cy="593566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800">
                <a:solidFill>
                  <a:srgbClr val="FF0066"/>
                </a:solidFill>
              </a:rPr>
              <a:t>( 1 ) 促进细胞和茎（节间</a:t>
            </a:r>
            <a:r>
              <a:rPr lang="en-US" altLang="zh-CN" sz="2800">
                <a:solidFill>
                  <a:srgbClr val="FF0066"/>
                </a:solidFill>
              </a:rPr>
              <a:t>）</a:t>
            </a:r>
            <a:r>
              <a:rPr lang="zh-CN" altLang="en-US" sz="2800">
                <a:solidFill>
                  <a:srgbClr val="FF0066"/>
                </a:solidFill>
              </a:rPr>
              <a:t>的伸长</a:t>
            </a:r>
            <a:endParaRPr lang="zh-CN" altLang="en-US">
              <a:solidFill>
                <a:srgbClr val="FF0066"/>
              </a:solidFill>
            </a:endParaRPr>
          </a:p>
          <a:p>
            <a:pPr lvl="0">
              <a:lnSpc>
                <a:spcPct val="120000"/>
              </a:lnSpc>
            </a:pPr>
            <a:r>
              <a:rPr lang="zh-CN" altLang="en-US"/>
              <a:t>      水稻疯苗病：外源</a:t>
            </a:r>
            <a:r>
              <a:rPr lang="en-US" altLang="zh-CN"/>
              <a:t>GA</a:t>
            </a:r>
            <a:r>
              <a:rPr lang="zh-CN" altLang="en-US"/>
              <a:t>作用特例；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zh-CN" altLang="en-US" sz="1800"/>
              <a:t>       植物生长发育对</a:t>
            </a:r>
            <a:r>
              <a:rPr lang="en-US" altLang="zh-CN" sz="1800"/>
              <a:t>GA</a:t>
            </a:r>
            <a:r>
              <a:rPr lang="zh-CN" altLang="en-US" sz="1800"/>
              <a:t>十分敏感</a:t>
            </a:r>
            <a:r>
              <a:rPr lang="zh-CN" altLang="en-US"/>
              <a:t>， </a:t>
            </a:r>
            <a:r>
              <a:rPr lang="zh-CN" altLang="en-US" sz="1800"/>
              <a:t>10</a:t>
            </a:r>
            <a:r>
              <a:rPr lang="zh-CN" altLang="en-US" sz="1800" baseline="30000"/>
              <a:t>-10</a:t>
            </a:r>
            <a:r>
              <a:rPr lang="en-US" altLang="zh-CN" sz="1800"/>
              <a:t>g</a:t>
            </a:r>
            <a:r>
              <a:rPr lang="zh-CN" altLang="en-US" sz="1800"/>
              <a:t>能使水稻、莴苣伸长产生变化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zh-CN" altLang="en-US" b="1">
                <a:solidFill>
                  <a:srgbClr val="CCECFF"/>
                </a:solidFill>
                <a:latin typeface="宋体" pitchFamily="2" charset="-122"/>
              </a:rPr>
              <a:t>★</a:t>
            </a:r>
            <a:r>
              <a:rPr lang="zh-CN" altLang="en-US">
                <a:solidFill>
                  <a:srgbClr val="00CC66"/>
                </a:solidFill>
                <a:latin typeface="宋体" pitchFamily="2" charset="-122"/>
              </a:rPr>
              <a:t> </a:t>
            </a:r>
            <a:r>
              <a:rPr lang="zh-CN" altLang="en-US">
                <a:latin typeface="宋体" pitchFamily="2" charset="-122"/>
              </a:rPr>
              <a:t>促进</a:t>
            </a:r>
            <a:r>
              <a:rPr lang="zh-CN" altLang="en-US"/>
              <a:t>矮生型植株茎伸长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zh-CN" altLang="en-US" sz="2000"/>
              <a:t>   （引起节间细胞伸长；对有的植物（豌豆）可同时引起细胞分裂）。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zh-CN" altLang="en-US" sz="2000" i="1"/>
              <a:t>        </a:t>
            </a:r>
            <a:r>
              <a:rPr lang="zh-CN" altLang="en-US" sz="2000" b="1" i="1"/>
              <a:t>矮生突变型：</a:t>
            </a:r>
            <a:r>
              <a:rPr lang="zh-CN" altLang="en-US" sz="2000" i="1"/>
              <a:t>矮生和高生豌豆、矮生和高生玉米（遗传基因突变）</a:t>
            </a:r>
            <a:endParaRPr lang="zh-CN" altLang="en-US" sz="2000" i="1"/>
          </a:p>
          <a:p>
            <a:pPr lvl="0">
              <a:lnSpc>
                <a:spcPct val="120000"/>
              </a:lnSpc>
            </a:pPr>
            <a:r>
              <a:rPr lang="zh-CN" altLang="en-US" sz="2000" i="1"/>
              <a:t>       </a:t>
            </a:r>
            <a:r>
              <a:rPr lang="zh-CN" altLang="en-US" sz="2000" b="1" i="1"/>
              <a:t>生理矮生型：</a:t>
            </a:r>
            <a:r>
              <a:rPr lang="zh-CN" altLang="en-US" sz="2000" i="1"/>
              <a:t>如二年生冬性植物萝卜、白菜、甘蓝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zh-CN" altLang="en-US" b="1">
                <a:solidFill>
                  <a:srgbClr val="CCECFF"/>
                </a:solidFill>
                <a:latin typeface="宋体" pitchFamily="2" charset="-122"/>
              </a:rPr>
              <a:t>★</a:t>
            </a:r>
            <a:r>
              <a:rPr lang="zh-CN" altLang="en-US">
                <a:solidFill>
                  <a:srgbClr val="00CC66"/>
                </a:solidFill>
                <a:latin typeface="宋体" pitchFamily="2" charset="-122"/>
              </a:rPr>
              <a:t> </a:t>
            </a:r>
            <a:r>
              <a:rPr lang="zh-CN" altLang="en-US"/>
              <a:t>与生长素不同之处：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en-US" altLang="zh-CN" sz="2000"/>
              <a:t>           GA                      </a:t>
            </a:r>
            <a:r>
              <a:rPr lang="zh-CN" altLang="en-US" sz="2000" b="1">
                <a:solidFill>
                  <a:srgbClr val="FF0066"/>
                </a:solidFill>
              </a:rPr>
              <a:t>整株</a:t>
            </a:r>
            <a:r>
              <a:rPr lang="zh-CN" altLang="en-US" sz="2000"/>
              <a:t>植物的茎伸长，而生长素则不能。</a:t>
            </a:r>
            <a:endParaRPr lang="zh-CN" altLang="en-US" sz="2000"/>
          </a:p>
          <a:p>
            <a:pPr lvl="0">
              <a:lnSpc>
                <a:spcPct val="120000"/>
              </a:lnSpc>
            </a:pPr>
            <a:r>
              <a:rPr lang="zh-CN" altLang="en-US" sz="2000"/>
              <a:t>           </a:t>
            </a:r>
            <a:r>
              <a:rPr lang="en-US" altLang="zh-CN"/>
              <a:t>IAA</a:t>
            </a:r>
            <a:r>
              <a:rPr lang="zh-CN" altLang="en-US" sz="2000"/>
              <a:t>                   </a:t>
            </a:r>
            <a:r>
              <a:rPr lang="zh-CN" altLang="en-US" sz="2000" b="1">
                <a:solidFill>
                  <a:srgbClr val="FF0066"/>
                </a:solidFill>
              </a:rPr>
              <a:t>切段</a:t>
            </a:r>
            <a:r>
              <a:rPr lang="zh-CN" altLang="en-US" sz="2000"/>
              <a:t>伸长，而</a:t>
            </a:r>
            <a:r>
              <a:rPr lang="en-US" altLang="zh-CN" sz="2000"/>
              <a:t>GA</a:t>
            </a:r>
            <a:r>
              <a:rPr lang="zh-CN" altLang="en-US" sz="2000"/>
              <a:t>中则不能。</a:t>
            </a:r>
            <a:endParaRPr lang="zh-CN" altLang="en-US"/>
          </a:p>
          <a:p>
            <a:pPr lvl="0">
              <a:lnSpc>
                <a:spcPct val="120000"/>
              </a:lnSpc>
            </a:pPr>
            <a:r>
              <a:rPr lang="zh-CN" altLang="en-US"/>
              <a:t>     </a:t>
            </a:r>
            <a:r>
              <a:rPr lang="zh-CN" altLang="en-US" sz="2000"/>
              <a:t>相互具有增效作用: </a:t>
            </a:r>
            <a:endParaRPr lang="zh-CN" altLang="en-US" sz="2000"/>
          </a:p>
          <a:p>
            <a:pPr lvl="0">
              <a:lnSpc>
                <a:spcPct val="120000"/>
              </a:lnSpc>
            </a:pPr>
            <a:r>
              <a:rPr lang="zh-CN" altLang="en-US" sz="2000"/>
              <a:t>            茎切段</a:t>
            </a:r>
            <a:r>
              <a:rPr lang="zh-CN" altLang="en-US" sz="2000">
                <a:sym typeface="Symbol" pitchFamily="18" charset="2"/>
              </a:rPr>
              <a:t></a:t>
            </a:r>
            <a:r>
              <a:rPr lang="en-US" altLang="zh-CN" sz="2000"/>
              <a:t>GA</a:t>
            </a:r>
            <a:r>
              <a:rPr lang="en-US" altLang="zh-CN" sz="2000" baseline="-25000"/>
              <a:t>3</a:t>
            </a:r>
            <a:r>
              <a:rPr lang="en-US" altLang="zh-CN" sz="2000"/>
              <a:t> +IAA </a:t>
            </a:r>
            <a:r>
              <a:rPr lang="en-US" altLang="zh-CN" sz="2000">
                <a:sym typeface="Symbol" pitchFamily="18" charset="2"/>
              </a:rPr>
              <a:t></a:t>
            </a:r>
            <a:r>
              <a:rPr lang="zh-CN" altLang="en-US" sz="2000"/>
              <a:t>长度</a:t>
            </a:r>
            <a:r>
              <a:rPr lang="zh-CN" altLang="en-US" sz="2000">
                <a:sym typeface="Symbol" pitchFamily="18" charset="2"/>
              </a:rPr>
              <a:t></a:t>
            </a:r>
            <a:r>
              <a:rPr lang="zh-CN" altLang="en-US" sz="2000"/>
              <a:t>分别单独处理的。</a:t>
            </a:r>
            <a:endParaRPr lang="zh-CN" altLang="en-US" sz="2000"/>
          </a:p>
          <a:p>
            <a:pPr lvl="0">
              <a:lnSpc>
                <a:spcPct val="120000"/>
              </a:lnSpc>
            </a:pPr>
            <a:r>
              <a:rPr lang="zh-CN" altLang="en-US"/>
              <a:t>                     </a:t>
            </a:r>
            <a:r>
              <a:rPr lang="zh-CN" altLang="en-US" b="1">
                <a:solidFill>
                  <a:srgbClr val="CCCCFF"/>
                </a:solidFill>
              </a:rPr>
              <a:t>赤霉素生物测定法：水稻幼苗点滴法</a:t>
            </a:r>
            <a:endParaRPr lang="zh-CN" altLang="en-US" b="1">
              <a:solidFill>
                <a:srgbClr val="CCCCFF"/>
              </a:solidFill>
            </a:endParaRPr>
          </a:p>
          <a:p>
            <a:pPr lvl="0">
              <a:lnSpc>
                <a:spcPct val="120000"/>
              </a:lnSpc>
            </a:pPr>
            <a:r>
              <a:rPr lang="zh-CN" altLang="en-US" b="1">
                <a:solidFill>
                  <a:srgbClr val="CCCCFF"/>
                </a:solidFill>
              </a:rPr>
              <a:t>                               原理：赤霉素促进矮生水稻节间伸长</a:t>
            </a:r>
            <a:endParaRPr lang="zh-CN" altLang="en-US" b="1">
              <a:solidFill>
                <a:srgbClr val="CCCCFF"/>
              </a:solidFill>
            </a:endParaRPr>
          </a:p>
        </p:txBody>
      </p:sp>
      <p:cxnSp>
        <p:nvCxnSpPr>
          <p:cNvPr id="40966" name=""/>
          <p:cNvCxnSpPr/>
          <p:nvPr/>
        </p:nvCxnSpPr>
        <p:spPr>
          <a:xfrm>
            <a:off x="1835150" y="4365625"/>
            <a:ext cx="1223962" cy="0"/>
          </a:xfrm>
          <a:prstGeom prst="line">
            <a:avLst/>
          </a:prstGeom>
          <a:noFill/>
          <a:ln w="57150" cap="sq">
            <a:solidFill>
              <a:schemeClr val="tx1"/>
            </a:solidFill>
            <a:miter lim="800000"/>
            <a:tailEnd type="triangle" w="sm" len="sm"/>
          </a:ln>
          <a:effectLst/>
        </p:spPr>
      </p:cxnSp>
      <p:cxnSp>
        <p:nvCxnSpPr>
          <p:cNvPr id="40971" name=""/>
          <p:cNvCxnSpPr/>
          <p:nvPr/>
        </p:nvCxnSpPr>
        <p:spPr>
          <a:xfrm>
            <a:off x="1979612" y="4797425"/>
            <a:ext cx="1079500" cy="0"/>
          </a:xfrm>
          <a:prstGeom prst="line">
            <a:avLst/>
          </a:prstGeom>
          <a:noFill/>
          <a:ln w="57150" cap="sq">
            <a:solidFill>
              <a:schemeClr val="tx1"/>
            </a:solidFill>
            <a:miter lim="800000"/>
            <a:tailEnd type="triangle" w="sm" len="sm"/>
          </a:ln>
          <a:effectLst/>
        </p:spPr>
      </p:cxnSp>
      <p:sp>
        <p:nvSpPr>
          <p:cNvPr id="4097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097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C0AB4802-9E85-4E03-A987-247C7FEDD2C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0974" name="TextBox 409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09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96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  <p:bldP spid="40963" grpId="1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"/>
          <p:cNvSpPr/>
          <p:nvPr/>
        </p:nvSpPr>
        <p:spPr>
          <a:xfrm>
            <a:off x="533400" y="533400"/>
            <a:ext cx="8305800" cy="564197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90000"/>
              </a:lnSpc>
            </a:pPr>
            <a:r>
              <a:rPr lang="zh-CN" altLang="en-US"/>
              <a:t>（2）促进细胞的分裂</a:t>
            </a:r>
            <a:endParaRPr lang="zh-CN" altLang="en-US"/>
          </a:p>
          <a:p>
            <a:pPr lvl="0" algn="just">
              <a:lnSpc>
                <a:spcPct val="190000"/>
              </a:lnSpc>
            </a:pPr>
            <a:r>
              <a:rPr lang="zh-CN" altLang="en-US"/>
              <a:t>            与</a:t>
            </a:r>
            <a:r>
              <a:rPr lang="en-US" altLang="zh-CN"/>
              <a:t>IAA</a:t>
            </a:r>
            <a:r>
              <a:rPr lang="zh-CN" altLang="en-US"/>
              <a:t>协同，促进早春落叶植物形成层细胞恢复分裂</a:t>
            </a:r>
            <a:endParaRPr lang="zh-CN" altLang="en-US"/>
          </a:p>
          <a:p>
            <a:pPr lvl="0" algn="just">
              <a:lnSpc>
                <a:spcPct val="190000"/>
              </a:lnSpc>
            </a:pPr>
            <a:r>
              <a:rPr lang="zh-CN" altLang="en-US"/>
              <a:t>（3）促进单性结实</a:t>
            </a:r>
            <a:endParaRPr lang="zh-CN" altLang="en-US"/>
          </a:p>
          <a:p>
            <a:pPr lvl="0" algn="just">
              <a:lnSpc>
                <a:spcPct val="190000"/>
              </a:lnSpc>
            </a:pPr>
            <a:r>
              <a:rPr lang="zh-CN" altLang="en-US"/>
              <a:t>        但同</a:t>
            </a:r>
            <a:r>
              <a:rPr lang="en-US" altLang="zh-CN"/>
              <a:t>IAA</a:t>
            </a:r>
            <a:r>
              <a:rPr lang="zh-CN" altLang="en-US"/>
              <a:t>的效力不同：</a:t>
            </a:r>
            <a:r>
              <a:rPr lang="en-US" altLang="zh-CN"/>
              <a:t>GA</a:t>
            </a:r>
            <a:r>
              <a:rPr lang="zh-CN" altLang="en-US"/>
              <a:t>促进苹果单性结实，</a:t>
            </a:r>
            <a:r>
              <a:rPr lang="en-US" altLang="zh-CN"/>
              <a:t>IAA</a:t>
            </a:r>
            <a:r>
              <a:rPr lang="zh-CN" altLang="en-US"/>
              <a:t>不能</a:t>
            </a:r>
            <a:endParaRPr lang="zh-CN" altLang="en-US"/>
          </a:p>
          <a:p>
            <a:pPr lvl="0" algn="just">
              <a:lnSpc>
                <a:spcPct val="190000"/>
              </a:lnSpc>
            </a:pPr>
            <a:r>
              <a:rPr lang="zh-CN" altLang="en-US"/>
              <a:t>（3）增强顶端优势</a:t>
            </a:r>
            <a:endParaRPr lang="zh-CN" altLang="en-US"/>
          </a:p>
          <a:p>
            <a:pPr lvl="0" algn="just">
              <a:lnSpc>
                <a:spcPct val="190000"/>
              </a:lnSpc>
            </a:pPr>
            <a:r>
              <a:rPr lang="zh-CN" altLang="en-US"/>
              <a:t>          因为</a:t>
            </a:r>
            <a:r>
              <a:rPr lang="en-US" altLang="zh-CN"/>
              <a:t>GA</a:t>
            </a:r>
            <a:r>
              <a:rPr lang="en-US" altLang="zh-CN">
                <a:sym typeface="Symbol" pitchFamily="18" charset="2"/>
              </a:rPr>
              <a:t></a:t>
            </a:r>
            <a:r>
              <a:rPr lang="en-US" altLang="zh-CN"/>
              <a:t>IAA</a:t>
            </a:r>
            <a:r>
              <a:rPr lang="en-US" altLang="zh-CN">
                <a:sym typeface="Symbol" pitchFamily="18" charset="2"/>
              </a:rPr>
              <a:t></a:t>
            </a:r>
            <a:r>
              <a:rPr lang="zh-CN" altLang="en-US"/>
              <a:t>加强了对侧芽的抑制。</a:t>
            </a:r>
            <a:endParaRPr lang="zh-CN" altLang="en-US"/>
          </a:p>
          <a:p>
            <a:pPr lvl="0" algn="just">
              <a:lnSpc>
                <a:spcPct val="190000"/>
              </a:lnSpc>
            </a:pPr>
            <a:r>
              <a:rPr lang="zh-CN" altLang="en-US" b="1">
                <a:solidFill>
                  <a:schemeClr val="accent1"/>
                </a:solidFill>
              </a:rPr>
              <a:t>（4）解除种子和芽的休眠，促进萌发。</a:t>
            </a:r>
            <a:endParaRPr lang="zh-CN" altLang="en-US" b="1">
              <a:solidFill>
                <a:schemeClr val="accent1"/>
              </a:solidFill>
            </a:endParaRPr>
          </a:p>
          <a:p>
            <a:pPr lvl="0" algn="just">
              <a:lnSpc>
                <a:spcPct val="190000"/>
              </a:lnSpc>
            </a:pPr>
            <a:r>
              <a:rPr lang="zh-CN" altLang="en-US"/>
              <a:t>            光敏种子、需低温种子</a:t>
            </a:r>
            <a:endParaRPr lang="zh-CN" altLang="en-US"/>
          </a:p>
        </p:txBody>
      </p:sp>
      <p:sp>
        <p:nvSpPr>
          <p:cNvPr id="4198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198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CCA62F5E-2905-4197-9B92-D596E822D6A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1989" name="TextBox 419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9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9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"/>
          <p:cNvSpPr/>
          <p:nvPr/>
        </p:nvSpPr>
        <p:spPr>
          <a:xfrm>
            <a:off x="1219200" y="381000"/>
            <a:ext cx="5181600" cy="10668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lang="zh-CN" altLang="en-US" sz="2800" b="1">
                <a:solidFill>
                  <a:schemeClr val="accent1"/>
                </a:solidFill>
              </a:rPr>
              <a:t>6．作用机理</a:t>
            </a:r>
            <a:endParaRPr lang="zh-CN" altLang="en-US" b="1"/>
          </a:p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43011" name=""/>
          <p:cNvSpPr/>
          <p:nvPr/>
        </p:nvSpPr>
        <p:spPr>
          <a:xfrm>
            <a:off x="838200" y="3429000"/>
            <a:ext cx="7086600" cy="28305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lang="zh-CN" altLang="en-US" b="1">
                <a:solidFill>
                  <a:srgbClr val="FFFFCC"/>
                </a:solidFill>
              </a:rPr>
              <a:t>诱导淀粉酶活性</a:t>
            </a:r>
            <a:endParaRPr lang="zh-CN" altLang="en-US" b="1">
              <a:solidFill>
                <a:srgbClr val="FFFFCC"/>
              </a:solidFill>
            </a:endParaRPr>
          </a:p>
          <a:p>
            <a:pPr lvl="0" algn="just"/>
            <a:r>
              <a:rPr lang="zh-CN" altLang="zh-CN"/>
              <a:t>      </a:t>
            </a:r>
            <a:r>
              <a:rPr lang="en-US" altLang="zh-CN"/>
              <a:t>I  </a:t>
            </a:r>
            <a:r>
              <a:rPr lang="zh-CN" altLang="en-US"/>
              <a:t>基因水平：</a:t>
            </a:r>
            <a:r>
              <a:rPr lang="en-US" altLang="zh-CN"/>
              <a:t>GA</a:t>
            </a:r>
            <a:r>
              <a:rPr lang="zh-CN" altLang="en-US"/>
              <a:t>可能诱导</a:t>
            </a:r>
            <a:r>
              <a:rPr lang="en-US" altLang="zh-CN"/>
              <a:t>DNA</a:t>
            </a:r>
            <a:r>
              <a:rPr lang="zh-CN" altLang="en-US"/>
              <a:t>的转录，促进</a:t>
            </a:r>
            <a:r>
              <a:rPr lang="en-US" altLang="zh-CN"/>
              <a:t>DNA</a:t>
            </a:r>
            <a:r>
              <a:rPr lang="en-US" altLang="zh-CN">
                <a:sym typeface="Symbol" pitchFamily="18" charset="2"/>
              </a:rPr>
              <a:t>m</a:t>
            </a:r>
            <a:r>
              <a:rPr lang="en-US" altLang="zh-CN"/>
              <a:t>RNA</a:t>
            </a:r>
            <a:r>
              <a:rPr lang="en-US" altLang="zh-CN">
                <a:sym typeface="Symbol" pitchFamily="18" charset="2"/>
              </a:rPr>
              <a:t></a:t>
            </a:r>
            <a:r>
              <a:rPr lang="zh-CN" altLang="en-US"/>
              <a:t>蛋白质合成（酶类）。</a:t>
            </a:r>
            <a:endParaRPr lang="zh-CN" altLang="en-US"/>
          </a:p>
          <a:p>
            <a:pPr lvl="0" algn="just"/>
            <a:r>
              <a:rPr lang="zh-CN" altLang="en-US"/>
              <a:t>    </a:t>
            </a:r>
            <a:endParaRPr lang="zh-CN" altLang="en-US"/>
          </a:p>
          <a:p>
            <a:pPr lvl="0" algn="just"/>
            <a:r>
              <a:rPr lang="zh-CN" altLang="zh-CN"/>
              <a:t>      </a:t>
            </a:r>
            <a:r>
              <a:rPr lang="en-US" altLang="zh-CN"/>
              <a:t>II </a:t>
            </a:r>
            <a:r>
              <a:rPr lang="zh-CN" altLang="en-US"/>
              <a:t>膜水平：</a:t>
            </a:r>
            <a:r>
              <a:rPr lang="en-US" altLang="zh-CN"/>
              <a:t>GA</a:t>
            </a:r>
            <a:r>
              <a:rPr lang="zh-CN" altLang="en-US"/>
              <a:t>增加溶酶体膜的透性，使水解酶得以扩散</a:t>
            </a:r>
            <a:r>
              <a:rPr lang="zh-CN" altLang="en-US">
                <a:sym typeface="Symbol" pitchFamily="18" charset="2"/>
              </a:rPr>
              <a:t></a:t>
            </a:r>
            <a:r>
              <a:rPr lang="zh-CN" altLang="en-US"/>
              <a:t>酶的活化。</a:t>
            </a:r>
            <a:endParaRPr lang="zh-CN" altLang="en-US"/>
          </a:p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43013" name=""/>
          <p:cNvSpPr/>
          <p:nvPr/>
        </p:nvSpPr>
        <p:spPr>
          <a:xfrm>
            <a:off x="990600" y="1219200"/>
            <a:ext cx="7620000" cy="19542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90000"/>
              </a:lnSpc>
              <a:spcBef>
                <a:spcPct val="50000"/>
              </a:spcBef>
            </a:pPr>
            <a:r>
              <a:rPr lang="zh-CN" altLang="en-US" b="1">
                <a:solidFill>
                  <a:srgbClr val="FFFFCC"/>
                </a:solidFill>
              </a:rPr>
              <a:t>促进茎伸长</a:t>
            </a:r>
            <a:endParaRPr lang="zh-CN" altLang="en-US"/>
          </a:p>
          <a:p>
            <a:pPr lvl="0" eaLnBrk="1" hangingPunct="1">
              <a:lnSpc>
                <a:spcPct val="90000"/>
              </a:lnSpc>
              <a:spcBef>
                <a:spcPct val="50000"/>
              </a:spcBef>
            </a:pPr>
            <a:r>
              <a:rPr lang="zh-CN" altLang="en-US"/>
              <a:t>          （1）促进细胞分裂，促进</a:t>
            </a:r>
            <a:r>
              <a:rPr lang="en-US" altLang="zh-CN"/>
              <a:t>G1-S，</a:t>
            </a:r>
            <a:r>
              <a:rPr lang="zh-CN" altLang="en-US"/>
              <a:t>缩短</a:t>
            </a:r>
            <a:r>
              <a:rPr lang="en-US" altLang="zh-CN"/>
              <a:t>S</a:t>
            </a:r>
            <a:r>
              <a:rPr lang="zh-CN" altLang="en-US"/>
              <a:t>期</a:t>
            </a:r>
            <a:endParaRPr lang="zh-CN" altLang="en-US"/>
          </a:p>
          <a:p>
            <a:pPr lvl="0" eaLnBrk="1" hangingPunct="1">
              <a:lnSpc>
                <a:spcPct val="90000"/>
              </a:lnSpc>
              <a:spcBef>
                <a:spcPct val="50000"/>
              </a:spcBef>
            </a:pPr>
            <a:r>
              <a:rPr lang="zh-CN" altLang="en-US"/>
              <a:t>          （2）促使细胞壁松弛</a:t>
            </a:r>
            <a:endParaRPr lang="zh-CN" altLang="en-US"/>
          </a:p>
          <a:p>
            <a:pPr lvl="0" eaLnBrk="1" hangingPunct="1">
              <a:lnSpc>
                <a:spcPct val="90000"/>
              </a:lnSpc>
              <a:spcBef>
                <a:spcPct val="50000"/>
              </a:spcBef>
            </a:pPr>
            <a:r>
              <a:rPr lang="zh-CN" altLang="en-US"/>
              <a:t>          （3）促进淀粉、蔗糖水解，减低水势，促进吸水</a:t>
            </a:r>
            <a:endParaRPr lang="zh-CN" altLang="en-US"/>
          </a:p>
        </p:txBody>
      </p:sp>
      <p:sp>
        <p:nvSpPr>
          <p:cNvPr id="4301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301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3AE24B18-BD0D-4DA8-AF93-62C065209CF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3016" name="TextBox 4301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  <p:bldP spid="43011" grpId="1" uiExpand="1" build="p"/>
      <p:bldP spid="43013" grpId="2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"/>
          <p:cNvSpPr/>
          <p:nvPr/>
        </p:nvSpPr>
        <p:spPr>
          <a:xfrm>
            <a:off x="2209800" y="304800"/>
            <a:ext cx="5181600" cy="5191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/>
              <a:t> </a:t>
            </a:r>
            <a:r>
              <a:rPr lang="zh-CN" altLang="en-US" sz="2800" b="1">
                <a:solidFill>
                  <a:schemeClr val="accent1"/>
                </a:solidFill>
              </a:rPr>
              <a:t>第三节  细胞分裂素</a:t>
            </a:r>
            <a:endParaRPr lang="zh-CN" altLang="en-US" sz="2800" b="1">
              <a:solidFill>
                <a:schemeClr val="accent1"/>
              </a:solidFill>
            </a:endParaRPr>
          </a:p>
        </p:txBody>
      </p:sp>
      <p:sp>
        <p:nvSpPr>
          <p:cNvPr id="45059" name=""/>
          <p:cNvSpPr/>
          <p:nvPr/>
        </p:nvSpPr>
        <p:spPr>
          <a:xfrm>
            <a:off x="457200" y="960438"/>
            <a:ext cx="8305800" cy="589756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 1．概况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     </a:t>
            </a:r>
            <a:r>
              <a:rPr lang="zh-CN" altLang="en-US">
                <a:solidFill>
                  <a:srgbClr val="00CC66"/>
                </a:solidFill>
              </a:rPr>
              <a:t>40年代</a:t>
            </a:r>
            <a:r>
              <a:rPr lang="zh-CN" altLang="en-US"/>
              <a:t>，</a:t>
            </a:r>
            <a:r>
              <a:rPr lang="en-US" altLang="zh-CN" b="1">
                <a:solidFill>
                  <a:srgbClr val="FFCCFF"/>
                </a:solidFill>
              </a:rPr>
              <a:t>Skoog</a:t>
            </a:r>
            <a:r>
              <a:rPr lang="zh-CN" altLang="en-US"/>
              <a:t>等，用烟草茎成熟的髓组织组培时发现细胞不能进行分裂，加入</a:t>
            </a:r>
            <a:r>
              <a:rPr lang="en-US" altLang="zh-CN"/>
              <a:t>IAA</a:t>
            </a:r>
            <a:r>
              <a:rPr lang="zh-CN" altLang="en-US"/>
              <a:t>之后，细胞只伸长、增大，不分裂。认为另有一种促进细胞分裂的物质。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    </a:t>
            </a:r>
            <a:r>
              <a:rPr lang="zh-CN" altLang="en-US">
                <a:solidFill>
                  <a:srgbClr val="00CC66"/>
                </a:solidFill>
              </a:rPr>
              <a:t>50年代</a:t>
            </a:r>
            <a:r>
              <a:rPr lang="zh-CN" altLang="en-US"/>
              <a:t>，发现椰子乳等植物组织液能促使髓细胞发生分裂。</a:t>
            </a:r>
            <a:r>
              <a:rPr lang="en-US" altLang="zh-CN">
                <a:solidFill>
                  <a:srgbClr val="FFCCFF"/>
                </a:solidFill>
              </a:rPr>
              <a:t>Miller</a:t>
            </a:r>
            <a:r>
              <a:rPr lang="zh-CN" altLang="en-US"/>
              <a:t>首次从动物体液中分离出一种能促使细胞分裂的物质－激动素，并且证实了其结构，是一种腺嘌呤衍生物。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    </a:t>
            </a:r>
            <a:r>
              <a:rPr lang="zh-CN" altLang="en-US">
                <a:solidFill>
                  <a:srgbClr val="00CC66"/>
                </a:solidFill>
              </a:rPr>
              <a:t>60年代</a:t>
            </a:r>
            <a:r>
              <a:rPr lang="zh-CN" altLang="en-US"/>
              <a:t>，先后从植物体中分离出许多类似的腺嘌呤的衍生物，都能引起植物细胞的分裂，称为细胞分裂素类。目前已发现20多种。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          有玉米素（ 1963年新西兰</a:t>
            </a:r>
            <a:r>
              <a:rPr lang="en-US" altLang="zh-CN"/>
              <a:t>Letham，</a:t>
            </a:r>
            <a:r>
              <a:rPr lang="zh-CN" altLang="en-US"/>
              <a:t>玉米）、玉米素核苷（椰子乳）、二氢玉米素（羽扇豆</a:t>
            </a:r>
            <a:r>
              <a:rPr lang="en-US" altLang="zh-CN"/>
              <a:t>）、</a:t>
            </a:r>
            <a:r>
              <a:rPr lang="zh-CN" altLang="en-US"/>
              <a:t>异戊烯基腺苷（菠菜、豌豆）、苄基腺嘌呤（人工合成的）</a:t>
            </a:r>
            <a:endParaRPr lang="zh-CN" altLang="en-US"/>
          </a:p>
          <a:p>
            <a:pPr lvl="0" eaLnBrk="1" hangingPunct="1">
              <a:lnSpc>
                <a:spcPct val="110000"/>
              </a:lnSpc>
              <a:spcBef>
                <a:spcPct val="50000"/>
              </a:spcBef>
            </a:pPr>
            <a:endParaRPr lang="zh-CN" altLang="en-US"/>
          </a:p>
        </p:txBody>
      </p:sp>
      <p:sp>
        <p:nvSpPr>
          <p:cNvPr id="4506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506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414C4F22-04F4-4C7F-85FC-3A8E49E90731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5062" name="TextBox 450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64" name=""/>
          <p:cNvSpPr/>
          <p:nvPr/>
        </p:nvSpPr>
        <p:spPr>
          <a:xfrm>
            <a:off x="5410200" y="762000"/>
            <a:ext cx="762000" cy="3365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1600">
                <a:solidFill>
                  <a:schemeClr val="bg1"/>
                </a:solidFill>
              </a:rPr>
              <a:t>20</a:t>
            </a:r>
            <a:r>
              <a:rPr lang="en-US" altLang="zh-CN" sz="1600">
                <a:solidFill>
                  <a:schemeClr val="bg1"/>
                </a:solidFill>
              </a:rPr>
              <a:t>H</a:t>
            </a:r>
            <a:endParaRPr lang="en-US" altLang="zh-CN"/>
          </a:p>
        </p:txBody>
      </p:sp>
      <p:grpSp>
        <p:nvGrpSpPr>
          <p:cNvPr id="70667" name=""/>
          <p:cNvGrpSpPr/>
          <p:nvPr/>
        </p:nvGrpSpPr>
        <p:grpSpPr>
          <a:xfrm>
            <a:off x="457200" y="304800"/>
            <a:ext cx="8305800" cy="6553200"/>
            <a:chOff x="240" y="192"/>
            <a:chExt cx="5232" cy="4128"/>
          </a:xfrm>
        </p:grpSpPr>
        <p:pic>
          <p:nvPicPr>
            <p:cNvPr id="70660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40" y="192"/>
              <a:ext cx="5232" cy="4128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</p:pic>
        <p:sp>
          <p:nvSpPr>
            <p:cNvPr id="70661" name=""/>
            <p:cNvSpPr/>
            <p:nvPr/>
          </p:nvSpPr>
          <p:spPr>
            <a:xfrm>
              <a:off x="2160" y="1680"/>
              <a:ext cx="1248" cy="250"/>
            </a:xfrm>
            <a:prstGeom prst="rect">
              <a:avLst/>
            </a:prstGeom>
            <a:solidFill>
              <a:srgbClr val="FFFFCC"/>
            </a:solidFill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folHlink"/>
                  </a:solidFill>
                </a:rPr>
                <a:t>玉米素</a:t>
              </a:r>
              <a:endParaRPr lang="zh-CN" altLang="en-US" sz="2000" b="1">
                <a:solidFill>
                  <a:schemeClr val="hlink"/>
                </a:solidFill>
              </a:endParaRPr>
            </a:p>
          </p:txBody>
        </p:sp>
        <p:sp>
          <p:nvSpPr>
            <p:cNvPr id="70662" name=""/>
            <p:cNvSpPr/>
            <p:nvPr/>
          </p:nvSpPr>
          <p:spPr>
            <a:xfrm>
              <a:off x="384" y="1728"/>
              <a:ext cx="1248" cy="250"/>
            </a:xfrm>
            <a:prstGeom prst="rect">
              <a:avLst/>
            </a:prstGeom>
            <a:solidFill>
              <a:srgbClr val="FFFFCC"/>
            </a:solidFill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folHlink"/>
                  </a:solidFill>
                </a:rPr>
                <a:t>二氢玉米素</a:t>
              </a:r>
              <a:endParaRPr lang="zh-CN" altLang="en-US" sz="2000" b="1">
                <a:solidFill>
                  <a:schemeClr val="folHlink"/>
                </a:solidFill>
              </a:endParaRPr>
            </a:p>
          </p:txBody>
        </p:sp>
        <p:sp>
          <p:nvSpPr>
            <p:cNvPr id="70663" name=""/>
            <p:cNvSpPr/>
            <p:nvPr/>
          </p:nvSpPr>
          <p:spPr>
            <a:xfrm>
              <a:off x="3648" y="1680"/>
              <a:ext cx="1584" cy="250"/>
            </a:xfrm>
            <a:prstGeom prst="rect">
              <a:avLst/>
            </a:prstGeom>
            <a:solidFill>
              <a:srgbClr val="FFFFCC"/>
            </a:solidFill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folHlink"/>
                  </a:solidFill>
                </a:rPr>
                <a:t>异戊烯基腺嘌呤</a:t>
              </a:r>
              <a:endParaRPr lang="zh-CN" altLang="en-US" sz="2000" b="1">
                <a:solidFill>
                  <a:schemeClr val="folHlink"/>
                </a:solidFill>
              </a:endParaRPr>
            </a:p>
          </p:txBody>
        </p:sp>
        <p:sp>
          <p:nvSpPr>
            <p:cNvPr id="70665" name=""/>
            <p:cNvSpPr/>
            <p:nvPr/>
          </p:nvSpPr>
          <p:spPr>
            <a:xfrm>
              <a:off x="1536" y="3360"/>
              <a:ext cx="1248" cy="250"/>
            </a:xfrm>
            <a:prstGeom prst="rect">
              <a:avLst/>
            </a:prstGeom>
            <a:solidFill>
              <a:srgbClr val="FFFFCC"/>
            </a:solidFill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folHlink"/>
                  </a:solidFill>
                </a:rPr>
                <a:t>玉米核苷</a:t>
              </a:r>
              <a:endParaRPr lang="zh-CN" altLang="zh-CN" sz="2000" b="1">
                <a:solidFill>
                  <a:schemeClr val="folHlink"/>
                </a:solidFill>
              </a:endParaRPr>
            </a:p>
          </p:txBody>
        </p:sp>
        <p:sp>
          <p:nvSpPr>
            <p:cNvPr id="70666" name=""/>
            <p:cNvSpPr/>
            <p:nvPr/>
          </p:nvSpPr>
          <p:spPr>
            <a:xfrm>
              <a:off x="4320" y="3408"/>
              <a:ext cx="960" cy="250"/>
            </a:xfrm>
            <a:prstGeom prst="rect">
              <a:avLst/>
            </a:prstGeom>
            <a:solidFill>
              <a:srgbClr val="FFFFCC"/>
            </a:solidFill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folHlink"/>
                  </a:solidFill>
                </a:rPr>
                <a:t>玉米核苷酸</a:t>
              </a:r>
              <a:endParaRPr lang="zh-CN" altLang="zh-CN" sz="2000" b="1">
                <a:solidFill>
                  <a:schemeClr val="folHlink"/>
                </a:solidFill>
              </a:endParaRPr>
            </a:p>
          </p:txBody>
        </p:sp>
      </p:grpSp>
      <p:sp>
        <p:nvSpPr>
          <p:cNvPr id="70669" name=""/>
          <p:cNvSpPr/>
          <p:nvPr/>
        </p:nvSpPr>
        <p:spPr>
          <a:xfrm>
            <a:off x="6019800" y="1219200"/>
            <a:ext cx="457200" cy="8223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/>
              <a:t>OH</a:t>
            </a:r>
            <a:endParaRPr lang="en-US" altLang="zh-CN"/>
          </a:p>
        </p:txBody>
      </p:sp>
      <p:sp>
        <p:nvSpPr>
          <p:cNvPr id="7067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7067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ACD9C6D2-1BC4-41F8-ACDD-CBED41D17DF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0672" name="TextBox 7067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"/>
          <p:cNvSpPr/>
          <p:nvPr/>
        </p:nvSpPr>
        <p:spPr>
          <a:xfrm>
            <a:off x="381000" y="381000"/>
            <a:ext cx="7391400" cy="176688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 </a:t>
            </a:r>
            <a:r>
              <a:rPr lang="zh-CN" altLang="en-US" sz="2800" b="1">
                <a:solidFill>
                  <a:schemeClr val="accent1"/>
                </a:solidFill>
              </a:rPr>
              <a:t>2．代谢</a:t>
            </a:r>
            <a:endParaRPr lang="zh-CN" altLang="en-US" b="1"/>
          </a:p>
          <a:p>
            <a:pPr lvl="0" algn="just">
              <a:lnSpc>
                <a:spcPct val="110000"/>
              </a:lnSpc>
            </a:pPr>
            <a:r>
              <a:rPr lang="zh-CN" altLang="en-US" b="1">
                <a:solidFill>
                  <a:schemeClr val="accent1"/>
                </a:solidFill>
              </a:rPr>
              <a:t>       合成</a:t>
            </a:r>
            <a:r>
              <a:rPr lang="zh-CN" altLang="en-US"/>
              <a:t>－通过腺嘌呤合成的途径合成腺嘌呤，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                   侧链来自类萜途径中所产生的甲瓦龙酸。</a:t>
            </a:r>
            <a:endParaRPr lang="zh-CN" altLang="en-US"/>
          </a:p>
          <a:p>
            <a:pPr lvl="0" algn="just">
              <a:lnSpc>
                <a:spcPct val="110000"/>
              </a:lnSpc>
            </a:pPr>
            <a:r>
              <a:rPr lang="zh-CN" altLang="en-US"/>
              <a:t>       </a:t>
            </a:r>
            <a:endParaRPr lang="zh-CN" altLang="en-US"/>
          </a:p>
        </p:txBody>
      </p:sp>
      <p:sp>
        <p:nvSpPr>
          <p:cNvPr id="46083" name=""/>
          <p:cNvSpPr/>
          <p:nvPr/>
        </p:nvSpPr>
        <p:spPr>
          <a:xfrm>
            <a:off x="533400" y="2971800"/>
            <a:ext cx="8229600" cy="37576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40000"/>
              </a:lnSpc>
            </a:pPr>
            <a:r>
              <a:rPr lang="zh-CN" altLang="en-US" sz="2800" b="1"/>
              <a:t> </a:t>
            </a:r>
            <a:r>
              <a:rPr lang="zh-CN" altLang="en-US" sz="2800" b="1">
                <a:solidFill>
                  <a:schemeClr val="accent1"/>
                </a:solidFill>
              </a:rPr>
              <a:t>3．合成部位和运输</a:t>
            </a:r>
            <a:endParaRPr lang="zh-CN" altLang="en-US" b="1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 </a:t>
            </a:r>
            <a:r>
              <a:rPr lang="zh-CN" altLang="en-US" b="1">
                <a:solidFill>
                  <a:srgbClr val="CCCCFF"/>
                </a:solidFill>
              </a:rPr>
              <a:t>主要合成部位</a:t>
            </a:r>
            <a:r>
              <a:rPr lang="zh-CN" altLang="en-US"/>
              <a:t>：根部的根尖（随木质部蒸腾流上升）、嫩梢。果实和种子里含量虽多，但并没有证明能合成。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 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 b="1">
                <a:solidFill>
                  <a:srgbClr val="CCCCFF"/>
                </a:solidFill>
              </a:rPr>
              <a:t>运输为非极性的</a:t>
            </a:r>
            <a:r>
              <a:rPr lang="zh-CN" altLang="en-US"/>
              <a:t>： 外施的</a:t>
            </a:r>
            <a:r>
              <a:rPr lang="en-US" altLang="zh-CN"/>
              <a:t>CTK</a:t>
            </a:r>
            <a:r>
              <a:rPr lang="zh-CN" altLang="en-US"/>
              <a:t>向周围运输不显著。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endParaRPr lang="zh-CN" altLang="en-US"/>
          </a:p>
          <a:p>
            <a:pPr lvl="0" algn="just">
              <a:lnSpc>
                <a:spcPct val="140000"/>
              </a:lnSpc>
            </a:pPr>
            <a:endParaRPr lang="zh-CN" altLang="en-US"/>
          </a:p>
        </p:txBody>
      </p:sp>
      <p:grpSp>
        <p:nvGrpSpPr>
          <p:cNvPr id="46087" name=""/>
          <p:cNvGrpSpPr/>
          <p:nvPr/>
        </p:nvGrpSpPr>
        <p:grpSpPr>
          <a:xfrm>
            <a:off x="1066800" y="1981200"/>
            <a:ext cx="7162800" cy="457200"/>
            <a:chOff x="528" y="1680"/>
            <a:chExt cx="4512" cy="288"/>
          </a:xfrm>
        </p:grpSpPr>
        <p:cxnSp>
          <p:nvCxnSpPr>
            <p:cNvPr id="46084" name=""/>
            <p:cNvCxnSpPr/>
            <p:nvPr/>
          </p:nvCxnSpPr>
          <p:spPr>
            <a:xfrm>
              <a:off x="1488" y="1824"/>
              <a:ext cx="576" cy="0"/>
            </a:xfrm>
            <a:prstGeom prst="line">
              <a:avLst/>
            </a:prstGeom>
            <a:noFill/>
            <a:ln w="12700" cap="sq">
              <a:solidFill>
                <a:schemeClr val="tx1"/>
              </a:solidFill>
              <a:miter lim="800000"/>
              <a:tailEnd type="triangle" len="lg"/>
            </a:ln>
            <a:effectLst/>
          </p:spPr>
        </p:cxnSp>
        <p:cxnSp>
          <p:nvCxnSpPr>
            <p:cNvPr id="46085" name=""/>
            <p:cNvCxnSpPr/>
            <p:nvPr/>
          </p:nvCxnSpPr>
          <p:spPr>
            <a:xfrm>
              <a:off x="3024" y="1824"/>
              <a:ext cx="336" cy="0"/>
            </a:xfrm>
            <a:prstGeom prst="line">
              <a:avLst/>
            </a:prstGeom>
            <a:noFill/>
            <a:ln w="12700" cap="sq">
              <a:solidFill>
                <a:schemeClr val="tx1"/>
              </a:solidFill>
              <a:miter lim="800000"/>
              <a:tailEnd type="triangle" len="lg"/>
            </a:ln>
            <a:effectLst/>
          </p:spPr>
        </p:cxnSp>
        <p:sp>
          <p:nvSpPr>
            <p:cNvPr id="46086" name=""/>
            <p:cNvSpPr/>
            <p:nvPr/>
          </p:nvSpPr>
          <p:spPr>
            <a:xfrm>
              <a:off x="528" y="1680"/>
              <a:ext cx="4512" cy="288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1"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eaLnBrk="1" hangingPunct="1">
                <a:spcBef>
                  <a:spcPct val="50000"/>
                </a:spcBef>
              </a:pPr>
              <a:r>
                <a:rPr lang="zh-CN" altLang="en-US"/>
                <a:t>乙酰辅酶 </a:t>
              </a:r>
              <a:r>
                <a:rPr lang="en-US" altLang="zh-CN"/>
                <a:t>A               </a:t>
              </a:r>
              <a:r>
                <a:rPr lang="zh-CN" altLang="en-US"/>
                <a:t>甲瓦龙酸            异戊烯基</a:t>
              </a:r>
              <a:endParaRPr lang="zh-CN" altLang="en-US"/>
            </a:p>
          </p:txBody>
        </p:sp>
      </p:grpSp>
      <p:sp>
        <p:nvSpPr>
          <p:cNvPr id="4609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608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72D1C690-3FFD-4A6D-B15F-1DBFD9834B0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6089" name="TextBox 460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3" grpId="1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"/>
          <p:cNvSpPr/>
          <p:nvPr/>
        </p:nvSpPr>
        <p:spPr>
          <a:xfrm>
            <a:off x="304800" y="304800"/>
            <a:ext cx="8839200" cy="22828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b="1">
                <a:solidFill>
                  <a:schemeClr val="tx2"/>
                </a:solidFill>
              </a:rPr>
              <a:t>(2) 促进芽的发生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en-US"/>
              <a:t>      愈合组织（ </a:t>
            </a:r>
            <a:r>
              <a:rPr lang="en-US" altLang="zh-CN"/>
              <a:t>CTK</a:t>
            </a:r>
            <a:r>
              <a:rPr lang="zh-CN" altLang="en-US"/>
              <a:t> </a:t>
            </a:r>
            <a:r>
              <a:rPr lang="en-US" altLang="zh-CN"/>
              <a:t>/ IAA ）</a:t>
            </a:r>
            <a:r>
              <a:rPr lang="en-US" altLang="zh-CN">
                <a:sym typeface="Symbol" pitchFamily="18" charset="2"/>
              </a:rPr>
              <a:t></a:t>
            </a:r>
            <a:r>
              <a:rPr lang="zh-CN" altLang="en-US"/>
              <a:t>生长</a:t>
            </a:r>
            <a:r>
              <a:rPr lang="zh-CN" altLang="en-US">
                <a:sym typeface="Symbol" pitchFamily="18" charset="2"/>
              </a:rPr>
              <a:t>、</a:t>
            </a:r>
            <a:r>
              <a:rPr lang="zh-CN" altLang="en-US"/>
              <a:t>根、茎的分化。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en-US" altLang="zh-CN"/>
              <a:t>           CTK / IAA</a:t>
            </a:r>
            <a:r>
              <a:rPr lang="zh-CN" altLang="en-US"/>
              <a:t>低，促进根分化 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zh-CN"/>
              <a:t>           </a:t>
            </a:r>
            <a:r>
              <a:rPr lang="en-US" altLang="zh-CN"/>
              <a:t>CTK / IAA </a:t>
            </a:r>
            <a:r>
              <a:rPr lang="zh-CN" altLang="en-US"/>
              <a:t>高，促进芽分化</a:t>
            </a:r>
            <a:r>
              <a:rPr lang="zh-CN" altLang="en-US">
                <a:sym typeface="Symbol" pitchFamily="18" charset="2"/>
              </a:rPr>
              <a:t> 茎、叶</a:t>
            </a:r>
            <a:endParaRPr lang="zh-CN" altLang="en-US">
              <a:sym typeface="Symbol" pitchFamily="18" charset="2"/>
            </a:endParaRPr>
          </a:p>
        </p:txBody>
      </p:sp>
      <p:sp>
        <p:nvSpPr>
          <p:cNvPr id="72707" name=""/>
          <p:cNvSpPr/>
          <p:nvPr/>
        </p:nvSpPr>
        <p:spPr>
          <a:xfrm>
            <a:off x="1279525" y="4059238"/>
            <a:ext cx="1841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7270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200400"/>
            <a:ext cx="3048000" cy="304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2709" name=""/>
          <p:cNvSpPr/>
          <p:nvPr/>
        </p:nvSpPr>
        <p:spPr>
          <a:xfrm>
            <a:off x="4327525" y="4592638"/>
            <a:ext cx="1841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7271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048000" y="3200400"/>
            <a:ext cx="2895600" cy="30511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2711" name=""/>
          <p:cNvSpPr/>
          <p:nvPr/>
        </p:nvSpPr>
        <p:spPr>
          <a:xfrm>
            <a:off x="6765925" y="4287838"/>
            <a:ext cx="1841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7271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943600" y="3200400"/>
            <a:ext cx="2974975" cy="304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2713" name=""/>
          <p:cNvSpPr/>
          <p:nvPr/>
        </p:nvSpPr>
        <p:spPr>
          <a:xfrm>
            <a:off x="517525" y="5507038"/>
            <a:ext cx="2317750" cy="8223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b="1"/>
              <a:t>约相等摩尔浓度</a:t>
            </a:r>
            <a:endParaRPr lang="zh-CN" altLang="en-US" sz="2800" b="1"/>
          </a:p>
          <a:p>
            <a:pPr lvl="0"/>
            <a:endParaRPr lang="zh-CN" altLang="en-US"/>
          </a:p>
        </p:txBody>
      </p:sp>
      <p:sp>
        <p:nvSpPr>
          <p:cNvPr id="72714" name=""/>
          <p:cNvSpPr/>
          <p:nvPr/>
        </p:nvSpPr>
        <p:spPr>
          <a:xfrm>
            <a:off x="3810000" y="5562600"/>
            <a:ext cx="10985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</a:rPr>
              <a:t>低比值</a:t>
            </a:r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72715" name=""/>
          <p:cNvSpPr/>
          <p:nvPr/>
        </p:nvSpPr>
        <p:spPr>
          <a:xfrm>
            <a:off x="6537325" y="5583238"/>
            <a:ext cx="109855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00FFFF"/>
                </a:solidFill>
              </a:rPr>
              <a:t>高比值</a:t>
            </a:r>
            <a:endParaRPr lang="zh-CN" altLang="en-US" b="1">
              <a:solidFill>
                <a:srgbClr val="00FFFF"/>
              </a:solidFill>
            </a:endParaRPr>
          </a:p>
        </p:txBody>
      </p:sp>
      <p:sp>
        <p:nvSpPr>
          <p:cNvPr id="7271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7271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8A68355B-BCAC-4CA2-AED5-A5DD9995A87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2718" name="TextBox 727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"/>
          <p:cNvSpPr/>
          <p:nvPr/>
        </p:nvSpPr>
        <p:spPr>
          <a:xfrm>
            <a:off x="468312" y="836612"/>
            <a:ext cx="8458200" cy="538638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b="1">
                <a:solidFill>
                  <a:schemeClr val="tx2"/>
                </a:solidFill>
              </a:rPr>
              <a:t>(5) 推迟衰老和促进营养物质移动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en-US"/>
              <a:t>       是</a:t>
            </a:r>
            <a:r>
              <a:rPr lang="en-US" altLang="zh-CN"/>
              <a:t>CTK</a:t>
            </a:r>
            <a:r>
              <a:rPr lang="zh-CN" altLang="en-US"/>
              <a:t>的一个显著作用，因为，</a:t>
            </a:r>
            <a:r>
              <a:rPr lang="en-US" altLang="zh-CN"/>
              <a:t>CTK</a:t>
            </a:r>
            <a:r>
              <a:rPr lang="zh-CN" altLang="en-US"/>
              <a:t>可以促进</a:t>
            </a:r>
            <a:r>
              <a:rPr lang="en-US" altLang="zh-CN"/>
              <a:t>RNA</a:t>
            </a:r>
            <a:r>
              <a:rPr lang="zh-CN" altLang="en-US"/>
              <a:t>和蛋白质的合成、抑制降解，延缓了衰老的进程。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en-US"/>
              <a:t>      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en-US"/>
              <a:t>如：叶片衰老是 丧失叶绿素、</a:t>
            </a:r>
            <a:r>
              <a:rPr lang="en-US" altLang="zh-CN"/>
              <a:t>RNA、</a:t>
            </a:r>
            <a:r>
              <a:rPr lang="zh-CN" altLang="en-US"/>
              <a:t>蛋白的过程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en-US"/>
              <a:t>      </a:t>
            </a:r>
            <a:endParaRPr lang="zh-CN" altLang="en-US"/>
          </a:p>
          <a:p>
            <a:pPr lvl="0">
              <a:lnSpc>
                <a:spcPct val="150000"/>
              </a:lnSpc>
            </a:pPr>
            <a:r>
              <a:rPr lang="zh-CN" altLang="en-US"/>
              <a:t>比较</a:t>
            </a:r>
            <a:r>
              <a:rPr lang="en-US" altLang="zh-CN"/>
              <a:t>IAA、GA， CTK</a:t>
            </a:r>
            <a:r>
              <a:rPr lang="zh-CN" altLang="en-US"/>
              <a:t>延缓衰老效果最明显</a:t>
            </a:r>
            <a:endParaRPr lang="zh-CN" altLang="en-US"/>
          </a:p>
          <a:p>
            <a:pPr lvl="0" eaLnBrk="1" hangingPunct="1">
              <a:lnSpc>
                <a:spcPct val="150000"/>
              </a:lnSpc>
              <a:spcBef>
                <a:spcPct val="50000"/>
              </a:spcBef>
            </a:pPr>
            <a:r>
              <a:rPr lang="zh-CN" altLang="en-US"/>
              <a:t>  </a:t>
            </a:r>
            <a:endParaRPr lang="zh-CN" altLang="en-US"/>
          </a:p>
          <a:p>
            <a:pPr lvl="0" eaLnBrk="1" hangingPunct="1">
              <a:lnSpc>
                <a:spcPct val="150000"/>
              </a:lnSpc>
              <a:spcBef>
                <a:spcPct val="50000"/>
              </a:spcBef>
            </a:pPr>
            <a:endParaRPr lang="zh-CN" altLang="en-US"/>
          </a:p>
        </p:txBody>
      </p:sp>
      <p:sp>
        <p:nvSpPr>
          <p:cNvPr id="737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7373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56D24227-AF42-4B35-A599-ED715CE78D9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3733" name="TextBox 737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植物生理学植物激素共57页，您现在浏览的是第22页!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"/>
          <p:cNvSpPr/>
          <p:nvPr/>
        </p:nvSpPr>
        <p:spPr>
          <a:xfrm>
            <a:off x="2667000" y="304800"/>
            <a:ext cx="3124200" cy="5191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lang="zh-CN" altLang="en-US"/>
              <a:t> </a:t>
            </a:r>
            <a:r>
              <a:rPr lang="zh-CN" altLang="en-US" sz="2800" b="1">
                <a:solidFill>
                  <a:schemeClr val="accent1"/>
                </a:solidFill>
              </a:rPr>
              <a:t>第四节     脱落酸</a:t>
            </a:r>
            <a:r>
              <a:rPr lang="zh-CN" altLang="en-US" sz="2800"/>
              <a:t>    </a:t>
            </a:r>
            <a:endParaRPr lang="zh-CN" altLang="en-US" sz="2800"/>
          </a:p>
        </p:txBody>
      </p:sp>
      <p:sp>
        <p:nvSpPr>
          <p:cNvPr id="49155" name=""/>
          <p:cNvSpPr/>
          <p:nvPr/>
        </p:nvSpPr>
        <p:spPr>
          <a:xfrm>
            <a:off x="685800" y="685800"/>
            <a:ext cx="8458200" cy="69199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 b="1"/>
              <a:t>1．概况</a:t>
            </a:r>
            <a:endParaRPr lang="zh-CN" altLang="en-US" b="1"/>
          </a:p>
          <a:p>
            <a:pPr lvl="0">
              <a:lnSpc>
                <a:spcPct val="140000"/>
              </a:lnSpc>
            </a:pPr>
            <a:r>
              <a:rPr lang="zh-CN" altLang="en-US"/>
              <a:t>      在研究棉铃脱落的原因时导致了</a:t>
            </a:r>
            <a:r>
              <a:rPr lang="en-US" altLang="zh-CN"/>
              <a:t>ABA</a:t>
            </a:r>
            <a:r>
              <a:rPr lang="zh-CN" altLang="en-US"/>
              <a:t>的发现和分离。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1963年美国</a:t>
            </a:r>
            <a:r>
              <a:rPr lang="en-US" altLang="zh-CN"/>
              <a:t>Addicott </a:t>
            </a:r>
            <a:r>
              <a:rPr lang="zh-CN" altLang="en-US"/>
              <a:t>分离出（棉铃）</a:t>
            </a:r>
            <a:r>
              <a:rPr lang="zh-CN" altLang="en-US">
                <a:sym typeface="Symbol" pitchFamily="18" charset="2"/>
              </a:rPr>
              <a:t></a:t>
            </a:r>
            <a:r>
              <a:rPr lang="zh-CN" altLang="en-US"/>
              <a:t>抑制弯曲、抑制生长、促进器官脱落的物质，称为脱落素。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1964年英国</a:t>
            </a:r>
            <a:r>
              <a:rPr lang="en-US" altLang="zh-CN"/>
              <a:t>wareing   </a:t>
            </a:r>
            <a:r>
              <a:rPr lang="zh-CN" altLang="en-US"/>
              <a:t>挪威槭叶</a:t>
            </a:r>
            <a:r>
              <a:rPr lang="zh-CN" altLang="en-US">
                <a:sym typeface="Symbol" pitchFamily="18" charset="2"/>
              </a:rPr>
              <a:t></a:t>
            </a:r>
            <a:r>
              <a:rPr lang="zh-CN" altLang="en-US"/>
              <a:t>提取物</a:t>
            </a:r>
            <a:r>
              <a:rPr lang="zh-CN" altLang="en-US">
                <a:sym typeface="Symbol" pitchFamily="18" charset="2"/>
              </a:rPr>
              <a:t></a:t>
            </a:r>
            <a:r>
              <a:rPr lang="zh-CN" altLang="en-US"/>
              <a:t>诱导芽的休眠，成为休眠素。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1965年提出了证实共有的结构式，15</a:t>
            </a:r>
            <a:r>
              <a:rPr lang="en-US" altLang="zh-CN"/>
              <a:t>C</a:t>
            </a:r>
            <a:r>
              <a:rPr lang="zh-CN" altLang="en-US"/>
              <a:t>的倍半萜, 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1967年正式采用脱落酸，</a:t>
            </a:r>
            <a:r>
              <a:rPr lang="en-US" altLang="zh-CN"/>
              <a:t>ABA，</a:t>
            </a:r>
            <a:r>
              <a:rPr lang="zh-CN" altLang="en-US"/>
              <a:t>标准名称。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en-US" altLang="zh-CN"/>
              <a:t>ABA</a:t>
            </a:r>
            <a:r>
              <a:rPr lang="zh-CN" altLang="en-US"/>
              <a:t>在体内是右旋的，多为顺式结构</a:t>
            </a:r>
            <a:r>
              <a:rPr lang="zh-CN" altLang="en-US" b="1">
                <a:solidFill>
                  <a:srgbClr val="FFFF00"/>
                </a:solidFill>
              </a:rPr>
              <a:t>。（＋）－2－顺－</a:t>
            </a:r>
            <a:r>
              <a:rPr lang="en-US" altLang="zh-CN" b="1">
                <a:solidFill>
                  <a:srgbClr val="FFFF00"/>
                </a:solidFill>
              </a:rPr>
              <a:t>ABA</a:t>
            </a:r>
            <a:r>
              <a:rPr lang="en-US" altLang="zh-CN"/>
              <a:t>，</a:t>
            </a:r>
            <a:r>
              <a:rPr lang="zh-CN" altLang="en-US"/>
              <a:t>反式结构活性很低。化学合成的则为外消旋混合物。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            </a:t>
            </a:r>
            <a:r>
              <a:rPr lang="en-US" altLang="zh-CN"/>
              <a:t>ABA</a:t>
            </a:r>
            <a:r>
              <a:rPr lang="zh-CN" altLang="en-US"/>
              <a:t>在种子和 幼果含量最高，其它部位都有。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                   （含量 10</a:t>
            </a:r>
            <a:r>
              <a:rPr lang="zh-CN" altLang="en-US" baseline="30000"/>
              <a:t>-6</a:t>
            </a:r>
            <a:r>
              <a:rPr lang="zh-CN" altLang="en-US"/>
              <a:t> ~ 10</a:t>
            </a:r>
            <a:r>
              <a:rPr lang="zh-CN" altLang="en-US" baseline="30000"/>
              <a:t>-8</a:t>
            </a:r>
            <a:r>
              <a:rPr lang="zh-CN" altLang="en-US"/>
              <a:t>）</a:t>
            </a:r>
            <a:endParaRPr lang="zh-CN" altLang="en-US"/>
          </a:p>
          <a:p>
            <a:pPr lvl="0" eaLnBrk="1" hangingPunct="1">
              <a:lnSpc>
                <a:spcPct val="140000"/>
              </a:lnSpc>
              <a:spcBef>
                <a:spcPct val="50000"/>
              </a:spcBef>
            </a:pPr>
            <a:endParaRPr lang="zh-CN" altLang="en-US"/>
          </a:p>
        </p:txBody>
      </p:sp>
      <p:sp>
        <p:nvSpPr>
          <p:cNvPr id="4915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4915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4AB7D8F1-AAC1-4C9B-90FA-A162B7B14F5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9158" name="TextBox 491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植物生理学植物激素共57页，您现在浏览的是第23页!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"/>
          <p:cNvSpPr/>
          <p:nvPr/>
        </p:nvSpPr>
        <p:spPr>
          <a:xfrm>
            <a:off x="304800" y="381000"/>
            <a:ext cx="8610600" cy="600868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20000"/>
              </a:lnSpc>
            </a:pPr>
            <a:r>
              <a:rPr lang="zh-CN" altLang="en-US" sz="2800" b="1">
                <a:solidFill>
                  <a:srgbClr val="FFFF00"/>
                </a:solidFill>
              </a:rPr>
              <a:t>         </a:t>
            </a:r>
            <a:r>
              <a:rPr lang="zh-CN" altLang="en-US" sz="3200" b="1">
                <a:solidFill>
                  <a:srgbClr val="FFFF00"/>
                </a:solidFill>
              </a:rPr>
              <a:t>3．生理作用</a:t>
            </a:r>
            <a:endParaRPr lang="zh-CN" altLang="en-US" sz="3200" b="1">
              <a:solidFill>
                <a:srgbClr val="FFFF00"/>
              </a:solidFill>
            </a:endParaRPr>
          </a:p>
          <a:p>
            <a:pPr lvl="0" algn="just">
              <a:lnSpc>
                <a:spcPct val="120000"/>
              </a:lnSpc>
            </a:pPr>
            <a:r>
              <a:rPr lang="zh-CN" altLang="zh-CN" sz="2800"/>
              <a:t>    </a:t>
            </a:r>
            <a:r>
              <a:rPr lang="en-US" altLang="zh-CN" b="1">
                <a:solidFill>
                  <a:schemeClr val="tx2"/>
                </a:solidFill>
              </a:rPr>
              <a:t>a、</a:t>
            </a:r>
            <a:r>
              <a:rPr lang="zh-CN" altLang="en-US" b="1">
                <a:solidFill>
                  <a:schemeClr val="tx2"/>
                </a:solidFill>
              </a:rPr>
              <a:t>促进器官脱落</a:t>
            </a:r>
            <a:endParaRPr lang="zh-CN" altLang="en-US" b="1">
              <a:solidFill>
                <a:schemeClr val="tx2"/>
              </a:solidFill>
            </a:endParaRPr>
          </a:p>
          <a:p>
            <a:pPr lvl="0" algn="just">
              <a:lnSpc>
                <a:spcPct val="120000"/>
              </a:lnSpc>
            </a:pPr>
            <a:r>
              <a:rPr lang="zh-CN" altLang="en-US"/>
              <a:t>          只在几种植物中刺激脱落，大部分植物主要是乙烯作用，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       </a:t>
            </a:r>
            <a:r>
              <a:rPr lang="en-US" altLang="zh-CN"/>
              <a:t>ABA</a:t>
            </a:r>
            <a:r>
              <a:rPr lang="zh-CN" altLang="en-US"/>
              <a:t>促进衰老，间接促进乙烯产生，促进脱落。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</a:t>
            </a:r>
            <a:r>
              <a:rPr lang="en-US" altLang="zh-CN" b="1">
                <a:solidFill>
                  <a:schemeClr val="tx2"/>
                </a:solidFill>
              </a:rPr>
              <a:t>b、</a:t>
            </a:r>
            <a:r>
              <a:rPr lang="zh-CN" altLang="en-US" b="1">
                <a:solidFill>
                  <a:schemeClr val="tx2"/>
                </a:solidFill>
              </a:rPr>
              <a:t>诱导种子和芽的休眠</a:t>
            </a:r>
            <a:r>
              <a:rPr lang="zh-CN" altLang="en-US"/>
              <a:t>；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        诱导芽休眠：外界因子----日照缩短、气温降低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                                内部因子---- </a:t>
            </a:r>
            <a:r>
              <a:rPr lang="en-US" altLang="zh-CN"/>
              <a:t>ABA  </a:t>
            </a:r>
            <a:r>
              <a:rPr lang="zh-CN" altLang="en-US"/>
              <a:t>增加、</a:t>
            </a:r>
            <a:r>
              <a:rPr lang="en-US" altLang="zh-CN"/>
              <a:t>GA</a:t>
            </a:r>
            <a:r>
              <a:rPr lang="zh-CN" altLang="en-US"/>
              <a:t>下降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en-US" altLang="zh-CN"/>
              <a:t>            </a:t>
            </a:r>
            <a:r>
              <a:rPr lang="zh-CN" altLang="en-US"/>
              <a:t>种子休眠： </a:t>
            </a:r>
            <a:r>
              <a:rPr lang="en-US" altLang="zh-CN"/>
              <a:t>ABA</a:t>
            </a:r>
            <a:r>
              <a:rPr lang="zh-CN" altLang="en-US"/>
              <a:t>诱导休眠、</a:t>
            </a:r>
            <a:r>
              <a:rPr lang="en-US" altLang="zh-CN"/>
              <a:t>CTK</a:t>
            </a:r>
            <a:r>
              <a:rPr lang="zh-CN" altLang="en-US"/>
              <a:t>拮抗</a:t>
            </a:r>
            <a:r>
              <a:rPr lang="en-US" altLang="zh-CN"/>
              <a:t>ABA</a:t>
            </a:r>
            <a:r>
              <a:rPr lang="zh-CN" altLang="en-US"/>
              <a:t>作用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                              </a:t>
            </a:r>
            <a:r>
              <a:rPr lang="en-US" altLang="zh-CN"/>
              <a:t>GA</a:t>
            </a:r>
            <a:r>
              <a:rPr lang="zh-CN" altLang="en-US"/>
              <a:t>解除休眠，促进萌发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</a:t>
            </a:r>
            <a:r>
              <a:rPr lang="en-US" altLang="zh-CN" b="1">
                <a:solidFill>
                  <a:schemeClr val="tx2"/>
                </a:solidFill>
              </a:rPr>
              <a:t>c、</a:t>
            </a:r>
            <a:r>
              <a:rPr lang="zh-CN" altLang="en-US" b="1">
                <a:solidFill>
                  <a:schemeClr val="tx2"/>
                </a:solidFill>
              </a:rPr>
              <a:t>抑制生长和加速衰老</a:t>
            </a:r>
            <a:endParaRPr lang="zh-CN" altLang="en-US" b="1">
              <a:solidFill>
                <a:schemeClr val="tx2"/>
              </a:solidFill>
            </a:endParaRPr>
          </a:p>
          <a:p>
            <a:pPr lvl="0" algn="just">
              <a:lnSpc>
                <a:spcPct val="120000"/>
              </a:lnSpc>
            </a:pPr>
            <a:r>
              <a:rPr lang="zh-CN" altLang="en-US" b="1">
                <a:solidFill>
                  <a:schemeClr val="tx2"/>
                </a:solidFill>
              </a:rPr>
              <a:t>           生长：</a:t>
            </a:r>
            <a:r>
              <a:rPr lang="zh-CN" altLang="en-US" b="1"/>
              <a:t>与</a:t>
            </a:r>
            <a:r>
              <a:rPr lang="zh-CN" altLang="zh-CN"/>
              <a:t>IAA作用拮抗，IAA诱导H</a:t>
            </a:r>
            <a:r>
              <a:rPr lang="zh-CN" altLang="en-US" baseline="30000"/>
              <a:t>+</a:t>
            </a:r>
            <a:r>
              <a:rPr lang="zh-CN" altLang="zh-CN"/>
              <a:t>分泌使细胞壁松弛</a:t>
            </a:r>
            <a:endParaRPr lang="zh-CN" altLang="zh-CN"/>
          </a:p>
          <a:p>
            <a:pPr lvl="0" algn="just">
              <a:lnSpc>
                <a:spcPct val="120000"/>
              </a:lnSpc>
            </a:pPr>
            <a:r>
              <a:rPr lang="zh-CN" altLang="zh-CN"/>
              <a:t>                                   ABA抑制H</a:t>
            </a:r>
            <a:r>
              <a:rPr lang="zh-CN" altLang="en-US" baseline="30000"/>
              <a:t>+</a:t>
            </a:r>
            <a:r>
              <a:rPr lang="zh-CN" altLang="zh-CN"/>
              <a:t>分泌，抑制细胞壁酸化和伸长</a:t>
            </a:r>
            <a:endParaRPr lang="zh-CN" altLang="zh-CN"/>
          </a:p>
          <a:p>
            <a:pPr lvl="0" algn="just">
              <a:lnSpc>
                <a:spcPct val="120000"/>
              </a:lnSpc>
            </a:pPr>
            <a:r>
              <a:rPr lang="zh-CN" altLang="en-US" b="1">
                <a:solidFill>
                  <a:schemeClr val="tx2"/>
                </a:solidFill>
              </a:rPr>
              <a:t>           衰老：</a:t>
            </a:r>
            <a:r>
              <a:rPr lang="zh-CN" altLang="en-US"/>
              <a:t>与</a:t>
            </a:r>
            <a:r>
              <a:rPr lang="en-US" altLang="zh-CN"/>
              <a:t>CTK</a:t>
            </a:r>
            <a:r>
              <a:rPr lang="zh-CN" altLang="en-US"/>
              <a:t>作用拮抗</a:t>
            </a:r>
            <a:endParaRPr lang="zh-CN" altLang="en-US"/>
          </a:p>
        </p:txBody>
      </p:sp>
      <p:sp>
        <p:nvSpPr>
          <p:cNvPr id="512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120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1FE173A1-AD71-499F-9F50-FD7A8111D9C1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1205" name="TextBox 512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2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2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2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2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2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2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2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12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939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871662" y="1276350"/>
            <a:ext cx="5400675" cy="43053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</p:pic>
      <p:sp>
        <p:nvSpPr>
          <p:cNvPr id="5939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939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2F47D747-DF8B-4395-83F4-3034F3A58258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9397" name="TextBox 593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植物生理学植物激素共57页，您现在浏览的是第25页!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"/>
          <p:cNvSpPr/>
          <p:nvPr/>
        </p:nvSpPr>
        <p:spPr>
          <a:xfrm>
            <a:off x="3124200" y="457200"/>
            <a:ext cx="4495800" cy="10668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lang="zh-CN" altLang="en-US" sz="2800">
                <a:solidFill>
                  <a:schemeClr val="accent1"/>
                </a:solidFill>
              </a:rPr>
              <a:t> </a:t>
            </a:r>
            <a:r>
              <a:rPr lang="zh-CN" altLang="en-US" sz="2800" b="1">
                <a:solidFill>
                  <a:schemeClr val="accent1"/>
                </a:solidFill>
              </a:rPr>
              <a:t>第五节  乙烯</a:t>
            </a:r>
            <a:endParaRPr lang="zh-CN" altLang="en-US" b="1"/>
          </a:p>
          <a:p>
            <a:pPr lvl="0"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53251" name=""/>
          <p:cNvSpPr/>
          <p:nvPr/>
        </p:nvSpPr>
        <p:spPr>
          <a:xfrm>
            <a:off x="457200" y="887412"/>
            <a:ext cx="8686800" cy="5970588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20000"/>
              </a:lnSpc>
            </a:pPr>
            <a:r>
              <a:rPr lang="zh-CN" altLang="en-US" b="1">
                <a:solidFill>
                  <a:schemeClr val="accent1"/>
                </a:solidFill>
              </a:rPr>
              <a:t> 1．发现</a:t>
            </a:r>
            <a:endParaRPr lang="zh-CN" altLang="en-US" b="1"/>
          </a:p>
          <a:p>
            <a:pPr lvl="0" algn="just">
              <a:lnSpc>
                <a:spcPct val="120000"/>
              </a:lnSpc>
            </a:pPr>
            <a:r>
              <a:rPr lang="zh-CN" altLang="en-US"/>
              <a:t>19世纪，发现煤气导致落叶，煤气对一些肉质果具有催熟作用。有效成分为乙烯。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1959年用气相色谱仪才确定乙烯为细胞的正常代谢产物，1969年才被确认为植物激素。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       在植物体普遍存在，分布在果实、</a:t>
            </a:r>
            <a:r>
              <a:rPr lang="zh-CN" altLang="en-US" b="1">
                <a:solidFill>
                  <a:srgbClr val="FF0066"/>
                </a:solidFill>
              </a:rPr>
              <a:t>老化组织或器官</a:t>
            </a:r>
            <a:r>
              <a:rPr lang="zh-CN" altLang="en-US"/>
              <a:t>等部位。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zh-CN" altLang="en-US"/>
              <a:t>由于气体使用不便，生产中常用乙烯利。</a:t>
            </a:r>
            <a:endParaRPr lang="zh-CN" altLang="en-US"/>
          </a:p>
          <a:p>
            <a:pPr lvl="0" algn="just">
              <a:lnSpc>
                <a:spcPct val="120000"/>
              </a:lnSpc>
            </a:pPr>
            <a:r>
              <a:rPr lang="en-US" altLang="zh-CN"/>
              <a:t>ClCH</a:t>
            </a:r>
            <a:r>
              <a:rPr lang="en-US" altLang="zh-CN" baseline="-25000"/>
              <a:t>2</a:t>
            </a:r>
            <a:r>
              <a:rPr lang="en-US" altLang="zh-CN"/>
              <a:t>CH</a:t>
            </a:r>
            <a:r>
              <a:rPr lang="en-US" altLang="zh-CN" baseline="-25000"/>
              <a:t>2</a:t>
            </a:r>
            <a:r>
              <a:rPr lang="en-US" altLang="zh-CN"/>
              <a:t>PO</a:t>
            </a:r>
            <a:r>
              <a:rPr lang="en-US" altLang="zh-CN" baseline="-25000"/>
              <a:t>3</a:t>
            </a:r>
            <a:r>
              <a:rPr lang="en-US" altLang="zh-CN"/>
              <a:t>H</a:t>
            </a:r>
            <a:r>
              <a:rPr lang="en-US" altLang="zh-CN" baseline="-25000"/>
              <a:t>2 </a:t>
            </a:r>
            <a:r>
              <a:rPr lang="en-US" altLang="zh-CN"/>
              <a:t>+ OH</a:t>
            </a:r>
            <a:r>
              <a:rPr lang="en-US" altLang="zh-CN" baseline="30000"/>
              <a:t>-</a:t>
            </a:r>
            <a:r>
              <a:rPr lang="en-US" altLang="zh-CN"/>
              <a:t>/H</a:t>
            </a:r>
            <a:r>
              <a:rPr lang="en-US" altLang="zh-CN" baseline="-25000"/>
              <a:t>2</a:t>
            </a:r>
            <a:r>
              <a:rPr lang="en-US" altLang="zh-CN"/>
              <a:t>O </a:t>
            </a:r>
            <a:r>
              <a:rPr lang="en-US" altLang="zh-CN">
                <a:sym typeface="Symbol" pitchFamily="18" charset="2"/>
              </a:rPr>
              <a:t></a:t>
            </a:r>
            <a:r>
              <a:rPr lang="en-US" altLang="zh-CN"/>
              <a:t>CH</a:t>
            </a:r>
            <a:r>
              <a:rPr lang="en-US" altLang="zh-CN" baseline="-25000"/>
              <a:t>2</a:t>
            </a:r>
            <a:r>
              <a:rPr lang="en-US" altLang="zh-CN"/>
              <a:t>CH</a:t>
            </a:r>
            <a:r>
              <a:rPr lang="en-US" altLang="zh-CN" baseline="-25000"/>
              <a:t>2 </a:t>
            </a:r>
            <a:r>
              <a:rPr lang="en-US" altLang="zh-CN"/>
              <a:t>+ Pi + Cl </a:t>
            </a:r>
            <a:endParaRPr lang="en-US" altLang="zh-CN"/>
          </a:p>
          <a:p>
            <a:pPr lvl="0" algn="just">
              <a:lnSpc>
                <a:spcPct val="120000"/>
              </a:lnSpc>
            </a:pPr>
            <a:r>
              <a:rPr lang="en-US" altLang="zh-CN"/>
              <a:t>（pH</a:t>
            </a:r>
            <a:r>
              <a:rPr lang="en-US" altLang="zh-CN">
                <a:latin typeface="宋体" pitchFamily="2" charset="-122"/>
              </a:rPr>
              <a:t>&lt;</a:t>
            </a:r>
            <a:r>
              <a:rPr lang="en-US" altLang="zh-CN"/>
              <a:t>3</a:t>
            </a:r>
            <a:r>
              <a:rPr lang="zh-CN" altLang="en-US"/>
              <a:t>时，稳定）</a:t>
            </a:r>
            <a:endParaRPr lang="zh-CN" altLang="en-US"/>
          </a:p>
          <a:p>
            <a:pPr lvl="0" eaLnBrk="1" hangingPunct="1">
              <a:lnSpc>
                <a:spcPct val="120000"/>
              </a:lnSpc>
              <a:spcBef>
                <a:spcPct val="50000"/>
              </a:spcBef>
            </a:pPr>
            <a:endParaRPr lang="zh-CN" altLang="en-US"/>
          </a:p>
        </p:txBody>
      </p:sp>
      <p:sp>
        <p:nvSpPr>
          <p:cNvPr id="5325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325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157F8141-A8BF-4BD9-BCF3-FD2BFD3A177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3254" name="TextBox 532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1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"/>
          <p:cNvSpPr/>
          <p:nvPr/>
        </p:nvSpPr>
        <p:spPr>
          <a:xfrm>
            <a:off x="914400" y="228600"/>
            <a:ext cx="7834312" cy="691991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40000"/>
              </a:lnSpc>
            </a:pPr>
            <a:r>
              <a:rPr lang="zh-CN" altLang="en-US">
                <a:solidFill>
                  <a:schemeClr val="accent1"/>
                </a:solidFill>
              </a:rPr>
              <a:t> </a:t>
            </a:r>
            <a:r>
              <a:rPr lang="zh-CN" altLang="en-US" b="1">
                <a:solidFill>
                  <a:schemeClr val="accent1"/>
                </a:solidFill>
              </a:rPr>
              <a:t>3．乙烯的生理作用</a:t>
            </a:r>
            <a:endParaRPr lang="zh-CN" altLang="en-US" b="1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1.乙烯与生殖生长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       诱导凤梨开花，促进黄瓜等瓜类植物雌花开放。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      果实催熟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              一只熟苹果</a:t>
            </a:r>
            <a:r>
              <a:rPr lang="zh-CN" altLang="en-US">
                <a:sym typeface="Symbol" pitchFamily="18" charset="2"/>
              </a:rPr>
              <a:t></a:t>
            </a:r>
            <a:r>
              <a:rPr lang="zh-CN" altLang="en-US"/>
              <a:t>全箱成熟（肉质果）。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/>
              <a:t>    </a:t>
            </a:r>
            <a:r>
              <a:rPr lang="en-US" altLang="zh-CN"/>
              <a:t>2. </a:t>
            </a:r>
            <a:r>
              <a:rPr lang="zh-CN" altLang="en-US"/>
              <a:t>乙烯与营养生长</a:t>
            </a:r>
            <a:endParaRPr lang="zh-CN" altLang="en-US"/>
          </a:p>
          <a:p>
            <a:pPr lvl="0" algn="just">
              <a:lnSpc>
                <a:spcPct val="140000"/>
              </a:lnSpc>
              <a:buFont typeface="Wingdings" pitchFamily="2" charset="2"/>
              <a:buChar char="§"/>
            </a:pPr>
            <a:r>
              <a:rPr lang="zh-CN" altLang="en-US"/>
              <a:t>          偏上性生长 ： 叶柄上侧生长快于下侧，使叶向下弯曲生长的不对称生长现象。（如，黄化幼苗顶端钩的形成）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en-US"/>
              <a:t>原因：乙烯引起微纤丝沉积的方向和防碍生长素的运输，抑制细胞纵向伸长</a:t>
            </a:r>
            <a:endParaRPr lang="zh-CN" altLang="en-US"/>
          </a:p>
          <a:p>
            <a:pPr lvl="0" algn="just">
              <a:lnSpc>
                <a:spcPct val="140000"/>
              </a:lnSpc>
            </a:pPr>
            <a:r>
              <a:rPr lang="zh-CN" altLang="zh-CN"/>
              <a:t>      </a:t>
            </a:r>
            <a:endParaRPr lang="zh-CN" altLang="en-US"/>
          </a:p>
          <a:p>
            <a:pPr lvl="0" eaLnBrk="1" hangingPunct="1">
              <a:lnSpc>
                <a:spcPct val="140000"/>
              </a:lnSpc>
              <a:spcBef>
                <a:spcPct val="50000"/>
              </a:spcBef>
            </a:pPr>
            <a:endParaRPr lang="zh-CN" altLang="en-US"/>
          </a:p>
        </p:txBody>
      </p:sp>
      <p:sp>
        <p:nvSpPr>
          <p:cNvPr id="5529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530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A8D6FD7B-A25F-4C90-9909-4965B7ED5EE2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5301" name="TextBox 553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植物生理学植物激素共57页，您现在浏览的是第27页!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"/>
          <p:cNvSpPr/>
          <p:nvPr/>
        </p:nvSpPr>
        <p:spPr>
          <a:xfrm>
            <a:off x="1116012" y="1052512"/>
            <a:ext cx="7696200" cy="26479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</a:pPr>
            <a:r>
              <a:rPr lang="zh-CN" altLang="en-US"/>
              <a:t>3. 诱导脱落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 乙烯是脱落的主要调节物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       </a:t>
            </a:r>
            <a:r>
              <a:rPr lang="en-US" altLang="zh-CN"/>
              <a:t>Eth 、ABA</a:t>
            </a:r>
            <a:r>
              <a:rPr lang="zh-CN" altLang="en-US"/>
              <a:t>促进脱落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zh-CN" altLang="en-US"/>
              <a:t>              </a:t>
            </a:r>
            <a:r>
              <a:rPr lang="en-US" altLang="zh-CN"/>
              <a:t>IAA  </a:t>
            </a:r>
            <a:r>
              <a:rPr lang="zh-CN" altLang="en-US"/>
              <a:t>抑制脱落</a:t>
            </a:r>
            <a:endParaRPr lang="zh-CN" altLang="en-US"/>
          </a:p>
          <a:p>
            <a:pPr lvl="0">
              <a:lnSpc>
                <a:spcPct val="140000"/>
              </a:lnSpc>
            </a:pPr>
            <a:r>
              <a:rPr lang="en-US" altLang="zh-CN"/>
              <a:t>4</a:t>
            </a:r>
            <a:r>
              <a:rPr lang="zh-CN" altLang="en-US"/>
              <a:t>、刺激次生物质的排出。如橡胶、松香。</a:t>
            </a:r>
            <a:endParaRPr lang="zh-CN" altLang="en-US"/>
          </a:p>
        </p:txBody>
      </p:sp>
      <p:sp>
        <p:nvSpPr>
          <p:cNvPr id="768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7680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fld id="{3090E542-7EB1-4718-B2AA-0A10AA471B6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6805" name="TextBox 768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1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植物生理学植物激素共57页，您现在浏览的是第28页!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https://d.book118.com/037052122141006033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个人主页 (标准)">
  <a:themeElements>
    <a:clrScheme name="">
      <a:dk1>
        <a:srgbClr val="000084"/>
      </a:dk1>
      <a:lt1>
        <a:srgbClr val="FFFFFF"/>
      </a:lt1>
      <a:dk2>
        <a:srgbClr val="000000"/>
      </a:dk2>
      <a:lt2>
        <a:srgbClr val="FFCC00"/>
      </a:lt2>
      <a:accent1>
        <a:srgbClr val="FF9933"/>
      </a:accent1>
      <a:accent2>
        <a:srgbClr val="3366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AEAEA"/>
      </a:hlink>
      <a:folHlink>
        <a:srgbClr val="A73737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1E2E53"/>
        </a:dk1>
        <a:lt1>
          <a:srgbClr val="FFFFFF"/>
        </a:lt1>
        <a:dk2>
          <a:srgbClr val="000000"/>
        </a:dk2>
        <a:lt2>
          <a:srgbClr val="FFCC00"/>
        </a:lt2>
        <a:accent1>
          <a:srgbClr val="FF9933"/>
        </a:accent1>
        <a:accent2>
          <a:srgbClr val="33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AEAEA"/>
        </a:hlink>
        <a:folHlink>
          <a:srgbClr val="A73737"/>
        </a:folHlink>
      </a:clrScheme>
    </a:extraClrScheme>
    <a:extraClrScheme>
      <a:clrScheme name="">
        <a:dk1>
          <a:srgbClr val="FFFFFF"/>
        </a:dk1>
        <a:lt1>
          <a:srgbClr val="663300"/>
        </a:lt1>
        <a:dk2>
          <a:srgbClr val="868686"/>
        </a:dk2>
        <a:lt2>
          <a:srgbClr val="996633"/>
        </a:lt2>
        <a:accent1>
          <a:srgbClr val="FF990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CCCCCC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68686"/>
        </a:dk2>
        <a:lt2>
          <a:srgbClr val="000000"/>
        </a:lt2>
        <a:accent1>
          <a:srgbClr val="EAEAEA"/>
        </a:accent1>
        <a:accent2>
          <a:srgbClr val="5F5F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69696"/>
        </a:hlink>
        <a:folHlink>
          <a:srgbClr val="CBCBCB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261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9">
      <vt:lpstr>Arial</vt:lpstr>
      <vt:lpstr>Calibri</vt:lpstr>
      <vt:lpstr>Wingdings</vt:lpstr>
      <vt:lpstr>宋体</vt:lpstr>
      <vt:lpstr>Times New Roman</vt:lpstr>
      <vt:lpstr>Symbol</vt:lpstr>
      <vt:lpstr>Lucida Console</vt:lpstr>
      <vt:lpstr>楷体</vt:lpstr>
      <vt:lpstr>Lucida Sans</vt:lpstr>
      <vt:lpstr>Office Theme</vt:lpstr>
      <vt:lpstr>PowerPoint Presentation</vt:lpstr>
      <vt:lpstr>五大类激素</vt:lpstr>
      <vt:lpstr>节  生长素类</vt:lpstr>
      <vt:lpstr>1．发现：1880-1946</vt:lpstr>
      <vt:lpstr>2．种类</vt:lpstr>
      <vt:lpstr>3．代谢和存在形式</vt:lpstr>
      <vt:lpstr>  4．合成部位、运输和氧化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2024-09-07T08:13:33.371</cp:lastPrinted>
  <dcterms:created xsi:type="dcterms:W3CDTF">2024-09-07T00:13:33Z</dcterms:created>
  <dcterms:modified xsi:type="dcterms:W3CDTF">2024-09-07T00:13:35Z</dcterms:modified>
</cp:coreProperties>
</file>